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av" ContentType="audio/x-wav"/>
  <Default Extension="vml" ContentType="application/vnd.openxmlformats-officedocument.vmlDrawing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slides/slide428.xml" ContentType="application/vnd.openxmlformats-officedocument.presentationml.slide+xml"/>
  <Override PartName="/ppt/slides/slide429.xml" ContentType="application/vnd.openxmlformats-officedocument.presentationml.slide+xml"/>
  <Override PartName="/ppt/slides/slide430.xml" ContentType="application/vnd.openxmlformats-officedocument.presentationml.slide+xml"/>
  <Override PartName="/ppt/slides/slide431.xml" ContentType="application/vnd.openxmlformats-officedocument.presentationml.slide+xml"/>
  <Override PartName="/ppt/slides/slide432.xml" ContentType="application/vnd.openxmlformats-officedocument.presentationml.slide+xml"/>
  <Override PartName="/ppt/slides/slide433.xml" ContentType="application/vnd.openxmlformats-officedocument.presentationml.slide+xml"/>
  <Override PartName="/ppt/slides/slide434.xml" ContentType="application/vnd.openxmlformats-officedocument.presentationml.slide+xml"/>
  <Override PartName="/ppt/slides/slide435.xml" ContentType="application/vnd.openxmlformats-officedocument.presentationml.slide+xml"/>
  <Override PartName="/ppt/slides/slide436.xml" ContentType="application/vnd.openxmlformats-officedocument.presentationml.slide+xml"/>
  <Override PartName="/ppt/slides/slide437.xml" ContentType="application/vnd.openxmlformats-officedocument.presentationml.slide+xml"/>
  <Override PartName="/ppt/slides/slide438.xml" ContentType="application/vnd.openxmlformats-officedocument.presentationml.slide+xml"/>
  <Override PartName="/ppt/slides/slide439.xml" ContentType="application/vnd.openxmlformats-officedocument.presentationml.slide+xml"/>
  <Override PartName="/ppt/slides/slide440.xml" ContentType="application/vnd.openxmlformats-officedocument.presentationml.slide+xml"/>
  <Override PartName="/ppt/slides/slide441.xml" ContentType="application/vnd.openxmlformats-officedocument.presentationml.slide+xml"/>
  <Override PartName="/ppt/slides/slide442.xml" ContentType="application/vnd.openxmlformats-officedocument.presentationml.slide+xml"/>
  <Override PartName="/ppt/slides/slide443.xml" ContentType="application/vnd.openxmlformats-officedocument.presentationml.slide+xml"/>
  <Override PartName="/ppt/slides/slide444.xml" ContentType="application/vnd.openxmlformats-officedocument.presentationml.slide+xml"/>
  <Override PartName="/ppt/slides/slide445.xml" ContentType="application/vnd.openxmlformats-officedocument.presentationml.slide+xml"/>
  <Override PartName="/ppt/slides/slide446.xml" ContentType="application/vnd.openxmlformats-officedocument.presentationml.slide+xml"/>
  <Override PartName="/ppt/slides/slide447.xml" ContentType="application/vnd.openxmlformats-officedocument.presentationml.slide+xml"/>
  <Override PartName="/ppt/slides/slide448.xml" ContentType="application/vnd.openxmlformats-officedocument.presentationml.slide+xml"/>
  <Override PartName="/ppt/slides/slide449.xml" ContentType="application/vnd.openxmlformats-officedocument.presentationml.slide+xml"/>
  <Override PartName="/ppt/slides/slide450.xml" ContentType="application/vnd.openxmlformats-officedocument.presentationml.slide+xml"/>
  <Override PartName="/ppt/slides/slide451.xml" ContentType="application/vnd.openxmlformats-officedocument.presentationml.slide+xml"/>
  <Override PartName="/ppt/slides/slide452.xml" ContentType="application/vnd.openxmlformats-officedocument.presentationml.slide+xml"/>
  <Override PartName="/ppt/slides/slide453.xml" ContentType="application/vnd.openxmlformats-officedocument.presentationml.slide+xml"/>
  <Override PartName="/ppt/slides/slide454.xml" ContentType="application/vnd.openxmlformats-officedocument.presentationml.slide+xml"/>
  <Override PartName="/ppt/slides/slide455.xml" ContentType="application/vnd.openxmlformats-officedocument.presentationml.slide+xml"/>
  <Override PartName="/ppt/slides/slide456.xml" ContentType="application/vnd.openxmlformats-officedocument.presentationml.slide+xml"/>
  <Override PartName="/ppt/slides/slide457.xml" ContentType="application/vnd.openxmlformats-officedocument.presentationml.slide+xml"/>
  <Override PartName="/ppt/slides/slide458.xml" ContentType="application/vnd.openxmlformats-officedocument.presentationml.slide+xml"/>
  <Override PartName="/ppt/slides/slide459.xml" ContentType="application/vnd.openxmlformats-officedocument.presentationml.slide+xml"/>
  <Override PartName="/ppt/slides/slide460.xml" ContentType="application/vnd.openxmlformats-officedocument.presentationml.slide+xml"/>
  <Override PartName="/ppt/slides/slide461.xml" ContentType="application/vnd.openxmlformats-officedocument.presentationml.slide+xml"/>
  <Override PartName="/ppt/slides/slide462.xml" ContentType="application/vnd.openxmlformats-officedocument.presentationml.slide+xml"/>
  <Override PartName="/ppt/slides/slide463.xml" ContentType="application/vnd.openxmlformats-officedocument.presentationml.slide+xml"/>
  <Override PartName="/ppt/slides/slide464.xml" ContentType="application/vnd.openxmlformats-officedocument.presentationml.slide+xml"/>
  <Override PartName="/ppt/slides/slide465.xml" ContentType="application/vnd.openxmlformats-officedocument.presentationml.slide+xml"/>
  <Override PartName="/ppt/slides/slide466.xml" ContentType="application/vnd.openxmlformats-officedocument.presentationml.slide+xml"/>
  <Override PartName="/ppt/slides/slide467.xml" ContentType="application/vnd.openxmlformats-officedocument.presentationml.slide+xml"/>
  <Override PartName="/ppt/slides/slide468.xml" ContentType="application/vnd.openxmlformats-officedocument.presentationml.slide+xml"/>
  <Override PartName="/ppt/slides/slide469.xml" ContentType="application/vnd.openxmlformats-officedocument.presentationml.slide+xml"/>
  <Override PartName="/ppt/slides/slide470.xml" ContentType="application/vnd.openxmlformats-officedocument.presentationml.slide+xml"/>
  <Override PartName="/ppt/slides/slide471.xml" ContentType="application/vnd.openxmlformats-officedocument.presentationml.slide+xml"/>
  <Override PartName="/ppt/slides/slide472.xml" ContentType="application/vnd.openxmlformats-officedocument.presentationml.slide+xml"/>
  <Override PartName="/ppt/slides/slide473.xml" ContentType="application/vnd.openxmlformats-officedocument.presentationml.slide+xml"/>
  <Override PartName="/ppt/slides/slide474.xml" ContentType="application/vnd.openxmlformats-officedocument.presentationml.slide+xml"/>
  <Override PartName="/ppt/slides/slide475.xml" ContentType="application/vnd.openxmlformats-officedocument.presentationml.slide+xml"/>
  <Override PartName="/ppt/slides/slide476.xml" ContentType="application/vnd.openxmlformats-officedocument.presentationml.slide+xml"/>
  <Override PartName="/ppt/slides/slide477.xml" ContentType="application/vnd.openxmlformats-officedocument.presentationml.slide+xml"/>
  <Override PartName="/ppt/slides/slide478.xml" ContentType="application/vnd.openxmlformats-officedocument.presentationml.slide+xml"/>
  <Override PartName="/ppt/slides/slide479.xml" ContentType="application/vnd.openxmlformats-officedocument.presentationml.slide+xml"/>
  <Override PartName="/ppt/slides/slide480.xml" ContentType="application/vnd.openxmlformats-officedocument.presentationml.slide+xml"/>
  <Override PartName="/ppt/slides/slide481.xml" ContentType="application/vnd.openxmlformats-officedocument.presentationml.slide+xml"/>
  <Override PartName="/ppt/slides/slide482.xml" ContentType="application/vnd.openxmlformats-officedocument.presentationml.slide+xml"/>
  <Override PartName="/ppt/slides/slide483.xml" ContentType="application/vnd.openxmlformats-officedocument.presentationml.slide+xml"/>
  <Override PartName="/ppt/slides/slide48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86"/>
  </p:notesMasterIdLst>
  <p:handoutMasterIdLst>
    <p:handoutMasterId r:id="rId487"/>
  </p:handoutMasterIdLst>
  <p:sldIdLst>
    <p:sldId id="256" r:id="rId2"/>
    <p:sldId id="351" r:id="rId3"/>
    <p:sldId id="258" r:id="rId4"/>
    <p:sldId id="499" r:id="rId5"/>
    <p:sldId id="279" r:id="rId6"/>
    <p:sldId id="497" r:id="rId7"/>
    <p:sldId id="638" r:id="rId8"/>
    <p:sldId id="640" r:id="rId9"/>
    <p:sldId id="660" r:id="rId10"/>
    <p:sldId id="641" r:id="rId11"/>
    <p:sldId id="648" r:id="rId12"/>
    <p:sldId id="653" r:id="rId13"/>
    <p:sldId id="642" r:id="rId14"/>
    <p:sldId id="643" r:id="rId15"/>
    <p:sldId id="644" r:id="rId16"/>
    <p:sldId id="645" r:id="rId17"/>
    <p:sldId id="647" r:id="rId18"/>
    <p:sldId id="654" r:id="rId19"/>
    <p:sldId id="646" r:id="rId20"/>
    <p:sldId id="650" r:id="rId21"/>
    <p:sldId id="649" r:id="rId22"/>
    <p:sldId id="651" r:id="rId23"/>
    <p:sldId id="701" r:id="rId24"/>
    <p:sldId id="652" r:id="rId25"/>
    <p:sldId id="726" r:id="rId26"/>
    <p:sldId id="655" r:id="rId27"/>
    <p:sldId id="728" r:id="rId28"/>
    <p:sldId id="729" r:id="rId29"/>
    <p:sldId id="730" r:id="rId30"/>
    <p:sldId id="731" r:id="rId31"/>
    <p:sldId id="732" r:id="rId32"/>
    <p:sldId id="733" r:id="rId33"/>
    <p:sldId id="734" r:id="rId34"/>
    <p:sldId id="742" r:id="rId35"/>
    <p:sldId id="743" r:id="rId36"/>
    <p:sldId id="744" r:id="rId37"/>
    <p:sldId id="745" r:id="rId38"/>
    <p:sldId id="746" r:id="rId39"/>
    <p:sldId id="747" r:id="rId40"/>
    <p:sldId id="750" r:id="rId41"/>
    <p:sldId id="735" r:id="rId42"/>
    <p:sldId id="741" r:id="rId43"/>
    <p:sldId id="736" r:id="rId44"/>
    <p:sldId id="737" r:id="rId45"/>
    <p:sldId id="738" r:id="rId46"/>
    <p:sldId id="739" r:id="rId47"/>
    <p:sldId id="740" r:id="rId48"/>
    <p:sldId id="748" r:id="rId49"/>
    <p:sldId id="293" r:id="rId50"/>
    <p:sldId id="259" r:id="rId51"/>
    <p:sldId id="301" r:id="rId52"/>
    <p:sldId id="261" r:id="rId53"/>
    <p:sldId id="260" r:id="rId54"/>
    <p:sldId id="268" r:id="rId55"/>
    <p:sldId id="346" r:id="rId56"/>
    <p:sldId id="345" r:id="rId57"/>
    <p:sldId id="263" r:id="rId58"/>
    <p:sldId id="262" r:id="rId59"/>
    <p:sldId id="283" r:id="rId60"/>
    <p:sldId id="639" r:id="rId61"/>
    <p:sldId id="657" r:id="rId62"/>
    <p:sldId id="662" r:id="rId63"/>
    <p:sldId id="264" r:id="rId64"/>
    <p:sldId id="265" r:id="rId65"/>
    <p:sldId id="266" r:id="rId66"/>
    <p:sldId id="267" r:id="rId67"/>
    <p:sldId id="349" r:id="rId68"/>
    <p:sldId id="269" r:id="rId69"/>
    <p:sldId id="338" r:id="rId70"/>
    <p:sldId id="337" r:id="rId71"/>
    <p:sldId id="658" r:id="rId72"/>
    <p:sldId id="500" r:id="rId73"/>
    <p:sldId id="350" r:id="rId74"/>
    <p:sldId id="270" r:id="rId75"/>
    <p:sldId id="339" r:id="rId76"/>
    <p:sldId id="340" r:id="rId77"/>
    <p:sldId id="341" r:id="rId78"/>
    <p:sldId id="342" r:id="rId79"/>
    <p:sldId id="347" r:id="rId80"/>
    <p:sldId id="557" r:id="rId81"/>
    <p:sldId id="343" r:id="rId82"/>
    <p:sldId id="344" r:id="rId83"/>
    <p:sldId id="271" r:id="rId84"/>
    <p:sldId id="272" r:id="rId85"/>
    <p:sldId id="273" r:id="rId86"/>
    <p:sldId id="319" r:id="rId87"/>
    <p:sldId id="320" r:id="rId88"/>
    <p:sldId id="699" r:id="rId89"/>
    <p:sldId id="285" r:id="rId90"/>
    <p:sldId id="606" r:id="rId91"/>
    <p:sldId id="286" r:id="rId92"/>
    <p:sldId id="287" r:id="rId93"/>
    <p:sldId id="288" r:id="rId94"/>
    <p:sldId id="289" r:id="rId95"/>
    <p:sldId id="603" r:id="rId96"/>
    <p:sldId id="284" r:id="rId97"/>
    <p:sldId id="290" r:id="rId98"/>
    <p:sldId id="274" r:id="rId99"/>
    <p:sldId id="275" r:id="rId100"/>
    <p:sldId id="276" r:id="rId101"/>
    <p:sldId id="277" r:id="rId102"/>
    <p:sldId id="604" r:id="rId103"/>
    <p:sldId id="605" r:id="rId104"/>
    <p:sldId id="291" r:id="rId105"/>
    <p:sldId id="292" r:id="rId106"/>
    <p:sldId id="303" r:id="rId107"/>
    <p:sldId id="317" r:id="rId108"/>
    <p:sldId id="314" r:id="rId109"/>
    <p:sldId id="316" r:id="rId110"/>
    <p:sldId id="318" r:id="rId111"/>
    <p:sldId id="749" r:id="rId112"/>
    <p:sldId id="330" r:id="rId113"/>
    <p:sldId id="329" r:id="rId114"/>
    <p:sldId id="312" r:id="rId115"/>
    <p:sldId id="321" r:id="rId116"/>
    <p:sldId id="663" r:id="rId117"/>
    <p:sldId id="664" r:id="rId118"/>
    <p:sldId id="331" r:id="rId119"/>
    <p:sldId id="348" r:id="rId120"/>
    <p:sldId id="294" r:id="rId121"/>
    <p:sldId id="295" r:id="rId122"/>
    <p:sldId id="296" r:id="rId123"/>
    <p:sldId id="298" r:id="rId124"/>
    <p:sldId id="299" r:id="rId125"/>
    <p:sldId id="300" r:id="rId126"/>
    <p:sldId id="307" r:id="rId127"/>
    <p:sldId id="501" r:id="rId128"/>
    <p:sldId id="502" r:id="rId129"/>
    <p:sldId id="659" r:id="rId130"/>
    <p:sldId id="302" r:id="rId131"/>
    <p:sldId id="661" r:id="rId132"/>
    <p:sldId id="308" r:id="rId133"/>
    <p:sldId id="305" r:id="rId134"/>
    <p:sldId id="483" r:id="rId135"/>
    <p:sldId id="484" r:id="rId136"/>
    <p:sldId id="325" r:id="rId137"/>
    <p:sldId id="309" r:id="rId138"/>
    <p:sldId id="310" r:id="rId139"/>
    <p:sldId id="313" r:id="rId140"/>
    <p:sldId id="326" r:id="rId141"/>
    <p:sldId id="306" r:id="rId142"/>
    <p:sldId id="311" r:id="rId143"/>
    <p:sldId id="354" r:id="rId144"/>
    <p:sldId id="355" r:id="rId145"/>
    <p:sldId id="356" r:id="rId146"/>
    <p:sldId id="357" r:id="rId147"/>
    <p:sldId id="358" r:id="rId148"/>
    <p:sldId id="360" r:id="rId149"/>
    <p:sldId id="359" r:id="rId150"/>
    <p:sldId id="703" r:id="rId151"/>
    <p:sldId id="704" r:id="rId152"/>
    <p:sldId id="705" r:id="rId153"/>
    <p:sldId id="706" r:id="rId154"/>
    <p:sldId id="462" r:id="rId155"/>
    <p:sldId id="463" r:id="rId156"/>
    <p:sldId id="464" r:id="rId157"/>
    <p:sldId id="465" r:id="rId158"/>
    <p:sldId id="466" r:id="rId159"/>
    <p:sldId id="467" r:id="rId160"/>
    <p:sldId id="609" r:id="rId161"/>
    <p:sldId id="610" r:id="rId162"/>
    <p:sldId id="611" r:id="rId163"/>
    <p:sldId id="612" r:id="rId164"/>
    <p:sldId id="613" r:id="rId165"/>
    <p:sldId id="614" r:id="rId166"/>
    <p:sldId id="615" r:id="rId167"/>
    <p:sldId id="616" r:id="rId168"/>
    <p:sldId id="617" r:id="rId169"/>
    <p:sldId id="618" r:id="rId170"/>
    <p:sldId id="619" r:id="rId171"/>
    <p:sldId id="620" r:id="rId172"/>
    <p:sldId id="621" r:id="rId173"/>
    <p:sldId id="783" r:id="rId174"/>
    <p:sldId id="784" r:id="rId175"/>
    <p:sldId id="785" r:id="rId176"/>
    <p:sldId id="622" r:id="rId177"/>
    <p:sldId id="443" r:id="rId178"/>
    <p:sldId id="444" r:id="rId179"/>
    <p:sldId id="445" r:id="rId180"/>
    <p:sldId id="446" r:id="rId181"/>
    <p:sldId id="447" r:id="rId182"/>
    <p:sldId id="448" r:id="rId183"/>
    <p:sldId id="524" r:id="rId184"/>
    <p:sldId id="707" r:id="rId185"/>
    <p:sldId id="708" r:id="rId186"/>
    <p:sldId id="709" r:id="rId187"/>
    <p:sldId id="710" r:id="rId188"/>
    <p:sldId id="711" r:id="rId189"/>
    <p:sldId id="712" r:id="rId190"/>
    <p:sldId id="714" r:id="rId191"/>
    <p:sldId id="715" r:id="rId192"/>
    <p:sldId id="716" r:id="rId193"/>
    <p:sldId id="713" r:id="rId194"/>
    <p:sldId id="461" r:id="rId195"/>
    <p:sldId id="526" r:id="rId196"/>
    <p:sldId id="468" r:id="rId197"/>
    <p:sldId id="469" r:id="rId198"/>
    <p:sldId id="470" r:id="rId199"/>
    <p:sldId id="471" r:id="rId200"/>
    <p:sldId id="472" r:id="rId201"/>
    <p:sldId id="473" r:id="rId202"/>
    <p:sldId id="474" r:id="rId203"/>
    <p:sldId id="667" r:id="rId204"/>
    <p:sldId id="475" r:id="rId205"/>
    <p:sldId id="476" r:id="rId206"/>
    <p:sldId id="477" r:id="rId207"/>
    <p:sldId id="478" r:id="rId208"/>
    <p:sldId id="481" r:id="rId209"/>
    <p:sldId id="479" r:id="rId210"/>
    <p:sldId id="480" r:id="rId211"/>
    <p:sldId id="482" r:id="rId212"/>
    <p:sldId id="668" r:id="rId213"/>
    <p:sldId id="623" r:id="rId214"/>
    <p:sldId id="669" r:id="rId215"/>
    <p:sldId id="624" r:id="rId216"/>
    <p:sldId id="625" r:id="rId217"/>
    <p:sldId id="626" r:id="rId218"/>
    <p:sldId id="627" r:id="rId219"/>
    <p:sldId id="670" r:id="rId220"/>
    <p:sldId id="505" r:id="rId221"/>
    <p:sldId id="506" r:id="rId222"/>
    <p:sldId id="507" r:id="rId223"/>
    <p:sldId id="508" r:id="rId224"/>
    <p:sldId id="509" r:id="rId225"/>
    <p:sldId id="510" r:id="rId226"/>
    <p:sldId id="512" r:id="rId227"/>
    <p:sldId id="520" r:id="rId228"/>
    <p:sldId id="441" r:id="rId229"/>
    <p:sldId id="442" r:id="rId230"/>
    <p:sldId id="450" r:id="rId231"/>
    <p:sldId id="451" r:id="rId232"/>
    <p:sldId id="452" r:id="rId233"/>
    <p:sldId id="453" r:id="rId234"/>
    <p:sldId id="454" r:id="rId235"/>
    <p:sldId id="671" r:id="rId236"/>
    <p:sldId id="361" r:id="rId237"/>
    <p:sldId id="362" r:id="rId238"/>
    <p:sldId id="363" r:id="rId239"/>
    <p:sldId id="364" r:id="rId240"/>
    <p:sldId id="365" r:id="rId241"/>
    <p:sldId id="366" r:id="rId242"/>
    <p:sldId id="367" r:id="rId243"/>
    <p:sldId id="368" r:id="rId244"/>
    <p:sldId id="369" r:id="rId245"/>
    <p:sldId id="511" r:id="rId246"/>
    <p:sldId id="370" r:id="rId247"/>
    <p:sldId id="371" r:id="rId248"/>
    <p:sldId id="372" r:id="rId249"/>
    <p:sldId id="373" r:id="rId250"/>
    <p:sldId id="374" r:id="rId251"/>
    <p:sldId id="375" r:id="rId252"/>
    <p:sldId id="376" r:id="rId253"/>
    <p:sldId id="377" r:id="rId254"/>
    <p:sldId id="378" r:id="rId255"/>
    <p:sldId id="379" r:id="rId256"/>
    <p:sldId id="380" r:id="rId257"/>
    <p:sldId id="523" r:id="rId258"/>
    <p:sldId id="381" r:id="rId259"/>
    <p:sldId id="382" r:id="rId260"/>
    <p:sldId id="383" r:id="rId261"/>
    <p:sldId id="384" r:id="rId262"/>
    <p:sldId id="386" r:id="rId263"/>
    <p:sldId id="387" r:id="rId264"/>
    <p:sldId id="388" r:id="rId265"/>
    <p:sldId id="389" r:id="rId266"/>
    <p:sldId id="390" r:id="rId267"/>
    <p:sldId id="549" r:id="rId268"/>
    <p:sldId id="550" r:id="rId269"/>
    <p:sldId id="551" r:id="rId270"/>
    <p:sldId id="552" r:id="rId271"/>
    <p:sldId id="553" r:id="rId272"/>
    <p:sldId id="554" r:id="rId273"/>
    <p:sldId id="555" r:id="rId274"/>
    <p:sldId id="556" r:id="rId275"/>
    <p:sldId id="675" r:id="rId276"/>
    <p:sldId id="676" r:id="rId277"/>
    <p:sldId id="391" r:id="rId278"/>
    <p:sldId id="392" r:id="rId279"/>
    <p:sldId id="393" r:id="rId280"/>
    <p:sldId id="394" r:id="rId281"/>
    <p:sldId id="395" r:id="rId282"/>
    <p:sldId id="396" r:id="rId283"/>
    <p:sldId id="397" r:id="rId284"/>
    <p:sldId id="398" r:id="rId285"/>
    <p:sldId id="521" r:id="rId286"/>
    <p:sldId id="440" r:id="rId287"/>
    <p:sldId id="455" r:id="rId288"/>
    <p:sldId id="456" r:id="rId289"/>
    <p:sldId id="637" r:id="rId290"/>
    <p:sldId id="458" r:id="rId291"/>
    <p:sldId id="459" r:id="rId292"/>
    <p:sldId id="460" r:id="rId293"/>
    <p:sldId id="608" r:id="rId294"/>
    <p:sldId id="727" r:id="rId295"/>
    <p:sldId id="522" r:id="rId296"/>
    <p:sldId id="399" r:id="rId297"/>
    <p:sldId id="400" r:id="rId298"/>
    <p:sldId id="401" r:id="rId299"/>
    <p:sldId id="402" r:id="rId300"/>
    <p:sldId id="403" r:id="rId301"/>
    <p:sldId id="404" r:id="rId302"/>
    <p:sldId id="405" r:id="rId303"/>
    <p:sldId id="406" r:id="rId304"/>
    <p:sldId id="407" r:id="rId305"/>
    <p:sldId id="408" r:id="rId306"/>
    <p:sldId id="409" r:id="rId307"/>
    <p:sldId id="410" r:id="rId308"/>
    <p:sldId id="411" r:id="rId309"/>
    <p:sldId id="412" r:id="rId310"/>
    <p:sldId id="413" r:id="rId311"/>
    <p:sldId id="414" r:id="rId312"/>
    <p:sldId id="415" r:id="rId313"/>
    <p:sldId id="416" r:id="rId314"/>
    <p:sldId id="417" r:id="rId315"/>
    <p:sldId id="418" r:id="rId316"/>
    <p:sldId id="419" r:id="rId317"/>
    <p:sldId id="420" r:id="rId318"/>
    <p:sldId id="421" r:id="rId319"/>
    <p:sldId id="422" r:id="rId320"/>
    <p:sldId id="423" r:id="rId321"/>
    <p:sldId id="424" r:id="rId322"/>
    <p:sldId id="425" r:id="rId323"/>
    <p:sldId id="426" r:id="rId324"/>
    <p:sldId id="435" r:id="rId325"/>
    <p:sldId id="436" r:id="rId326"/>
    <p:sldId id="437" r:id="rId327"/>
    <p:sldId id="438" r:id="rId328"/>
    <p:sldId id="439" r:id="rId329"/>
    <p:sldId id="503" r:id="rId330"/>
    <p:sldId id="513" r:id="rId331"/>
    <p:sldId id="529" r:id="rId332"/>
    <p:sldId id="504" r:id="rId333"/>
    <p:sldId id="514" r:id="rId334"/>
    <p:sldId id="527" r:id="rId335"/>
    <p:sldId id="700" r:id="rId336"/>
    <p:sldId id="516" r:id="rId337"/>
    <p:sldId id="515" r:id="rId338"/>
    <p:sldId id="672" r:id="rId339"/>
    <p:sldId id="673" r:id="rId340"/>
    <p:sldId id="607" r:id="rId341"/>
    <p:sldId id="528" r:id="rId342"/>
    <p:sldId id="689" r:id="rId343"/>
    <p:sldId id="690" r:id="rId344"/>
    <p:sldId id="519" r:id="rId345"/>
    <p:sldId id="530" r:id="rId346"/>
    <p:sldId id="542" r:id="rId347"/>
    <p:sldId id="543" r:id="rId348"/>
    <p:sldId id="558" r:id="rId349"/>
    <p:sldId id="559" r:id="rId350"/>
    <p:sldId id="560" r:id="rId351"/>
    <p:sldId id="561" r:id="rId352"/>
    <p:sldId id="562" r:id="rId353"/>
    <p:sldId id="564" r:id="rId354"/>
    <p:sldId id="565" r:id="rId355"/>
    <p:sldId id="563" r:id="rId356"/>
    <p:sldId id="688" r:id="rId357"/>
    <p:sldId id="531" r:id="rId358"/>
    <p:sldId id="532" r:id="rId359"/>
    <p:sldId id="533" r:id="rId360"/>
    <p:sldId id="534" r:id="rId361"/>
    <p:sldId id="535" r:id="rId362"/>
    <p:sldId id="540" r:id="rId363"/>
    <p:sldId id="541" r:id="rId364"/>
    <p:sldId id="536" r:id="rId365"/>
    <p:sldId id="537" r:id="rId366"/>
    <p:sldId id="538" r:id="rId367"/>
    <p:sldId id="539" r:id="rId368"/>
    <p:sldId id="674" r:id="rId369"/>
    <p:sldId id="685" r:id="rId370"/>
    <p:sldId id="686" r:id="rId371"/>
    <p:sldId id="687" r:id="rId372"/>
    <p:sldId id="691" r:id="rId373"/>
    <p:sldId id="692" r:id="rId374"/>
    <p:sldId id="693" r:id="rId375"/>
    <p:sldId id="694" r:id="rId376"/>
    <p:sldId id="695" r:id="rId377"/>
    <p:sldId id="696" r:id="rId378"/>
    <p:sldId id="697" r:id="rId379"/>
    <p:sldId id="698" r:id="rId380"/>
    <p:sldId id="702" r:id="rId381"/>
    <p:sldId id="485" r:id="rId382"/>
    <p:sldId id="486" r:id="rId383"/>
    <p:sldId id="487" r:id="rId384"/>
    <p:sldId id="488" r:id="rId385"/>
    <p:sldId id="489" r:id="rId386"/>
    <p:sldId id="490" r:id="rId387"/>
    <p:sldId id="491" r:id="rId388"/>
    <p:sldId id="492" r:id="rId389"/>
    <p:sldId id="493" r:id="rId390"/>
    <p:sldId id="544" r:id="rId391"/>
    <p:sldId id="494" r:id="rId392"/>
    <p:sldId id="546" r:id="rId393"/>
    <p:sldId id="547" r:id="rId394"/>
    <p:sldId id="545" r:id="rId395"/>
    <p:sldId id="548" r:id="rId396"/>
    <p:sldId id="495" r:id="rId397"/>
    <p:sldId id="577" r:id="rId398"/>
    <p:sldId id="578" r:id="rId399"/>
    <p:sldId id="580" r:id="rId400"/>
    <p:sldId id="579" r:id="rId401"/>
    <p:sldId id="581" r:id="rId402"/>
    <p:sldId id="582" r:id="rId403"/>
    <p:sldId id="583" r:id="rId404"/>
    <p:sldId id="584" r:id="rId405"/>
    <p:sldId id="585" r:id="rId406"/>
    <p:sldId id="586" r:id="rId407"/>
    <p:sldId id="590" r:id="rId408"/>
    <p:sldId id="587" r:id="rId409"/>
    <p:sldId id="588" r:id="rId410"/>
    <p:sldId id="589" r:id="rId411"/>
    <p:sldId id="591" r:id="rId412"/>
    <p:sldId id="592" r:id="rId413"/>
    <p:sldId id="593" r:id="rId414"/>
    <p:sldId id="594" r:id="rId415"/>
    <p:sldId id="595" r:id="rId416"/>
    <p:sldId id="596" r:id="rId417"/>
    <p:sldId id="597" r:id="rId418"/>
    <p:sldId id="598" r:id="rId419"/>
    <p:sldId id="599" r:id="rId420"/>
    <p:sldId id="600" r:id="rId421"/>
    <p:sldId id="601" r:id="rId422"/>
    <p:sldId id="602" r:id="rId423"/>
    <p:sldId id="677" r:id="rId424"/>
    <p:sldId id="678" r:id="rId425"/>
    <p:sldId id="679" r:id="rId426"/>
    <p:sldId id="680" r:id="rId427"/>
    <p:sldId id="681" r:id="rId428"/>
    <p:sldId id="682" r:id="rId429"/>
    <p:sldId id="683" r:id="rId430"/>
    <p:sldId id="684" r:id="rId431"/>
    <p:sldId id="717" r:id="rId432"/>
    <p:sldId id="718" r:id="rId433"/>
    <p:sldId id="719" r:id="rId434"/>
    <p:sldId id="720" r:id="rId435"/>
    <p:sldId id="721" r:id="rId436"/>
    <p:sldId id="722" r:id="rId437"/>
    <p:sldId id="723" r:id="rId438"/>
    <p:sldId id="724" r:id="rId439"/>
    <p:sldId id="725" r:id="rId440"/>
    <p:sldId id="751" r:id="rId441"/>
    <p:sldId id="752" r:id="rId442"/>
    <p:sldId id="753" r:id="rId443"/>
    <p:sldId id="761" r:id="rId444"/>
    <p:sldId id="754" r:id="rId445"/>
    <p:sldId id="779" r:id="rId446"/>
    <p:sldId id="762" r:id="rId447"/>
    <p:sldId id="755" r:id="rId448"/>
    <p:sldId id="760" r:id="rId449"/>
    <p:sldId id="756" r:id="rId450"/>
    <p:sldId id="757" r:id="rId451"/>
    <p:sldId id="758" r:id="rId452"/>
    <p:sldId id="759" r:id="rId453"/>
    <p:sldId id="763" r:id="rId454"/>
    <p:sldId id="764" r:id="rId455"/>
    <p:sldId id="765" r:id="rId456"/>
    <p:sldId id="766" r:id="rId457"/>
    <p:sldId id="768" r:id="rId458"/>
    <p:sldId id="767" r:id="rId459"/>
    <p:sldId id="771" r:id="rId460"/>
    <p:sldId id="772" r:id="rId461"/>
    <p:sldId id="773" r:id="rId462"/>
    <p:sldId id="774" r:id="rId463"/>
    <p:sldId id="775" r:id="rId464"/>
    <p:sldId id="776" r:id="rId465"/>
    <p:sldId id="777" r:id="rId466"/>
    <p:sldId id="778" r:id="rId467"/>
    <p:sldId id="780" r:id="rId468"/>
    <p:sldId id="781" r:id="rId469"/>
    <p:sldId id="782" r:id="rId470"/>
    <p:sldId id="769" r:id="rId471"/>
    <p:sldId id="770" r:id="rId472"/>
    <p:sldId id="433" r:id="rId473"/>
    <p:sldId id="434" r:id="rId474"/>
    <p:sldId id="566" r:id="rId475"/>
    <p:sldId id="496" r:id="rId476"/>
    <p:sldId id="567" r:id="rId477"/>
    <p:sldId id="569" r:id="rId478"/>
    <p:sldId id="570" r:id="rId479"/>
    <p:sldId id="568" r:id="rId480"/>
    <p:sldId id="322" r:id="rId481"/>
    <p:sldId id="323" r:id="rId482"/>
    <p:sldId id="656" r:id="rId483"/>
    <p:sldId id="324" r:id="rId484"/>
    <p:sldId id="498" r:id="rId485"/>
  </p:sldIdLst>
  <p:sldSz cx="9144000" cy="6858000" type="screen4x3"/>
  <p:notesSz cx="7099300" cy="10234613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3FC71E64-7EF2-4303-931C-501F1305ED27}">
          <p14:sldIdLst>
            <p14:sldId id="256"/>
          </p14:sldIdLst>
        </p14:section>
        <p14:section name="Introduction" id="{956A5CE9-0B9E-4924-ABEE-1276F20E2E7E}">
          <p14:sldIdLst>
            <p14:sldId id="351"/>
            <p14:sldId id="258"/>
            <p14:sldId id="499"/>
            <p14:sldId id="279"/>
            <p14:sldId id="497"/>
            <p14:sldId id="638"/>
            <p14:sldId id="640"/>
            <p14:sldId id="660"/>
          </p14:sldIdLst>
        </p14:section>
        <p14:section name="Table of contents" id="{860F772E-16B1-4B8D-AC12-A1A0B40B1C29}">
          <p14:sldIdLst>
            <p14:sldId id="641"/>
            <p14:sldId id="648"/>
            <p14:sldId id="653"/>
            <p14:sldId id="642"/>
            <p14:sldId id="643"/>
            <p14:sldId id="644"/>
            <p14:sldId id="645"/>
            <p14:sldId id="647"/>
            <p14:sldId id="654"/>
            <p14:sldId id="646"/>
            <p14:sldId id="650"/>
            <p14:sldId id="649"/>
            <p14:sldId id="651"/>
            <p14:sldId id="701"/>
            <p14:sldId id="652"/>
            <p14:sldId id="726"/>
            <p14:sldId id="655"/>
          </p14:sldIdLst>
        </p14:section>
        <p14:section name="How to run python in terminal?" id="{98C0A936-6493-49CC-BCD6-8FFFB89E6A15}">
          <p14:sldIdLst>
            <p14:sldId id="728"/>
            <p14:sldId id="729"/>
            <p14:sldId id="730"/>
            <p14:sldId id="731"/>
            <p14:sldId id="732"/>
            <p14:sldId id="733"/>
            <p14:sldId id="734"/>
            <p14:sldId id="742"/>
            <p14:sldId id="743"/>
            <p14:sldId id="744"/>
            <p14:sldId id="745"/>
            <p14:sldId id="746"/>
            <p14:sldId id="747"/>
          </p14:sldIdLst>
        </p14:section>
        <p14:section name="How to run Anaconda?" id="{F1C5F2F1-B9D4-4372-8333-D11E7AD00713}">
          <p14:sldIdLst>
            <p14:sldId id="750"/>
            <p14:sldId id="735"/>
            <p14:sldId id="741"/>
            <p14:sldId id="736"/>
            <p14:sldId id="737"/>
            <p14:sldId id="738"/>
            <p14:sldId id="739"/>
            <p14:sldId id="740"/>
            <p14:sldId id="748"/>
          </p14:sldIdLst>
        </p14:section>
        <p14:section name="Data types &amp; statements" id="{7C2002FD-0D85-459D-B52C-DF59E798F5F9}">
          <p14:sldIdLst>
            <p14:sldId id="293"/>
            <p14:sldId id="259"/>
            <p14:sldId id="301"/>
            <p14:sldId id="261"/>
            <p14:sldId id="260"/>
            <p14:sldId id="268"/>
            <p14:sldId id="346"/>
            <p14:sldId id="345"/>
            <p14:sldId id="263"/>
            <p14:sldId id="262"/>
            <p14:sldId id="283"/>
            <p14:sldId id="639"/>
            <p14:sldId id="657"/>
            <p14:sldId id="662"/>
            <p14:sldId id="264"/>
            <p14:sldId id="265"/>
            <p14:sldId id="266"/>
            <p14:sldId id="267"/>
          </p14:sldIdLst>
        </p14:section>
        <p14:section name="I/O &amp; command line arguments" id="{ACF9C132-7C80-4787-9518-92E232C97665}">
          <p14:sldIdLst>
            <p14:sldId id="349"/>
            <p14:sldId id="269"/>
            <p14:sldId id="338"/>
            <p14:sldId id="337"/>
            <p14:sldId id="658"/>
            <p14:sldId id="500"/>
          </p14:sldIdLst>
        </p14:section>
        <p14:section name="More fundamentals" id="{A080FD9F-F2AD-4BC3-8A99-B935ED4BCCAE}">
          <p14:sldIdLst>
            <p14:sldId id="350"/>
            <p14:sldId id="270"/>
            <p14:sldId id="339"/>
            <p14:sldId id="340"/>
            <p14:sldId id="341"/>
            <p14:sldId id="342"/>
            <p14:sldId id="347"/>
            <p14:sldId id="557"/>
            <p14:sldId id="343"/>
            <p14:sldId id="344"/>
            <p14:sldId id="271"/>
            <p14:sldId id="272"/>
            <p14:sldId id="273"/>
            <p14:sldId id="319"/>
            <p14:sldId id="320"/>
            <p14:sldId id="699"/>
            <p14:sldId id="285"/>
            <p14:sldId id="606"/>
            <p14:sldId id="286"/>
            <p14:sldId id="287"/>
            <p14:sldId id="288"/>
            <p14:sldId id="289"/>
            <p14:sldId id="603"/>
            <p14:sldId id="284"/>
            <p14:sldId id="290"/>
            <p14:sldId id="274"/>
            <p14:sldId id="275"/>
            <p14:sldId id="276"/>
            <p14:sldId id="277"/>
            <p14:sldId id="604"/>
            <p14:sldId id="605"/>
            <p14:sldId id="291"/>
            <p14:sldId id="292"/>
            <p14:sldId id="303"/>
          </p14:sldIdLst>
        </p14:section>
        <p14:section name="Code organization" id="{74CCAA76-680B-4B99-92E1-274B2CFAD711}">
          <p14:sldIdLst>
            <p14:sldId id="317"/>
            <p14:sldId id="314"/>
            <p14:sldId id="316"/>
            <p14:sldId id="318"/>
            <p14:sldId id="749"/>
            <p14:sldId id="330"/>
          </p14:sldIdLst>
        </p14:section>
        <p14:section name="Documentation &amp; testing" id="{0B7EA6EA-C456-4126-ABFA-E2A9654007F9}">
          <p14:sldIdLst>
            <p14:sldId id="329"/>
            <p14:sldId id="312"/>
            <p14:sldId id="321"/>
            <p14:sldId id="663"/>
            <p14:sldId id="664"/>
            <p14:sldId id="331"/>
            <p14:sldId id="348"/>
          </p14:sldIdLst>
        </p14:section>
        <p14:section name="Object-oriented Python" id="{A6A55775-2428-4684-89E9-09C7D7BA40F7}">
          <p14:sldIdLst>
            <p14:sldId id="294"/>
            <p14:sldId id="295"/>
            <p14:sldId id="296"/>
            <p14:sldId id="298"/>
            <p14:sldId id="299"/>
            <p14:sldId id="300"/>
            <p14:sldId id="307"/>
            <p14:sldId id="501"/>
            <p14:sldId id="502"/>
            <p14:sldId id="659"/>
            <p14:sldId id="302"/>
            <p14:sldId id="661"/>
            <p14:sldId id="308"/>
            <p14:sldId id="305"/>
            <p14:sldId id="483"/>
            <p14:sldId id="484"/>
            <p14:sldId id="325"/>
            <p14:sldId id="309"/>
            <p14:sldId id="310"/>
            <p14:sldId id="313"/>
            <p14:sldId id="326"/>
            <p14:sldId id="306"/>
            <p14:sldId id="311"/>
          </p14:sldIdLst>
        </p14:section>
        <p14:section name="File I/O &amp; data formats" id="{955CB382-5362-450C-815B-097165B241DF}">
          <p14:sldIdLst>
            <p14:sldId id="354"/>
            <p14:sldId id="355"/>
            <p14:sldId id="356"/>
            <p14:sldId id="357"/>
            <p14:sldId id="358"/>
            <p14:sldId id="360"/>
            <p14:sldId id="359"/>
          </p14:sldIdLst>
        </p14:section>
        <p14:section name="Web scraping" id="{8573DAB0-0F80-4007-9CD7-A747F24EDBBF}">
          <p14:sldIdLst>
            <p14:sldId id="703"/>
            <p14:sldId id="704"/>
            <p14:sldId id="705"/>
            <p14:sldId id="706"/>
          </p14:sldIdLst>
        </p14:section>
        <p14:section name="Exception handling" id="{DD5ED52D-F2DB-4D76-9414-18CDB55E7331}">
          <p14:sldIdLst>
            <p14:sldId id="462"/>
            <p14:sldId id="463"/>
            <p14:sldId id="464"/>
            <p14:sldId id="465"/>
            <p14:sldId id="466"/>
            <p14:sldId id="467"/>
          </p14:sldIdLst>
        </p14:section>
        <p14:section name="Unit testing" id="{7C09470B-1C78-496D-B5E7-D87D418DA908}">
          <p14:sldIdLst>
            <p14:sldId id="609"/>
            <p14:sldId id="610"/>
            <p14:sldId id="611"/>
            <p14:sldId id="612"/>
            <p14:sldId id="613"/>
            <p14:sldId id="614"/>
            <p14:sldId id="615"/>
            <p14:sldId id="616"/>
            <p14:sldId id="617"/>
            <p14:sldId id="618"/>
            <p14:sldId id="619"/>
            <p14:sldId id="620"/>
            <p14:sldId id="621"/>
            <p14:sldId id="783"/>
            <p14:sldId id="784"/>
            <p14:sldId id="785"/>
            <p14:sldId id="622"/>
          </p14:sldIdLst>
        </p14:section>
        <p14:section name="Command line arguments &amp; configuration files" id="{90FA6688-9B0E-4326-84BA-7CE06C18A5F9}">
          <p14:sldIdLst>
            <p14:sldId id="443"/>
            <p14:sldId id="444"/>
            <p14:sldId id="445"/>
            <p14:sldId id="446"/>
            <p14:sldId id="447"/>
            <p14:sldId id="448"/>
            <p14:sldId id="524"/>
          </p14:sldIdLst>
        </p14:section>
        <p14:section name="Web GUIs" id="{FC2A7764-3F71-4781-AFEC-C661DDDCE328}">
          <p14:sldIdLst>
            <p14:sldId id="707"/>
            <p14:sldId id="708"/>
            <p14:sldId id="709"/>
            <p14:sldId id="710"/>
            <p14:sldId id="711"/>
            <p14:sldId id="712"/>
            <p14:sldId id="714"/>
            <p14:sldId id="715"/>
            <p14:sldId id="716"/>
            <p14:sldId id="713"/>
          </p14:sldIdLst>
        </p14:section>
        <p14:section name="Debugging" id="{E2A80FF7-D2C3-40A2-9D75-F7E91921F04E}">
          <p14:sldIdLst>
            <p14:sldId id="461"/>
            <p14:sldId id="526"/>
            <p14:sldId id="468"/>
            <p14:sldId id="469"/>
            <p14:sldId id="470"/>
            <p14:sldId id="471"/>
            <p14:sldId id="472"/>
            <p14:sldId id="473"/>
            <p14:sldId id="474"/>
            <p14:sldId id="667"/>
            <p14:sldId id="475"/>
            <p14:sldId id="476"/>
            <p14:sldId id="477"/>
            <p14:sldId id="478"/>
            <p14:sldId id="481"/>
            <p14:sldId id="479"/>
            <p14:sldId id="480"/>
            <p14:sldId id="482"/>
            <p14:sldId id="668"/>
          </p14:sldIdLst>
        </p14:section>
        <p14:section name="Profiling" id="{3882A7C8-455A-45F8-BBC0-21E8FCF68080}">
          <p14:sldIdLst>
            <p14:sldId id="623"/>
            <p14:sldId id="669"/>
            <p14:sldId id="624"/>
            <p14:sldId id="625"/>
            <p14:sldId id="626"/>
            <p14:sldId id="627"/>
            <p14:sldId id="670"/>
          </p14:sldIdLst>
        </p14:section>
        <p14:section name="Logging" id="{3BB54EC6-CDE2-4EC9-900A-114646220AC1}">
          <p14:sldIdLst>
            <p14:sldId id="505"/>
            <p14:sldId id="506"/>
            <p14:sldId id="507"/>
            <p14:sldId id="508"/>
            <p14:sldId id="509"/>
            <p14:sldId id="510"/>
            <p14:sldId id="512"/>
            <p14:sldId id="520"/>
          </p14:sldIdLst>
        </p14:section>
        <p14:section name="File system operations" id="{8A93D698-E935-4815-BFCE-F9994F3F99AB}">
          <p14:sldIdLst>
            <p14:sldId id="441"/>
            <p14:sldId id="442"/>
            <p14:sldId id="450"/>
            <p14:sldId id="451"/>
            <p14:sldId id="452"/>
            <p14:sldId id="453"/>
            <p14:sldId id="454"/>
            <p14:sldId id="671"/>
          </p14:sldIdLst>
        </p14:section>
        <p14:section name="Regular expressions" id="{07BFF58D-0C06-4594-AEAA-4ACCA44AA1ED}">
          <p14:sldIdLst>
            <p14:sldId id="361"/>
            <p14:sldId id="362"/>
            <p14:sldId id="363"/>
            <p14:sldId id="364"/>
            <p14:sldId id="365"/>
            <p14:sldId id="366"/>
            <p14:sldId id="367"/>
            <p14:sldId id="368"/>
            <p14:sldId id="369"/>
            <p14:sldId id="511"/>
            <p14:sldId id="370"/>
            <p14:sldId id="371"/>
            <p14:sldId id="372"/>
            <p14:sldId id="373"/>
            <p14:sldId id="374"/>
            <p14:sldId id="375"/>
            <p14:sldId id="376"/>
            <p14:sldId id="377"/>
            <p14:sldId id="378"/>
            <p14:sldId id="379"/>
            <p14:sldId id="380"/>
            <p14:sldId id="523"/>
          </p14:sldIdLst>
        </p14:section>
        <p14:section name="String formatting" id="{CD69BDA6-D9D1-491E-8571-999F4099C53A}">
          <p14:sldIdLst>
            <p14:sldId id="381"/>
            <p14:sldId id="382"/>
            <p14:sldId id="383"/>
            <p14:sldId id="384"/>
          </p14:sldIdLst>
        </p14:section>
        <p14:section name="Database interaction" id="{A9DAB2C8-7DEC-4DFD-BDA1-824550BD3DB5}">
          <p14:sldIdLst>
            <p14:sldId id="386"/>
            <p14:sldId id="387"/>
            <p14:sldId id="388"/>
            <p14:sldId id="389"/>
            <p14:sldId id="390"/>
            <p14:sldId id="549"/>
            <p14:sldId id="550"/>
            <p14:sldId id="551"/>
            <p14:sldId id="552"/>
            <p14:sldId id="553"/>
            <p14:sldId id="554"/>
            <p14:sldId id="555"/>
            <p14:sldId id="556"/>
            <p14:sldId id="675"/>
            <p14:sldId id="676"/>
          </p14:sldIdLst>
        </p14:section>
        <p14:section name="List transformations" id="{364CD4CF-B13B-459D-B906-8471CE67C60D}">
          <p14:sldIdLst>
            <p14:sldId id="391"/>
            <p14:sldId id="392"/>
            <p14:sldId id="393"/>
            <p14:sldId id="394"/>
            <p14:sldId id="395"/>
            <p14:sldId id="396"/>
            <p14:sldId id="397"/>
            <p14:sldId id="398"/>
            <p14:sldId id="521"/>
          </p14:sldIdLst>
        </p14:section>
        <p14:section name="Iterators" id="{8360792B-CD6C-4DEC-8A79-4E88CEBF128C}">
          <p14:sldIdLst>
            <p14:sldId id="440"/>
            <p14:sldId id="455"/>
            <p14:sldId id="456"/>
            <p14:sldId id="637"/>
            <p14:sldId id="458"/>
            <p14:sldId id="459"/>
            <p14:sldId id="460"/>
            <p14:sldId id="608"/>
            <p14:sldId id="727"/>
            <p14:sldId id="522"/>
          </p14:sldIdLst>
        </p14:section>
        <p14:section name="Classes case study" id="{803DCD21-1BA9-4E9C-9025-45DF7BF6D8AB}">
          <p14:sldIdLst>
            <p14:sldId id="399"/>
            <p14:sldId id="400"/>
            <p14:sldId id="401"/>
            <p14:sldId id="402"/>
            <p14:sldId id="403"/>
          </p14:sldIdLst>
        </p14:section>
        <p14:section name="Parsing regular data" id="{5FC9BCB7-9AC0-475F-8F11-3E3545F51B2D}">
          <p14:sldIdLst>
            <p14:sldId id="404"/>
            <p14:sldId id="405"/>
            <p14:sldId id="406"/>
            <p14:sldId id="407"/>
            <p14:sldId id="408"/>
            <p14:sldId id="409"/>
            <p14:sldId id="410"/>
            <p14:sldId id="411"/>
          </p14:sldIdLst>
        </p14:section>
        <p14:section name="PyParsing" id="{75651DB5-8269-4576-90CC-0AC5849DA68A}">
          <p14:sldIdLst>
            <p14:sldId id="412"/>
            <p14:sldId id="413"/>
            <p14:sldId id="414"/>
            <p14:sldId id="415"/>
            <p14:sldId id="416"/>
            <p14:sldId id="417"/>
            <p14:sldId id="418"/>
            <p14:sldId id="419"/>
            <p14:sldId id="420"/>
            <p14:sldId id="421"/>
            <p14:sldId id="422"/>
            <p14:sldId id="423"/>
          </p14:sldIdLst>
        </p14:section>
        <p14:section name="External commands" id="{FB3CEE9D-67B0-440B-B9D3-EA381C8A17B5}">
          <p14:sldIdLst>
            <p14:sldId id="424"/>
            <p14:sldId id="425"/>
            <p14:sldId id="426"/>
          </p14:sldIdLst>
        </p14:section>
        <p14:section name="Scientific Python: numpy" id="{71031B03-F593-4B88-85AD-6A7C20E2EF77}">
          <p14:sldIdLst>
            <p14:sldId id="435"/>
            <p14:sldId id="436"/>
            <p14:sldId id="437"/>
            <p14:sldId id="438"/>
            <p14:sldId id="439"/>
            <p14:sldId id="503"/>
            <p14:sldId id="513"/>
            <p14:sldId id="529"/>
            <p14:sldId id="504"/>
            <p14:sldId id="514"/>
            <p14:sldId id="527"/>
            <p14:sldId id="700"/>
            <p14:sldId id="516"/>
            <p14:sldId id="515"/>
            <p14:sldId id="672"/>
            <p14:sldId id="673"/>
            <p14:sldId id="607"/>
            <p14:sldId id="528"/>
          </p14:sldIdLst>
        </p14:section>
        <p14:section name="Scientific Python: scipy" id="{05686DD5-9480-4EBB-8DBD-EF178D0FE5C1}">
          <p14:sldIdLst>
            <p14:sldId id="689"/>
            <p14:sldId id="690"/>
            <p14:sldId id="519"/>
            <p14:sldId id="530"/>
            <p14:sldId id="542"/>
            <p14:sldId id="543"/>
            <p14:sldId id="558"/>
            <p14:sldId id="559"/>
            <p14:sldId id="560"/>
            <p14:sldId id="561"/>
            <p14:sldId id="562"/>
            <p14:sldId id="564"/>
            <p14:sldId id="565"/>
            <p14:sldId id="563"/>
          </p14:sldIdLst>
        </p14:section>
        <p14:section name="matplotlib" id="{6C4D1CC6-EBB8-43D9-AAD3-C0A81D76F567}">
          <p14:sldIdLst>
            <p14:sldId id="688"/>
            <p14:sldId id="531"/>
            <p14:sldId id="532"/>
            <p14:sldId id="533"/>
            <p14:sldId id="534"/>
            <p14:sldId id="535"/>
            <p14:sldId id="540"/>
            <p14:sldId id="541"/>
            <p14:sldId id="536"/>
            <p14:sldId id="537"/>
            <p14:sldId id="538"/>
            <p14:sldId id="539"/>
            <p14:sldId id="674"/>
          </p14:sldIdLst>
        </p14:section>
        <p14:section name="Computer algebra" id="{41195464-7136-4EC3-8DAA-76B83E19469D}">
          <p14:sldIdLst>
            <p14:sldId id="685"/>
            <p14:sldId id="686"/>
            <p14:sldId id="687"/>
            <p14:sldId id="691"/>
            <p14:sldId id="692"/>
            <p14:sldId id="693"/>
            <p14:sldId id="694"/>
            <p14:sldId id="695"/>
            <p14:sldId id="696"/>
            <p14:sldId id="697"/>
            <p14:sldId id="698"/>
            <p14:sldId id="702"/>
          </p14:sldIdLst>
        </p14:section>
        <p14:section name="HDF5" id="{705F7241-6E5D-424D-9974-DCAD0C76D304}">
          <p14:sldIdLst>
            <p14:sldId id="485"/>
            <p14:sldId id="486"/>
            <p14:sldId id="487"/>
            <p14:sldId id="488"/>
            <p14:sldId id="489"/>
            <p14:sldId id="490"/>
            <p14:sldId id="491"/>
            <p14:sldId id="492"/>
            <p14:sldId id="493"/>
            <p14:sldId id="544"/>
            <p14:sldId id="494"/>
            <p14:sldId id="546"/>
            <p14:sldId id="547"/>
            <p14:sldId id="545"/>
            <p14:sldId id="548"/>
            <p14:sldId id="495"/>
          </p14:sldIdLst>
        </p14:section>
        <p14:section name="Pandas" id="{CF52988B-2C3C-408B-AC2D-9D1F87F3D959}">
          <p14:sldIdLst>
            <p14:sldId id="577"/>
            <p14:sldId id="578"/>
            <p14:sldId id="580"/>
            <p14:sldId id="579"/>
            <p14:sldId id="581"/>
            <p14:sldId id="582"/>
            <p14:sldId id="583"/>
            <p14:sldId id="584"/>
            <p14:sldId id="585"/>
            <p14:sldId id="586"/>
            <p14:sldId id="590"/>
            <p14:sldId id="587"/>
            <p14:sldId id="588"/>
            <p14:sldId id="589"/>
          </p14:sldIdLst>
        </p14:section>
        <p14:section name="HoloViews" id="{55108F3F-6D76-4CD1-960F-04E3DE746B5F}">
          <p14:sldIdLst>
            <p14:sldId id="591"/>
            <p14:sldId id="592"/>
            <p14:sldId id="593"/>
            <p14:sldId id="594"/>
            <p14:sldId id="595"/>
            <p14:sldId id="596"/>
            <p14:sldId id="597"/>
            <p14:sldId id="598"/>
            <p14:sldId id="599"/>
            <p14:sldId id="600"/>
            <p14:sldId id="601"/>
            <p14:sldId id="602"/>
          </p14:sldIdLst>
        </p14:section>
        <p14:section name="Bokeh" id="{4FA32C83-F041-40F6-B9CA-AA43DD10361C}">
          <p14:sldIdLst>
            <p14:sldId id="677"/>
            <p14:sldId id="678"/>
            <p14:sldId id="679"/>
            <p14:sldId id="680"/>
            <p14:sldId id="681"/>
            <p14:sldId id="682"/>
            <p14:sldId id="683"/>
            <p14:sldId id="684"/>
          </p14:sldIdLst>
        </p14:section>
        <p14:section name="Image &amp; video processing" id="{E2A4C3A4-4463-4502-AB87-A3578107C27B}">
          <p14:sldIdLst>
            <p14:sldId id="717"/>
            <p14:sldId id="718"/>
            <p14:sldId id="719"/>
            <p14:sldId id="720"/>
            <p14:sldId id="721"/>
            <p14:sldId id="722"/>
            <p14:sldId id="723"/>
            <p14:sldId id="724"/>
            <p14:sldId id="725"/>
          </p14:sldIdLst>
        </p14:section>
        <p14:section name="Machine learning" id="{E0463D9A-ACA2-4713-B689-A77B5223179F}">
          <p14:sldIdLst>
            <p14:sldId id="751"/>
            <p14:sldId id="752"/>
            <p14:sldId id="753"/>
            <p14:sldId id="761"/>
            <p14:sldId id="754"/>
            <p14:sldId id="779"/>
            <p14:sldId id="762"/>
            <p14:sldId id="755"/>
            <p14:sldId id="760"/>
            <p14:sldId id="756"/>
            <p14:sldId id="757"/>
            <p14:sldId id="758"/>
            <p14:sldId id="759"/>
            <p14:sldId id="763"/>
            <p14:sldId id="764"/>
            <p14:sldId id="765"/>
            <p14:sldId id="766"/>
            <p14:sldId id="768"/>
            <p14:sldId id="767"/>
            <p14:sldId id="771"/>
            <p14:sldId id="772"/>
            <p14:sldId id="773"/>
            <p14:sldId id="774"/>
            <p14:sldId id="775"/>
            <p14:sldId id="776"/>
            <p14:sldId id="777"/>
            <p14:sldId id="778"/>
            <p14:sldId id="780"/>
            <p14:sldId id="781"/>
            <p14:sldId id="782"/>
            <p14:sldId id="769"/>
            <p14:sldId id="770"/>
          </p14:sldIdLst>
        </p14:section>
        <p14:section name="Conclusions" id="{FCAF037C-2063-492B-9B02-F2D97EA6CEF6}">
          <p14:sldIdLst>
            <p14:sldId id="433"/>
            <p14:sldId id="434"/>
          </p14:sldIdLst>
        </p14:section>
        <p14:section name="Migration from 2.x to 3.x" id="{577CBDD9-8B9C-4902-AADE-3ACCB8461DD4}">
          <p14:sldIdLst>
            <p14:sldId id="566"/>
            <p14:sldId id="496"/>
            <p14:sldId id="567"/>
            <p14:sldId id="569"/>
            <p14:sldId id="570"/>
            <p14:sldId id="568"/>
          </p14:sldIdLst>
        </p14:section>
        <p14:section name="References" id="{8F60F33D-65CC-4EC7-BCF8-3965C634CAD2}">
          <p14:sldIdLst>
            <p14:sldId id="322"/>
            <p14:sldId id="323"/>
            <p14:sldId id="656"/>
            <p14:sldId id="324"/>
            <p14:sldId id="49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tefan Becuwe" initials="" lastIdx="0" clrIdx="0"/>
  <p:cmAuthor id="1" name="Geert Jan Bex" initials="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0000"/>
    <a:srgbClr val="A6A6A6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62" autoAdjust="0"/>
    <p:restoredTop sz="94679" autoAdjust="0"/>
  </p:normalViewPr>
  <p:slideViewPr>
    <p:cSldViewPr>
      <p:cViewPr varScale="1">
        <p:scale>
          <a:sx n="92" d="100"/>
          <a:sy n="92" d="100"/>
        </p:scale>
        <p:origin x="936" y="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3964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324" Type="http://schemas.openxmlformats.org/officeDocument/2006/relationships/slide" Target="slides/slide323.xml"/><Relationship Id="rId366" Type="http://schemas.openxmlformats.org/officeDocument/2006/relationships/slide" Target="slides/slide365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433" Type="http://schemas.openxmlformats.org/officeDocument/2006/relationships/slide" Target="slides/slide432.xml"/><Relationship Id="rId268" Type="http://schemas.openxmlformats.org/officeDocument/2006/relationships/slide" Target="slides/slide267.xml"/><Relationship Id="rId475" Type="http://schemas.openxmlformats.org/officeDocument/2006/relationships/slide" Target="slides/slide474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335" Type="http://schemas.openxmlformats.org/officeDocument/2006/relationships/slide" Target="slides/slide334.xml"/><Relationship Id="rId377" Type="http://schemas.openxmlformats.org/officeDocument/2006/relationships/slide" Target="slides/slide376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402" Type="http://schemas.openxmlformats.org/officeDocument/2006/relationships/slide" Target="slides/slide401.xml"/><Relationship Id="rId279" Type="http://schemas.openxmlformats.org/officeDocument/2006/relationships/slide" Target="slides/slide278.xml"/><Relationship Id="rId444" Type="http://schemas.openxmlformats.org/officeDocument/2006/relationships/slide" Target="slides/slide443.xml"/><Relationship Id="rId486" Type="http://schemas.openxmlformats.org/officeDocument/2006/relationships/notesMaster" Target="notesMasters/notesMaster1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346" Type="http://schemas.openxmlformats.org/officeDocument/2006/relationships/slide" Target="slides/slide345.xml"/><Relationship Id="rId388" Type="http://schemas.openxmlformats.org/officeDocument/2006/relationships/slide" Target="slides/slide387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413" Type="http://schemas.openxmlformats.org/officeDocument/2006/relationships/slide" Target="slides/slide412.xml"/><Relationship Id="rId248" Type="http://schemas.openxmlformats.org/officeDocument/2006/relationships/slide" Target="slides/slide247.xml"/><Relationship Id="rId455" Type="http://schemas.openxmlformats.org/officeDocument/2006/relationships/slide" Target="slides/slide454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315" Type="http://schemas.openxmlformats.org/officeDocument/2006/relationships/slide" Target="slides/slide314.xml"/><Relationship Id="rId357" Type="http://schemas.openxmlformats.org/officeDocument/2006/relationships/slide" Target="slides/slide356.xml"/><Relationship Id="rId54" Type="http://schemas.openxmlformats.org/officeDocument/2006/relationships/slide" Target="slides/slide53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217" Type="http://schemas.openxmlformats.org/officeDocument/2006/relationships/slide" Target="slides/slide216.xml"/><Relationship Id="rId399" Type="http://schemas.openxmlformats.org/officeDocument/2006/relationships/slide" Target="slides/slide398.xml"/><Relationship Id="rId259" Type="http://schemas.openxmlformats.org/officeDocument/2006/relationships/slide" Target="slides/slide258.xml"/><Relationship Id="rId424" Type="http://schemas.openxmlformats.org/officeDocument/2006/relationships/slide" Target="slides/slide423.xml"/><Relationship Id="rId466" Type="http://schemas.openxmlformats.org/officeDocument/2006/relationships/slide" Target="slides/slide46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326" Type="http://schemas.openxmlformats.org/officeDocument/2006/relationships/slide" Target="slides/slide325.xml"/><Relationship Id="rId65" Type="http://schemas.openxmlformats.org/officeDocument/2006/relationships/slide" Target="slides/slide64.xml"/><Relationship Id="rId130" Type="http://schemas.openxmlformats.org/officeDocument/2006/relationships/slide" Target="slides/slide129.xml"/><Relationship Id="rId368" Type="http://schemas.openxmlformats.org/officeDocument/2006/relationships/slide" Target="slides/slide367.xml"/><Relationship Id="rId172" Type="http://schemas.openxmlformats.org/officeDocument/2006/relationships/slide" Target="slides/slide171.xml"/><Relationship Id="rId228" Type="http://schemas.openxmlformats.org/officeDocument/2006/relationships/slide" Target="slides/slide227.xml"/><Relationship Id="rId435" Type="http://schemas.openxmlformats.org/officeDocument/2006/relationships/slide" Target="slides/slide434.xml"/><Relationship Id="rId477" Type="http://schemas.openxmlformats.org/officeDocument/2006/relationships/slide" Target="slides/slide476.xml"/><Relationship Id="rId281" Type="http://schemas.openxmlformats.org/officeDocument/2006/relationships/slide" Target="slides/slide280.xml"/><Relationship Id="rId337" Type="http://schemas.openxmlformats.org/officeDocument/2006/relationships/slide" Target="slides/slide336.xml"/><Relationship Id="rId34" Type="http://schemas.openxmlformats.org/officeDocument/2006/relationships/slide" Target="slides/slide33.xml"/><Relationship Id="rId76" Type="http://schemas.openxmlformats.org/officeDocument/2006/relationships/slide" Target="slides/slide75.xml"/><Relationship Id="rId141" Type="http://schemas.openxmlformats.org/officeDocument/2006/relationships/slide" Target="slides/slide140.xml"/><Relationship Id="rId379" Type="http://schemas.openxmlformats.org/officeDocument/2006/relationships/slide" Target="slides/slide378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390" Type="http://schemas.openxmlformats.org/officeDocument/2006/relationships/slide" Target="slides/slide389.xml"/><Relationship Id="rId404" Type="http://schemas.openxmlformats.org/officeDocument/2006/relationships/slide" Target="slides/slide403.xml"/><Relationship Id="rId425" Type="http://schemas.openxmlformats.org/officeDocument/2006/relationships/slide" Target="slides/slide424.xml"/><Relationship Id="rId446" Type="http://schemas.openxmlformats.org/officeDocument/2006/relationships/slide" Target="slides/slide445.xml"/><Relationship Id="rId467" Type="http://schemas.openxmlformats.org/officeDocument/2006/relationships/slide" Target="slides/slide466.xml"/><Relationship Id="rId250" Type="http://schemas.openxmlformats.org/officeDocument/2006/relationships/slide" Target="slides/slide249.xml"/><Relationship Id="rId271" Type="http://schemas.openxmlformats.org/officeDocument/2006/relationships/slide" Target="slides/slide270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488" Type="http://schemas.openxmlformats.org/officeDocument/2006/relationships/commentAuthors" Target="commentAuthors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327" Type="http://schemas.openxmlformats.org/officeDocument/2006/relationships/slide" Target="slides/slide326.xml"/><Relationship Id="rId348" Type="http://schemas.openxmlformats.org/officeDocument/2006/relationships/slide" Target="slides/slide347.xml"/><Relationship Id="rId369" Type="http://schemas.openxmlformats.org/officeDocument/2006/relationships/slide" Target="slides/slide368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380" Type="http://schemas.openxmlformats.org/officeDocument/2006/relationships/slide" Target="slides/slide379.xml"/><Relationship Id="rId415" Type="http://schemas.openxmlformats.org/officeDocument/2006/relationships/slide" Target="slides/slide414.xml"/><Relationship Id="rId436" Type="http://schemas.openxmlformats.org/officeDocument/2006/relationships/slide" Target="slides/slide435.xml"/><Relationship Id="rId457" Type="http://schemas.openxmlformats.org/officeDocument/2006/relationships/slide" Target="slides/slide456.xml"/><Relationship Id="rId240" Type="http://schemas.openxmlformats.org/officeDocument/2006/relationships/slide" Target="slides/slide239.xml"/><Relationship Id="rId261" Type="http://schemas.openxmlformats.org/officeDocument/2006/relationships/slide" Target="slides/slide260.xml"/><Relationship Id="rId478" Type="http://schemas.openxmlformats.org/officeDocument/2006/relationships/slide" Target="slides/slide477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17" Type="http://schemas.openxmlformats.org/officeDocument/2006/relationships/slide" Target="slides/slide316.xml"/><Relationship Id="rId338" Type="http://schemas.openxmlformats.org/officeDocument/2006/relationships/slide" Target="slides/slide337.xml"/><Relationship Id="rId359" Type="http://schemas.openxmlformats.org/officeDocument/2006/relationships/slide" Target="slides/slide358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370" Type="http://schemas.openxmlformats.org/officeDocument/2006/relationships/slide" Target="slides/slide369.xml"/><Relationship Id="rId391" Type="http://schemas.openxmlformats.org/officeDocument/2006/relationships/slide" Target="slides/slide390.xml"/><Relationship Id="rId405" Type="http://schemas.openxmlformats.org/officeDocument/2006/relationships/slide" Target="slides/slide404.xml"/><Relationship Id="rId426" Type="http://schemas.openxmlformats.org/officeDocument/2006/relationships/slide" Target="slides/slide425.xml"/><Relationship Id="rId447" Type="http://schemas.openxmlformats.org/officeDocument/2006/relationships/slide" Target="slides/slide446.xml"/><Relationship Id="rId230" Type="http://schemas.openxmlformats.org/officeDocument/2006/relationships/slide" Target="slides/slide229.xml"/><Relationship Id="rId251" Type="http://schemas.openxmlformats.org/officeDocument/2006/relationships/slide" Target="slides/slide250.xml"/><Relationship Id="rId468" Type="http://schemas.openxmlformats.org/officeDocument/2006/relationships/slide" Target="slides/slide467.xml"/><Relationship Id="rId489" Type="http://schemas.openxmlformats.org/officeDocument/2006/relationships/presProps" Target="presProps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328" Type="http://schemas.openxmlformats.org/officeDocument/2006/relationships/slide" Target="slides/slide327.xml"/><Relationship Id="rId349" Type="http://schemas.openxmlformats.org/officeDocument/2006/relationships/slide" Target="slides/slide348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360" Type="http://schemas.openxmlformats.org/officeDocument/2006/relationships/slide" Target="slides/slide359.xml"/><Relationship Id="rId381" Type="http://schemas.openxmlformats.org/officeDocument/2006/relationships/slide" Target="slides/slide380.xml"/><Relationship Id="rId416" Type="http://schemas.openxmlformats.org/officeDocument/2006/relationships/slide" Target="slides/slide415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437" Type="http://schemas.openxmlformats.org/officeDocument/2006/relationships/slide" Target="slides/slide436.xml"/><Relationship Id="rId458" Type="http://schemas.openxmlformats.org/officeDocument/2006/relationships/slide" Target="slides/slide457.xml"/><Relationship Id="rId479" Type="http://schemas.openxmlformats.org/officeDocument/2006/relationships/slide" Target="slides/slide478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283" Type="http://schemas.openxmlformats.org/officeDocument/2006/relationships/slide" Target="slides/slide282.xml"/><Relationship Id="rId318" Type="http://schemas.openxmlformats.org/officeDocument/2006/relationships/slide" Target="slides/slide317.xml"/><Relationship Id="rId339" Type="http://schemas.openxmlformats.org/officeDocument/2006/relationships/slide" Target="slides/slide338.xml"/><Relationship Id="rId490" Type="http://schemas.openxmlformats.org/officeDocument/2006/relationships/viewProps" Target="viewProps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350" Type="http://schemas.openxmlformats.org/officeDocument/2006/relationships/slide" Target="slides/slide349.xml"/><Relationship Id="rId371" Type="http://schemas.openxmlformats.org/officeDocument/2006/relationships/slide" Target="slides/slide370.xml"/><Relationship Id="rId406" Type="http://schemas.openxmlformats.org/officeDocument/2006/relationships/slide" Target="slides/slide405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392" Type="http://schemas.openxmlformats.org/officeDocument/2006/relationships/slide" Target="slides/slide391.xml"/><Relationship Id="rId427" Type="http://schemas.openxmlformats.org/officeDocument/2006/relationships/slide" Target="slides/slide426.xml"/><Relationship Id="rId448" Type="http://schemas.openxmlformats.org/officeDocument/2006/relationships/slide" Target="slides/slide447.xml"/><Relationship Id="rId469" Type="http://schemas.openxmlformats.org/officeDocument/2006/relationships/slide" Target="slides/slide468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slide" Target="slides/slide272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329" Type="http://schemas.openxmlformats.org/officeDocument/2006/relationships/slide" Target="slides/slide328.xml"/><Relationship Id="rId480" Type="http://schemas.openxmlformats.org/officeDocument/2006/relationships/slide" Target="slides/slide479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340" Type="http://schemas.openxmlformats.org/officeDocument/2006/relationships/slide" Target="slides/slide339.xml"/><Relationship Id="rId361" Type="http://schemas.openxmlformats.org/officeDocument/2006/relationships/slide" Target="slides/slide360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382" Type="http://schemas.openxmlformats.org/officeDocument/2006/relationships/slide" Target="slides/slide381.xml"/><Relationship Id="rId417" Type="http://schemas.openxmlformats.org/officeDocument/2006/relationships/slide" Target="slides/slide416.xml"/><Relationship Id="rId438" Type="http://schemas.openxmlformats.org/officeDocument/2006/relationships/slide" Target="slides/slide437.xml"/><Relationship Id="rId459" Type="http://schemas.openxmlformats.org/officeDocument/2006/relationships/slide" Target="slides/slide458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284" Type="http://schemas.openxmlformats.org/officeDocument/2006/relationships/slide" Target="slides/slide283.xml"/><Relationship Id="rId319" Type="http://schemas.openxmlformats.org/officeDocument/2006/relationships/slide" Target="slides/slide318.xml"/><Relationship Id="rId470" Type="http://schemas.openxmlformats.org/officeDocument/2006/relationships/slide" Target="slides/slide469.xml"/><Relationship Id="rId491" Type="http://schemas.openxmlformats.org/officeDocument/2006/relationships/theme" Target="theme/theme1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330" Type="http://schemas.openxmlformats.org/officeDocument/2006/relationships/slide" Target="slides/slide329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351" Type="http://schemas.openxmlformats.org/officeDocument/2006/relationships/slide" Target="slides/slide350.xml"/><Relationship Id="rId372" Type="http://schemas.openxmlformats.org/officeDocument/2006/relationships/slide" Target="slides/slide371.xml"/><Relationship Id="rId393" Type="http://schemas.openxmlformats.org/officeDocument/2006/relationships/slide" Target="slides/slide392.xml"/><Relationship Id="rId407" Type="http://schemas.openxmlformats.org/officeDocument/2006/relationships/slide" Target="slides/slide406.xml"/><Relationship Id="rId428" Type="http://schemas.openxmlformats.org/officeDocument/2006/relationships/slide" Target="slides/slide427.xml"/><Relationship Id="rId449" Type="http://schemas.openxmlformats.org/officeDocument/2006/relationships/slide" Target="slides/slide448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460" Type="http://schemas.openxmlformats.org/officeDocument/2006/relationships/slide" Target="slides/slide459.xml"/><Relationship Id="rId481" Type="http://schemas.openxmlformats.org/officeDocument/2006/relationships/slide" Target="slides/slide480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320" Type="http://schemas.openxmlformats.org/officeDocument/2006/relationships/slide" Target="slides/slide319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341" Type="http://schemas.openxmlformats.org/officeDocument/2006/relationships/slide" Target="slides/slide340.xml"/><Relationship Id="rId362" Type="http://schemas.openxmlformats.org/officeDocument/2006/relationships/slide" Target="slides/slide361.xml"/><Relationship Id="rId383" Type="http://schemas.openxmlformats.org/officeDocument/2006/relationships/slide" Target="slides/slide382.xml"/><Relationship Id="rId418" Type="http://schemas.openxmlformats.org/officeDocument/2006/relationships/slide" Target="slides/slide417.xml"/><Relationship Id="rId439" Type="http://schemas.openxmlformats.org/officeDocument/2006/relationships/slide" Target="slides/slide438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slide" Target="slides/slide284.xml"/><Relationship Id="rId450" Type="http://schemas.openxmlformats.org/officeDocument/2006/relationships/slide" Target="slides/slide449.xml"/><Relationship Id="rId471" Type="http://schemas.openxmlformats.org/officeDocument/2006/relationships/slide" Target="slides/slide470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310" Type="http://schemas.openxmlformats.org/officeDocument/2006/relationships/slide" Target="slides/slide309.xml"/><Relationship Id="rId492" Type="http://schemas.openxmlformats.org/officeDocument/2006/relationships/tableStyles" Target="tableStyles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331" Type="http://schemas.openxmlformats.org/officeDocument/2006/relationships/slide" Target="slides/slide330.xml"/><Relationship Id="rId352" Type="http://schemas.openxmlformats.org/officeDocument/2006/relationships/slide" Target="slides/slide351.xml"/><Relationship Id="rId373" Type="http://schemas.openxmlformats.org/officeDocument/2006/relationships/slide" Target="slides/slide372.xml"/><Relationship Id="rId394" Type="http://schemas.openxmlformats.org/officeDocument/2006/relationships/slide" Target="slides/slide393.xml"/><Relationship Id="rId408" Type="http://schemas.openxmlformats.org/officeDocument/2006/relationships/slide" Target="slides/slide407.xml"/><Relationship Id="rId429" Type="http://schemas.openxmlformats.org/officeDocument/2006/relationships/slide" Target="slides/slide428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440" Type="http://schemas.openxmlformats.org/officeDocument/2006/relationships/slide" Target="slides/slide439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slide" Target="slides/slide299.xml"/><Relationship Id="rId461" Type="http://schemas.openxmlformats.org/officeDocument/2006/relationships/slide" Target="slides/slide460.xml"/><Relationship Id="rId482" Type="http://schemas.openxmlformats.org/officeDocument/2006/relationships/slide" Target="slides/slide481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321" Type="http://schemas.openxmlformats.org/officeDocument/2006/relationships/slide" Target="slides/slide320.xml"/><Relationship Id="rId342" Type="http://schemas.openxmlformats.org/officeDocument/2006/relationships/slide" Target="slides/slide341.xml"/><Relationship Id="rId363" Type="http://schemas.openxmlformats.org/officeDocument/2006/relationships/slide" Target="slides/slide362.xml"/><Relationship Id="rId384" Type="http://schemas.openxmlformats.org/officeDocument/2006/relationships/slide" Target="slides/slide383.xml"/><Relationship Id="rId419" Type="http://schemas.openxmlformats.org/officeDocument/2006/relationships/slide" Target="slides/slide418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430" Type="http://schemas.openxmlformats.org/officeDocument/2006/relationships/slide" Target="slides/slide429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451" Type="http://schemas.openxmlformats.org/officeDocument/2006/relationships/slide" Target="slides/slide450.xml"/><Relationship Id="rId472" Type="http://schemas.openxmlformats.org/officeDocument/2006/relationships/slide" Target="slides/slide471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332" Type="http://schemas.openxmlformats.org/officeDocument/2006/relationships/slide" Target="slides/slide331.xml"/><Relationship Id="rId353" Type="http://schemas.openxmlformats.org/officeDocument/2006/relationships/slide" Target="slides/slide352.xml"/><Relationship Id="rId374" Type="http://schemas.openxmlformats.org/officeDocument/2006/relationships/slide" Target="slides/slide373.xml"/><Relationship Id="rId395" Type="http://schemas.openxmlformats.org/officeDocument/2006/relationships/slide" Target="slides/slide394.xml"/><Relationship Id="rId409" Type="http://schemas.openxmlformats.org/officeDocument/2006/relationships/slide" Target="slides/slide408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420" Type="http://schemas.openxmlformats.org/officeDocument/2006/relationships/slide" Target="slides/slide419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Relationship Id="rId441" Type="http://schemas.openxmlformats.org/officeDocument/2006/relationships/slide" Target="slides/slide440.xml"/><Relationship Id="rId462" Type="http://schemas.openxmlformats.org/officeDocument/2006/relationships/slide" Target="slides/slide461.xml"/><Relationship Id="rId483" Type="http://schemas.openxmlformats.org/officeDocument/2006/relationships/slide" Target="slides/slide482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322" Type="http://schemas.openxmlformats.org/officeDocument/2006/relationships/slide" Target="slides/slide321.xml"/><Relationship Id="rId343" Type="http://schemas.openxmlformats.org/officeDocument/2006/relationships/slide" Target="slides/slide342.xml"/><Relationship Id="rId364" Type="http://schemas.openxmlformats.org/officeDocument/2006/relationships/slide" Target="slides/slide363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385" Type="http://schemas.openxmlformats.org/officeDocument/2006/relationships/slide" Target="slides/slide384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410" Type="http://schemas.openxmlformats.org/officeDocument/2006/relationships/slide" Target="slides/slide409.xml"/><Relationship Id="rId431" Type="http://schemas.openxmlformats.org/officeDocument/2006/relationships/slide" Target="slides/slide430.xml"/><Relationship Id="rId452" Type="http://schemas.openxmlformats.org/officeDocument/2006/relationships/slide" Target="slides/slide451.xml"/><Relationship Id="rId473" Type="http://schemas.openxmlformats.org/officeDocument/2006/relationships/slide" Target="slides/slide472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312" Type="http://schemas.openxmlformats.org/officeDocument/2006/relationships/slide" Target="slides/slide311.xml"/><Relationship Id="rId333" Type="http://schemas.openxmlformats.org/officeDocument/2006/relationships/slide" Target="slides/slide332.xml"/><Relationship Id="rId354" Type="http://schemas.openxmlformats.org/officeDocument/2006/relationships/slide" Target="slides/slide353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75" Type="http://schemas.openxmlformats.org/officeDocument/2006/relationships/slide" Target="slides/slide374.xml"/><Relationship Id="rId396" Type="http://schemas.openxmlformats.org/officeDocument/2006/relationships/slide" Target="slides/slide395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400" Type="http://schemas.openxmlformats.org/officeDocument/2006/relationships/slide" Target="slides/slide399.xml"/><Relationship Id="rId421" Type="http://schemas.openxmlformats.org/officeDocument/2006/relationships/slide" Target="slides/slide420.xml"/><Relationship Id="rId442" Type="http://schemas.openxmlformats.org/officeDocument/2006/relationships/slide" Target="slides/slide441.xml"/><Relationship Id="rId463" Type="http://schemas.openxmlformats.org/officeDocument/2006/relationships/slide" Target="slides/slide462.xml"/><Relationship Id="rId484" Type="http://schemas.openxmlformats.org/officeDocument/2006/relationships/slide" Target="slides/slide483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302" Type="http://schemas.openxmlformats.org/officeDocument/2006/relationships/slide" Target="slides/slide301.xml"/><Relationship Id="rId323" Type="http://schemas.openxmlformats.org/officeDocument/2006/relationships/slide" Target="slides/slide322.xml"/><Relationship Id="rId344" Type="http://schemas.openxmlformats.org/officeDocument/2006/relationships/slide" Target="slides/slide343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365" Type="http://schemas.openxmlformats.org/officeDocument/2006/relationships/slide" Target="slides/slide364.xml"/><Relationship Id="rId386" Type="http://schemas.openxmlformats.org/officeDocument/2006/relationships/slide" Target="slides/slide385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411" Type="http://schemas.openxmlformats.org/officeDocument/2006/relationships/slide" Target="slides/slide410.xml"/><Relationship Id="rId432" Type="http://schemas.openxmlformats.org/officeDocument/2006/relationships/slide" Target="slides/slide431.xml"/><Relationship Id="rId453" Type="http://schemas.openxmlformats.org/officeDocument/2006/relationships/slide" Target="slides/slide452.xml"/><Relationship Id="rId474" Type="http://schemas.openxmlformats.org/officeDocument/2006/relationships/slide" Target="slides/slide473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313" Type="http://schemas.openxmlformats.org/officeDocument/2006/relationships/slide" Target="slides/slide312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334" Type="http://schemas.openxmlformats.org/officeDocument/2006/relationships/slide" Target="slides/slide333.xml"/><Relationship Id="rId355" Type="http://schemas.openxmlformats.org/officeDocument/2006/relationships/slide" Target="slides/slide354.xml"/><Relationship Id="rId376" Type="http://schemas.openxmlformats.org/officeDocument/2006/relationships/slide" Target="slides/slide375.xml"/><Relationship Id="rId397" Type="http://schemas.openxmlformats.org/officeDocument/2006/relationships/slide" Target="slides/slide396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401" Type="http://schemas.openxmlformats.org/officeDocument/2006/relationships/slide" Target="slides/slide400.xml"/><Relationship Id="rId422" Type="http://schemas.openxmlformats.org/officeDocument/2006/relationships/slide" Target="slides/slide421.xml"/><Relationship Id="rId443" Type="http://schemas.openxmlformats.org/officeDocument/2006/relationships/slide" Target="slides/slide442.xml"/><Relationship Id="rId464" Type="http://schemas.openxmlformats.org/officeDocument/2006/relationships/slide" Target="slides/slide463.xml"/><Relationship Id="rId303" Type="http://schemas.openxmlformats.org/officeDocument/2006/relationships/slide" Target="slides/slide302.xml"/><Relationship Id="rId485" Type="http://schemas.openxmlformats.org/officeDocument/2006/relationships/slide" Target="slides/slide484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345" Type="http://schemas.openxmlformats.org/officeDocument/2006/relationships/slide" Target="slides/slide344.xml"/><Relationship Id="rId387" Type="http://schemas.openxmlformats.org/officeDocument/2006/relationships/slide" Target="slides/slide386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412" Type="http://schemas.openxmlformats.org/officeDocument/2006/relationships/slide" Target="slides/slide411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454" Type="http://schemas.openxmlformats.org/officeDocument/2006/relationships/slide" Target="slides/slide453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356" Type="http://schemas.openxmlformats.org/officeDocument/2006/relationships/slide" Target="slides/slide355.xml"/><Relationship Id="rId398" Type="http://schemas.openxmlformats.org/officeDocument/2006/relationships/slide" Target="slides/slide397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423" Type="http://schemas.openxmlformats.org/officeDocument/2006/relationships/slide" Target="slides/slide422.xml"/><Relationship Id="rId258" Type="http://schemas.openxmlformats.org/officeDocument/2006/relationships/slide" Target="slides/slide257.xml"/><Relationship Id="rId465" Type="http://schemas.openxmlformats.org/officeDocument/2006/relationships/slide" Target="slides/slide464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325" Type="http://schemas.openxmlformats.org/officeDocument/2006/relationships/slide" Target="slides/slide324.xml"/><Relationship Id="rId367" Type="http://schemas.openxmlformats.org/officeDocument/2006/relationships/slide" Target="slides/slide366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434" Type="http://schemas.openxmlformats.org/officeDocument/2006/relationships/slide" Target="slides/slide433.xml"/><Relationship Id="rId476" Type="http://schemas.openxmlformats.org/officeDocument/2006/relationships/slide" Target="slides/slide475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336" Type="http://schemas.openxmlformats.org/officeDocument/2006/relationships/slide" Target="slides/slide335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378" Type="http://schemas.openxmlformats.org/officeDocument/2006/relationships/slide" Target="slides/slide377.xml"/><Relationship Id="rId403" Type="http://schemas.openxmlformats.org/officeDocument/2006/relationships/slide" Target="slides/slide402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445" Type="http://schemas.openxmlformats.org/officeDocument/2006/relationships/slide" Target="slides/slide444.xml"/><Relationship Id="rId487" Type="http://schemas.openxmlformats.org/officeDocument/2006/relationships/handoutMaster" Target="handoutMasters/handoutMaster1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347" Type="http://schemas.openxmlformats.org/officeDocument/2006/relationships/slide" Target="slides/slide346.xml"/><Relationship Id="rId44" Type="http://schemas.openxmlformats.org/officeDocument/2006/relationships/slide" Target="slides/slide43.xml"/><Relationship Id="rId86" Type="http://schemas.openxmlformats.org/officeDocument/2006/relationships/slide" Target="slides/slide85.xml"/><Relationship Id="rId151" Type="http://schemas.openxmlformats.org/officeDocument/2006/relationships/slide" Target="slides/slide150.xml"/><Relationship Id="rId389" Type="http://schemas.openxmlformats.org/officeDocument/2006/relationships/slide" Target="slides/slide388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49" Type="http://schemas.openxmlformats.org/officeDocument/2006/relationships/slide" Target="slides/slide248.xml"/><Relationship Id="rId414" Type="http://schemas.openxmlformats.org/officeDocument/2006/relationships/slide" Target="slides/slide413.xml"/><Relationship Id="rId456" Type="http://schemas.openxmlformats.org/officeDocument/2006/relationships/slide" Target="slides/slide455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316" Type="http://schemas.openxmlformats.org/officeDocument/2006/relationships/slide" Target="slides/slide315.xml"/><Relationship Id="rId55" Type="http://schemas.openxmlformats.org/officeDocument/2006/relationships/slide" Target="slides/slide54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358" Type="http://schemas.openxmlformats.org/officeDocument/2006/relationships/slide" Target="slides/slide357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6.wmf"/><Relationship Id="rId1" Type="http://schemas.openxmlformats.org/officeDocument/2006/relationships/image" Target="../media/image25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40.wmf"/><Relationship Id="rId1" Type="http://schemas.openxmlformats.org/officeDocument/2006/relationships/image" Target="../media/image39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632EAC82-2289-4115-964C-E646EB0EFE57}" type="datetimeFigureOut">
              <a:rPr lang="en-US" smtClean="0"/>
              <a:t>2017-10-04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945A493A-EFB8-4016-A78B-74A1E1BE5B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0640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86CDB847-4271-4BBB-B52C-E97B3AAF1F8C}" type="datetimeFigureOut">
              <a:rPr lang="en-US" smtClean="0"/>
              <a:t>2017-10-04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D32719F6-2AB7-47DE-AD4D-74548843A4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1273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8" Type="http://schemas.openxmlformats.org/officeDocument/2006/relationships/hyperlink" Target="http://en.wikipedia.org/wiki/Impulse_response" TargetMode="External"/><Relationship Id="rId3" Type="http://schemas.openxmlformats.org/officeDocument/2006/relationships/hyperlink" Target="http://en.wikipedia.org/wiki/Sampling_rate" TargetMode="External"/><Relationship Id="rId7" Type="http://schemas.openxmlformats.org/officeDocument/2006/relationships/hyperlink" Target="http://en.wikipedia.org/wiki/Digital_filter" TargetMode="External"/><Relationship Id="rId2" Type="http://schemas.openxmlformats.org/officeDocument/2006/relationships/slide" Target="../slides/slide353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://en.wikipedia.org/wiki/Electronic_filter" TargetMode="External"/><Relationship Id="rId5" Type="http://schemas.openxmlformats.org/officeDocument/2006/relationships/hyperlink" Target="http://en.wikipedia.org/wiki/Linear_time-invariant_system" TargetMode="External"/><Relationship Id="rId4" Type="http://schemas.openxmlformats.org/officeDocument/2006/relationships/hyperlink" Target="http://en.wikipedia.org/wiki/Discrete_signal" TargetMode="External"/><Relationship Id="rId9" Type="http://schemas.openxmlformats.org/officeDocument/2006/relationships/hyperlink" Target="http://en.wikipedia.org/wiki/Finite_impulse_response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719F6-2AB7-47DE-AD4D-74548843A436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5926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719F6-2AB7-47DE-AD4D-74548843A436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322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</a:t>
            </a:r>
            <a:r>
              <a:rPr lang="en-US" baseline="0" dirty="0" smtClean="0"/>
              <a:t> about *points?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719F6-2AB7-47DE-AD4D-74548843A436}" type="slidenum">
              <a:rPr lang="en-US" smtClean="0"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5289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 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Nyquist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frequency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half of the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Sampling rate"/>
              </a:rPr>
              <a:t>sampling rate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of a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Discrete signal"/>
              </a:rPr>
              <a:t>discrete signal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processing system.</a:t>
            </a:r>
            <a:endParaRPr lang="en-US" sz="1200" b="0" i="0" u="none" strike="noStrike" kern="1200" baseline="300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u="none" strike="noStrike" kern="1200" baseline="300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Infinite impulse response (IIR)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a property applying to many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 tooltip="Linear time-invariant system"/>
              </a:rPr>
              <a:t>linear time-invariant systems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Common examples of linear time-invariant systems are most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 tooltip="Electronic filter"/>
              </a:rPr>
              <a:t>electronic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and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 tooltip="Digital filter"/>
              </a:rPr>
              <a:t>digital filters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Systems with this property are known as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IIR systems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or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IIR filters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are distinguished by having an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8" tooltip="Impulse response"/>
              </a:rPr>
              <a:t>impulse response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which does not become exactly zero past a certain point, but continues indefinitely. This is in contrast to a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9" tooltip="Finite impulse response"/>
              </a:rPr>
              <a:t>finite impulse response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in which the impulse response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become exactly zero at times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&gt;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for some finite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thus being of finite duration.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719F6-2AB7-47DE-AD4D-74548843A436}" type="slidenum">
              <a:rPr lang="en-US" smtClean="0"/>
              <a:t>353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017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9080B-4260-48D4-BEBC-624AE09ECE83}" type="datetime1">
              <a:rPr lang="nl-BE" smtClean="0"/>
              <a:t>4/10/2017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969334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41BB7-A881-4920-B186-797A2AD05998}" type="datetime1">
              <a:rPr lang="nl-BE" smtClean="0"/>
              <a:t>4/10/2017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346378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6BFEC-574C-49E6-96B0-F15D7DB2764A}" type="datetime1">
              <a:rPr lang="nl-BE" smtClean="0"/>
              <a:t>4/10/2017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263346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48E59-F64F-416B-85C7-F58EA54BAF31}" type="datetime1">
              <a:rPr lang="nl-BE" smtClean="0"/>
              <a:t>4/10/2017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517659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5C3B5-60AD-4494-9CFA-8B02B158E887}" type="datetime1">
              <a:rPr lang="nl-BE" smtClean="0"/>
              <a:t>4/10/2017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75841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0EF99-E673-4972-A23A-EB3FD1F7D254}" type="datetime1">
              <a:rPr lang="nl-BE" smtClean="0"/>
              <a:t>4/10/2017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638508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C3B20-157B-48BC-A7F6-78FD90E3E349}" type="datetime1">
              <a:rPr lang="nl-BE" smtClean="0"/>
              <a:t>4/10/2017</a:t>
            </a:fld>
            <a:endParaRPr lang="nl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167927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4894A8-27B8-4F4D-B345-90FD4A1447E9}" type="datetime1">
              <a:rPr lang="nl-BE" smtClean="0"/>
              <a:t>4/10/2017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701416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664D4-33A1-4715-AD97-DD0D01FAC894}" type="datetime1">
              <a:rPr lang="nl-BE" smtClean="0"/>
              <a:t>4/10/2017</a:t>
            </a:fld>
            <a:endParaRPr lang="nl-B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484086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80A9C-007F-4E0D-B4C6-060FFE64811B}" type="datetime1">
              <a:rPr lang="nl-BE" smtClean="0"/>
              <a:t>4/10/2017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799190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B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95E27-2F3D-481A-B8B8-8482CE6DA5DC}" type="datetime1">
              <a:rPr lang="nl-BE" smtClean="0"/>
              <a:t>4/10/2017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8801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F0BB8E-41A9-4D12-9A22-82FF4E94F27A}" type="datetime1">
              <a:rPr lang="nl-BE" smtClean="0"/>
              <a:t>4/10/2017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74904" y="64482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64946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publicdomain/zero/1.0/" TargetMode="External"/><Relationship Id="rId2" Type="http://schemas.openxmlformats.org/officeDocument/2006/relationships/hyperlink" Target="mailto:geertjan.bex@uhasselt.be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40.xml"/><Relationship Id="rId2" Type="http://schemas.openxmlformats.org/officeDocument/2006/relationships/slide" Target="slide27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CodeTesting" TargetMode="External"/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40.xml"/><Relationship Id="rId2" Type="http://schemas.openxmlformats.org/officeDocument/2006/relationships/slide" Target="slide27.xml"/><Relationship Id="rId1" Type="http://schemas.openxmlformats.org/officeDocument/2006/relationships/slideLayout" Target="../slideLayouts/slideLayout2.xml"/><Relationship Id="rId4" Type="http://schemas.openxmlformats.org/officeDocument/2006/relationships/slide" Target="slide483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undamentals" TargetMode="External"/><Relationship Id="rId1" Type="http://schemas.openxmlformats.org/officeDocument/2006/relationships/slideLayout" Target="../slideLayouts/slideLayout3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67.xml"/><Relationship Id="rId2" Type="http://schemas.openxmlformats.org/officeDocument/2006/relationships/slide" Target="slide49.xml"/><Relationship Id="rId1" Type="http://schemas.openxmlformats.org/officeDocument/2006/relationships/slideLayout" Target="../slideLayouts/slideLayout2.xml"/><Relationship Id="rId5" Type="http://schemas.openxmlformats.org/officeDocument/2006/relationships/slide" Target="slide143.xml"/><Relationship Id="rId4" Type="http://schemas.openxmlformats.org/officeDocument/2006/relationships/slide" Target="slide73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296.xml"/><Relationship Id="rId2" Type="http://schemas.openxmlformats.org/officeDocument/2006/relationships/slide" Target="slide120.xml"/><Relationship Id="rId1" Type="http://schemas.openxmlformats.org/officeDocument/2006/relationships/slideLayout" Target="../slideLayouts/slideLayout2.xml"/><Relationship Id="rId5" Type="http://schemas.openxmlformats.org/officeDocument/2006/relationships/slide" Target="slide286.xml"/><Relationship Id="rId4" Type="http://schemas.openxmlformats.org/officeDocument/2006/relationships/slide" Target="slide277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XmlGenerator" TargetMode="External"/><Relationship Id="rId2" Type="http://schemas.openxmlformats.org/officeDocument/2006/relationships/hyperlink" Target="https://github.com/gjbex/training-material/tree/master/Python/DataFormats" TargetMode="External"/><Relationship Id="rId1" Type="http://schemas.openxmlformats.org/officeDocument/2006/relationships/slideLayout" Target="../slideLayouts/slideLayout3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113.xml"/><Relationship Id="rId2" Type="http://schemas.openxmlformats.org/officeDocument/2006/relationships/slide" Target="slide107.xml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WebScraping" TargetMode="External"/><Relationship Id="rId1" Type="http://schemas.openxmlformats.org/officeDocument/2006/relationships/slideLayout" Target="../slideLayouts/slideLayout3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CodeTesting" TargetMode="External"/><Relationship Id="rId1" Type="http://schemas.openxmlformats.org/officeDocument/2006/relationships/slideLayout" Target="../slideLayouts/slideLayout3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160.xml"/><Relationship Id="rId2" Type="http://schemas.openxmlformats.org/officeDocument/2006/relationships/slide" Target="slide113.xml"/><Relationship Id="rId1" Type="http://schemas.openxmlformats.org/officeDocument/2006/relationships/slideLayout" Target="../slideLayouts/slideLayout2.xml"/><Relationship Id="rId4" Type="http://schemas.openxmlformats.org/officeDocument/2006/relationships/slide" Target="slide154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PyParsing" TargetMode="External"/><Relationship Id="rId2" Type="http://schemas.openxmlformats.org/officeDocument/2006/relationships/hyperlink" Target="https://github.com/gjbex/training-material/tree/master/Python/Unittest" TargetMode="External"/><Relationship Id="rId1" Type="http://schemas.openxmlformats.org/officeDocument/2006/relationships/slideLayout" Target="../slideLayouts/slideLayout3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213.xml"/><Relationship Id="rId2" Type="http://schemas.openxmlformats.org/officeDocument/2006/relationships/slide" Target="slide194.xml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hyperlink" Target="https://coverage.readthedocs.io/" TargetMode="External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ConfigParser" TargetMode="External"/><Relationship Id="rId2" Type="http://schemas.openxmlformats.org/officeDocument/2006/relationships/hyperlink" Target="https://github.com/gjbex/training-material/tree/master/Python/ArgParse" TargetMode="External"/><Relationship Id="rId1" Type="http://schemas.openxmlformats.org/officeDocument/2006/relationships/slideLayout" Target="../slideLayouts/slideLayout3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" Target="slide474.xml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python.org/3.5/howto/argparse.html" TargetMode="External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lask" TargetMode="External"/><Relationship Id="rId1" Type="http://schemas.openxmlformats.org/officeDocument/2006/relationships/slideLayout" Target="../slideLayouts/slideLayout3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" Target="slide220.xml"/><Relationship Id="rId2" Type="http://schemas.openxmlformats.org/officeDocument/2006/relationships/slide" Target="slide177.xml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hyperlink" Target="http://jinja.pocoo.org/docs/latest" TargetMode="External"/><Relationship Id="rId2" Type="http://schemas.openxmlformats.org/officeDocument/2006/relationships/hyperlink" Target="http://flask.pocoo.org/docs/latest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eg"/><Relationship Id="rId4" Type="http://schemas.openxmlformats.org/officeDocument/2006/relationships/hyperlink" Target="http://flask.pocoo.org/docs/latest/advanced_foreword/#develop-for-the-web-with-caution" TargetMode="Externa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" Target="slide321.xml"/><Relationship Id="rId2" Type="http://schemas.openxmlformats.org/officeDocument/2006/relationships/slide" Target="slide228.xml"/><Relationship Id="rId1" Type="http://schemas.openxmlformats.org/officeDocument/2006/relationships/slideLayout" Target="../slideLayouts/slideLayout2.xml"/><Relationship Id="rId4" Type="http://schemas.openxmlformats.org/officeDocument/2006/relationships/slide" Target="slide184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slide" Target="slide324.xml"/><Relationship Id="rId3" Type="http://schemas.openxmlformats.org/officeDocument/2006/relationships/slide" Target="slide236.xml"/><Relationship Id="rId7" Type="http://schemas.openxmlformats.org/officeDocument/2006/relationships/slide" Target="slide258.xml"/><Relationship Id="rId2" Type="http://schemas.openxmlformats.org/officeDocument/2006/relationships/slide" Target="slide14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09.xml"/><Relationship Id="rId5" Type="http://schemas.openxmlformats.org/officeDocument/2006/relationships/slide" Target="slide301.xml"/><Relationship Id="rId4" Type="http://schemas.openxmlformats.org/officeDocument/2006/relationships/slide" Target="slide150.xml"/><Relationship Id="rId9" Type="http://schemas.openxmlformats.org/officeDocument/2006/relationships/slide" Target="slide381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6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" Target="slide323.xml"/><Relationship Id="rId2" Type="http://schemas.openxmlformats.org/officeDocument/2006/relationships/slide" Target="slide32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423.xml"/><Relationship Id="rId5" Type="http://schemas.openxmlformats.org/officeDocument/2006/relationships/slide" Target="slide411.xml"/><Relationship Id="rId4" Type="http://schemas.openxmlformats.org/officeDocument/2006/relationships/slide" Target="slide357.xml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Logging" TargetMode="External"/><Relationship Id="rId1" Type="http://schemas.openxmlformats.org/officeDocument/2006/relationships/slideLayout" Target="../slideLayouts/slideLayout3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hon.org/3.5/howto/logging-cookbook.html" TargetMode="External"/><Relationship Id="rId2" Type="http://schemas.openxmlformats.org/officeDocument/2006/relationships/hyperlink" Target="https://docs.python.org/3.5/howto/logging.html" TargetMode="External"/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OsFileSystem" TargetMode="External"/><Relationship Id="rId1" Type="http://schemas.openxmlformats.org/officeDocument/2006/relationships/slideLayout" Target="../slideLayouts/slideLayout3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" Target="slide369.xml"/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Regexes" TargetMode="External"/><Relationship Id="rId1" Type="http://schemas.openxmlformats.org/officeDocument/2006/relationships/slideLayout" Target="../slideLayouts/slideLayout3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" Target="slide397.xml"/><Relationship Id="rId2" Type="http://schemas.openxmlformats.org/officeDocument/2006/relationships/slide" Target="slide262.xml"/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" Target="slide440.xml"/><Relationship Id="rId2" Type="http://schemas.openxmlformats.org/officeDocument/2006/relationships/slide" Target="slide432.xml"/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7.xml.rels><?xml version="1.0" encoding="UTF-8" standalone="yes"?>
<Relationships xmlns="http://schemas.openxmlformats.org/package/2006/relationships"><Relationship Id="rId2" Type="http://schemas.openxmlformats.org/officeDocument/2006/relationships/hyperlink" Target="http://docs.python.org/2/howto/regex.html" TargetMode="External"/><Relationship Id="rId1" Type="http://schemas.openxmlformats.org/officeDocument/2006/relationships/slideLayout" Target="../slideLayouts/slideLayout2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DbAccess" TargetMode="External"/><Relationship Id="rId1" Type="http://schemas.openxmlformats.org/officeDocument/2006/relationships/slideLayout" Target="../slideLayouts/slideLayout3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Jupyter" TargetMode="External"/><Relationship Id="rId1" Type="http://schemas.openxmlformats.org/officeDocument/2006/relationships/slideLayout" Target="../slideLayouts/slideLayout3.xml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ntu.edu.sg/home/ehchua/programming/sql/relational_database_design.html" TargetMode="External"/><Relationship Id="rId1" Type="http://schemas.openxmlformats.org/officeDocument/2006/relationships/slideLayout" Target="../slideLayouts/slideLayout2.xml"/></Relationships>
</file>

<file path=ppt/slides/_rels/slide27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OperatorsFunctools" TargetMode="External"/><Relationship Id="rId1" Type="http://schemas.openxmlformats.org/officeDocument/2006/relationships/slideLayout" Target="../slideLayouts/slideLayout3.xml"/></Relationships>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5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python.org/2/howto/functional.html" TargetMode="External"/><Relationship Id="rId2" Type="http://schemas.openxmlformats.org/officeDocument/2006/relationships/hyperlink" Target="http://docs.python.org/2/howto/sorting.html" TargetMode="External"/><Relationship Id="rId1" Type="http://schemas.openxmlformats.org/officeDocument/2006/relationships/slideLayout" Target="../slideLayouts/slideLayout2.xml"/></Relationships>
</file>

<file path=ppt/slides/_rels/slide28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Iterators" TargetMode="External"/><Relationship Id="rId1" Type="http://schemas.openxmlformats.org/officeDocument/2006/relationships/slideLayout" Target="../slideLayouts/slideLayout3.xml"/></Relationships>
</file>

<file path=ppt/slides/_rels/slide2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5.xml.rels><?xml version="1.0" encoding="UTF-8" standalone="yes"?>
<Relationships xmlns="http://schemas.openxmlformats.org/package/2006/relationships"><Relationship Id="rId2" Type="http://schemas.openxmlformats.org/officeDocument/2006/relationships/hyperlink" Target="http://docs.python.org/2/howto/functional.html" TargetMode="External"/><Relationship Id="rId1" Type="http://schemas.openxmlformats.org/officeDocument/2006/relationships/slideLayout" Target="../slideLayouts/slideLayout2.xml"/></Relationships>
</file>

<file path=ppt/slides/_rels/slide29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initeStateParser" TargetMode="External"/><Relationship Id="rId1" Type="http://schemas.openxmlformats.org/officeDocument/2006/relationships/slideLayout" Target="../slideLayouts/slideLayout3.xml"/></Relationships>
</file>

<file path=ppt/slides/_rels/slide2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initeStateParser" TargetMode="External"/><Relationship Id="rId1" Type="http://schemas.openxmlformats.org/officeDocument/2006/relationships/slideLayout" Target="../slideLayouts/slideLayout3.xml"/></Relationships>
</file>

<file path=ppt/slides/_rels/slide3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30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initeStateParser" TargetMode="Externa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png"/><Relationship Id="rId4" Type="http://schemas.openxmlformats.org/officeDocument/2006/relationships/hyperlink" Target="http://doi.org/10.1038/515151a" TargetMode="External"/></Relationships>
</file>

<file path=ppt/slides/_rels/slide3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Subprocess" TargetMode="External"/><Relationship Id="rId1" Type="http://schemas.openxmlformats.org/officeDocument/2006/relationships/slideLayout" Target="../slideLayouts/slideLayout3.xml"/></Relationships>
</file>

<file path=ppt/slides/_rels/slide3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Numpy" TargetMode="External"/><Relationship Id="rId2" Type="http://schemas.openxmlformats.org/officeDocument/2006/relationships/hyperlink" Target="https://github.com/gjbex/training-material/tree/master/Python/Matrices" TargetMode="External"/><Relationship Id="rId1" Type="http://schemas.openxmlformats.org/officeDocument/2006/relationships/slideLayout" Target="../slideLayouts/slideLayout3.xml"/></Relationships>
</file>

<file path=ppt/slides/_rels/slide3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/Relationships>
</file>

<file path=ppt/slides/_rels/slide3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3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Birdsong" TargetMode="External"/><Relationship Id="rId2" Type="http://schemas.openxmlformats.org/officeDocument/2006/relationships/hyperlink" Target="https://github.com/gjbex/training-material/tree/master/Python/Numpy" TargetMode="External"/><Relationship Id="rId1" Type="http://schemas.openxmlformats.org/officeDocument/2006/relationships/slideLayout" Target="../slideLayouts/slideLayout3.xml"/></Relationships>
</file>

<file path=ppt/slides/_rels/slide3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/Relationships>
</file>

<file path=ppt/slides/_rels/slide3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6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25.wmf"/></Relationships>
</file>

<file path=ppt/slides/_rels/slide34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54.png"/><Relationship Id="rId4" Type="http://schemas.openxmlformats.org/officeDocument/2006/relationships/image" Target="../media/image27.wmf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://conda.pydata.org/miniconda.html" TargetMode="External"/><Relationship Id="rId1" Type="http://schemas.openxmlformats.org/officeDocument/2006/relationships/slideLayout" Target="../slideLayouts/slideLayout2.xml"/></Relationships>
</file>

<file path=ppt/slides/_rels/slide3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5" Type="http://schemas.openxmlformats.org/officeDocument/2006/relationships/image" Target="../media/image29.png"/><Relationship Id="rId4" Type="http://schemas.openxmlformats.org/officeDocument/2006/relationships/image" Target="../media/image30.png"/></Relationships>
</file>

<file path=ppt/slides/_rels/slide35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Matplotlib" TargetMode="External"/><Relationship Id="rId1" Type="http://schemas.openxmlformats.org/officeDocument/2006/relationships/slideLayout" Target="../slideLayouts/slideLayout3.xml"/></Relationships>
</file>

<file path=ppt/slides/_rels/slide3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368.xml.rels><?xml version="1.0" encoding="UTF-8" standalone="yes"?>
<Relationships xmlns="http://schemas.openxmlformats.org/package/2006/relationships"><Relationship Id="rId3" Type="http://schemas.openxmlformats.org/officeDocument/2006/relationships/hyperlink" Target="http://colorbrewer2.org/" TargetMode="External"/><Relationship Id="rId2" Type="http://schemas.openxmlformats.org/officeDocument/2006/relationships/hyperlink" Target="http://mathesaurus.sourceforge.net/matlab-numpy.html" TargetMode="External"/><Relationship Id="rId1" Type="http://schemas.openxmlformats.org/officeDocument/2006/relationships/slideLayout" Target="../slideLayouts/slideLayout2.xml"/></Relationships>
</file>

<file path=ppt/slides/_rels/slide3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40.w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39.wmf"/></Relationships>
</file>

<file path=ppt/slides/_rels/slide3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41.wmf"/></Relationships>
</file>

<file path=ppt/slides/_rels/slide3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0.xml.rels><?xml version="1.0" encoding="UTF-8" standalone="yes"?>
<Relationships xmlns="http://schemas.openxmlformats.org/package/2006/relationships"><Relationship Id="rId2" Type="http://schemas.openxmlformats.org/officeDocument/2006/relationships/hyperlink" Target="https://peerj.com/articles/cs-103/" TargetMode="External"/><Relationship Id="rId1" Type="http://schemas.openxmlformats.org/officeDocument/2006/relationships/slideLayout" Target="../slideLayouts/slideLayout2.xml"/></Relationships>
</file>

<file path=ppt/slides/_rels/slide38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Hdf5/PythonSamples" TargetMode="External"/><Relationship Id="rId1" Type="http://schemas.openxmlformats.org/officeDocument/2006/relationships/slideLayout" Target="../slideLayouts/slideLayout3.xml"/></Relationships>
</file>

<file path=ppt/slides/_rels/slide3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Pandas" TargetMode="External"/><Relationship Id="rId1" Type="http://schemas.openxmlformats.org/officeDocument/2006/relationships/slideLayout" Target="../slideLayouts/slideLayout3.xml"/></Relationships>
</file>

<file path=ppt/slides/_rels/slide3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Jupyter" TargetMode="External"/><Relationship Id="rId1" Type="http://schemas.openxmlformats.org/officeDocument/2006/relationships/slideLayout" Target="../slideLayouts/slideLayout3.xml"/></Relationships>
</file>

<file path=ppt/slides/_rels/slide4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4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4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41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HoloViews" TargetMode="External"/><Relationship Id="rId1" Type="http://schemas.openxmlformats.org/officeDocument/2006/relationships/slideLayout" Target="../slideLayouts/slideLayout3.xml"/></Relationships>
</file>

<file path=ppt/slides/_rels/slide4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4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4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4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4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4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4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42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Bokeh" TargetMode="External"/><Relationship Id="rId1" Type="http://schemas.openxmlformats.org/officeDocument/2006/relationships/slideLayout" Target="../slideLayouts/slideLayout3.xml"/></Relationships>
</file>

<file path=ppt/slides/_rels/slide4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4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4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4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4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43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ImageProcessing" TargetMode="External"/><Relationship Id="rId1" Type="http://schemas.openxmlformats.org/officeDocument/2006/relationships/slideLayout" Target="../slideLayouts/slideLayout3.xml"/></Relationships>
</file>

<file path=ppt/slides/_rels/slide4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76.png"/></Relationships>
</file>

<file path=ppt/slides/_rels/slide439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opencv.org/3.2.0/d6/d00/tutorial_py_root.html" TargetMode="External"/><Relationship Id="rId2" Type="http://schemas.openxmlformats.org/officeDocument/2006/relationships/hyperlink" Target="http://scikit-image.org/docs/0.12.x/user_guide.html" TargetMode="Externa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4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ScikitLearn" TargetMode="External"/><Relationship Id="rId1" Type="http://schemas.openxmlformats.org/officeDocument/2006/relationships/slideLayout" Target="../slideLayouts/slideLayout3.xml"/></Relationships>
</file>

<file path=ppt/slides/_rels/slide4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4.xml.rels><?xml version="1.0" encoding="UTF-8" standalone="yes"?>
<Relationships xmlns="http://schemas.openxmlformats.org/package/2006/relationships"><Relationship Id="rId2" Type="http://schemas.openxmlformats.org/officeDocument/2006/relationships/hyperlink" Target="http://worldhappiness.report/" TargetMode="External"/><Relationship Id="rId1" Type="http://schemas.openxmlformats.org/officeDocument/2006/relationships/slideLayout" Target="../slideLayouts/slideLayout2.xml"/></Relationships>
</file>

<file path=ppt/slides/_rels/slide44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World_Happiness_Report" TargetMode="External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/Relationships>
</file>

<file path=ppt/slides/_rels/slide4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/Relationships>
</file>

<file path=ppt/slides/_rels/slide4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/Relationships>
</file>

<file path=ppt/slides/_rels/slide4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/Relationships>
</file>

<file path=ppt/slides/_rels/slide4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/Relationships>
</file>

<file path=ppt/slides/_rels/slide4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.xml"/></Relationships>
</file>

<file path=ppt/slides/_rels/slide4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6.xml"/></Relationships>
</file>

<file path=ppt/slides/_rels/slide4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g"/><Relationship Id="rId2" Type="http://schemas.openxmlformats.org/officeDocument/2006/relationships/hyperlink" Target="http://inspirobot.me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9.jpg"/><Relationship Id="rId4" Type="http://schemas.openxmlformats.org/officeDocument/2006/relationships/image" Target="../media/image88.jp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4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1.xml.rels><?xml version="1.0" encoding="UTF-8" standalone="yes"?>
<Relationships xmlns="http://schemas.openxmlformats.org/package/2006/relationships"><Relationship Id="rId8" Type="http://schemas.openxmlformats.org/officeDocument/2006/relationships/hyperlink" Target="http://google-styleguide.googlecode.com/svn/trunk/pyguide.html" TargetMode="External"/><Relationship Id="rId3" Type="http://schemas.openxmlformats.org/officeDocument/2006/relationships/hyperlink" Target="https://docs.python.org/3.6/library/" TargetMode="External"/><Relationship Id="rId7" Type="http://schemas.openxmlformats.org/officeDocument/2006/relationships/hyperlink" Target="http://www.python.org/dev/peps/pep-0008/" TargetMode="External"/><Relationship Id="rId2" Type="http://schemas.openxmlformats.org/officeDocument/2006/relationships/hyperlink" Target="http://docs.python.org/2/tutorial/index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docs.python.org/2/howto/doanddont.html" TargetMode="External"/><Relationship Id="rId5" Type="http://schemas.openxmlformats.org/officeDocument/2006/relationships/hyperlink" Target="http://www.greenteapress.com/thinkpython/thinkpython.pdf" TargetMode="External"/><Relationship Id="rId4" Type="http://schemas.openxmlformats.org/officeDocument/2006/relationships/hyperlink" Target="https://docs.python.org/3.4/reference/" TargetMode="External"/></Relationships>
</file>

<file path=ppt/slides/_rels/slide4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3.xml.rels><?xml version="1.0" encoding="UTF-8" standalone="yes"?>
<Relationships xmlns="http://schemas.openxmlformats.org/package/2006/relationships"><Relationship Id="rId8" Type="http://schemas.openxmlformats.org/officeDocument/2006/relationships/hyperlink" Target="http://pydev.org/" TargetMode="External"/><Relationship Id="rId3" Type="http://schemas.openxmlformats.org/officeDocument/2006/relationships/hyperlink" Target="https://pypi.python.org/pypi" TargetMode="External"/><Relationship Id="rId7" Type="http://schemas.openxmlformats.org/officeDocument/2006/relationships/hyperlink" Target="https://pypi.python.org/pypi/flake8" TargetMode="External"/><Relationship Id="rId2" Type="http://schemas.openxmlformats.org/officeDocument/2006/relationships/hyperlink" Target="http://www.python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pylint.org/" TargetMode="External"/><Relationship Id="rId5" Type="http://schemas.openxmlformats.org/officeDocument/2006/relationships/hyperlink" Target="http://conda.pydata.org/miniconda.html" TargetMode="External"/><Relationship Id="rId4" Type="http://schemas.openxmlformats.org/officeDocument/2006/relationships/hyperlink" Target="https://store.continuum.io/cshop/anaconda/" TargetMode="External"/></Relationships>
</file>

<file path=ppt/slides/_rels/slide484.xml.rels><?xml version="1.0" encoding="UTF-8" standalone="yes"?>
<Relationships xmlns="http://schemas.openxmlformats.org/package/2006/relationships"><Relationship Id="rId8" Type="http://schemas.openxmlformats.org/officeDocument/2006/relationships/hyperlink" Target="http://matplotlib.org/" TargetMode="External"/><Relationship Id="rId3" Type="http://schemas.openxmlformats.org/officeDocument/2006/relationships/hyperlink" Target="http://www.scipy.org/" TargetMode="External"/><Relationship Id="rId7" Type="http://schemas.openxmlformats.org/officeDocument/2006/relationships/hyperlink" Target="http://pandas.pydata.org/" TargetMode="External"/><Relationship Id="rId12" Type="http://schemas.openxmlformats.org/officeDocument/2006/relationships/hyperlink" Target="http://networkx.github.io/" TargetMode="External"/><Relationship Id="rId2" Type="http://schemas.openxmlformats.org/officeDocument/2006/relationships/hyperlink" Target="http://www.numpy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pytables.org/moin" TargetMode="External"/><Relationship Id="rId11" Type="http://schemas.openxmlformats.org/officeDocument/2006/relationships/hyperlink" Target="http://biopython.org/wiki/Main_Page" TargetMode="External"/><Relationship Id="rId5" Type="http://schemas.openxmlformats.org/officeDocument/2006/relationships/hyperlink" Target="http://pyparsing.wikispaces.com/" TargetMode="External"/><Relationship Id="rId10" Type="http://schemas.openxmlformats.org/officeDocument/2006/relationships/hyperlink" Target="http://ioam.github.io/holoviews/" TargetMode="External"/><Relationship Id="rId4" Type="http://schemas.openxmlformats.org/officeDocument/2006/relationships/hyperlink" Target="http://scikit-image.org/" TargetMode="External"/><Relationship Id="rId9" Type="http://schemas.openxmlformats.org/officeDocument/2006/relationships/hyperlink" Target="http://bokeh.pydata.org/" TargetMode="Externa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undamentals" TargetMode="Externa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earnpython.org/" TargetMode="External"/><Relationship Id="rId2" Type="http://schemas.openxmlformats.org/officeDocument/2006/relationships/hyperlink" Target="http://www.codecademy.com/tracks/python" TargetMode="Externa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undamentals" TargetMode="External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Python for data processing &amp; analysis</a:t>
            </a:r>
            <a:endParaRPr lang="nl-B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415008"/>
          </a:xfrm>
        </p:spPr>
        <p:txBody>
          <a:bodyPr>
            <a:normAutofit/>
          </a:bodyPr>
          <a:lstStyle/>
          <a:p>
            <a:r>
              <a:rPr lang="en-US" dirty="0" smtClean="0"/>
              <a:t>Geert Jan Bex</a:t>
            </a:r>
            <a:br>
              <a:rPr lang="en-US" dirty="0" smtClean="0"/>
            </a:br>
            <a:r>
              <a:rPr lang="en-US" dirty="0" smtClean="0"/>
              <a:t> (</a:t>
            </a:r>
            <a:r>
              <a:rPr lang="en-US" dirty="0" smtClean="0">
                <a:hlinkClick r:id="rId2"/>
              </a:rPr>
              <a:t>geertjan.bex@uhasselt.be</a:t>
            </a:r>
            <a:r>
              <a:rPr lang="en-US" dirty="0" smtClean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775204" y="5445224"/>
            <a:ext cx="686476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Acknowledgements</a:t>
            </a:r>
            <a:r>
              <a:rPr lang="en-US" dirty="0" smtClean="0"/>
              <a:t>: thanks </a:t>
            </a:r>
            <a:r>
              <a:rPr lang="en-US" dirty="0"/>
              <a:t>to Stefan </a:t>
            </a:r>
            <a:r>
              <a:rPr lang="en-US" dirty="0" err="1"/>
              <a:t>Becuwe</a:t>
            </a:r>
            <a:r>
              <a:rPr lang="en-US" dirty="0"/>
              <a:t>, </a:t>
            </a:r>
            <a:r>
              <a:rPr lang="en-US" dirty="0" err="1"/>
              <a:t>Universiteit</a:t>
            </a:r>
            <a:r>
              <a:rPr lang="en-US" dirty="0"/>
              <a:t> </a:t>
            </a:r>
            <a:r>
              <a:rPr lang="en-US" dirty="0" err="1" smtClean="0"/>
              <a:t>Antwerpen</a:t>
            </a:r>
            <a:endParaRPr lang="en-US" dirty="0" smtClean="0"/>
          </a:p>
          <a:p>
            <a:r>
              <a:rPr lang="en-US" dirty="0" smtClean="0"/>
              <a:t>for </a:t>
            </a:r>
            <a:r>
              <a:rPr lang="en-US" dirty="0"/>
              <a:t>suggestions and </a:t>
            </a:r>
            <a:r>
              <a:rPr lang="en-US" dirty="0" smtClean="0"/>
              <a:t>corrections</a:t>
            </a:r>
          </a:p>
          <a:p>
            <a:r>
              <a:rPr lang="en-US" b="1" dirty="0" smtClean="0"/>
              <a:t>License</a:t>
            </a:r>
            <a:r>
              <a:rPr lang="en-US" dirty="0" smtClean="0"/>
              <a:t>: this presentation is released under the Creative Commons, see</a:t>
            </a:r>
            <a:br>
              <a:rPr lang="en-US" dirty="0" smtClean="0"/>
            </a:br>
            <a:r>
              <a:rPr lang="nl-BE" dirty="0">
                <a:hlinkClick r:id="rId3"/>
              </a:rPr>
              <a:t>http://creativecommons.org/publicdomain/zero/1.0</a:t>
            </a:r>
            <a:r>
              <a:rPr lang="nl-BE" dirty="0" smtClean="0">
                <a:hlinkClick r:id="rId3"/>
              </a:rPr>
              <a:t>/</a:t>
            </a:r>
            <a:r>
              <a:rPr lang="nl-BE" dirty="0" smtClean="0"/>
              <a:t> 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107401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 you want to do today?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23486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dictionaries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2469089"/>
            <a:ext cx="8229600" cy="3984247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Empty dictionary: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{}</a:t>
            </a:r>
            <a:r>
              <a:rPr lang="en-US" dirty="0" smtClean="0">
                <a:cs typeface="Courier New" pitchFamily="49" charset="0"/>
              </a:rPr>
              <a:t> 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cs typeface="Courier New" pitchFamily="49" charset="0"/>
              </a:rPr>
              <a:t>Number of key/value pairs: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(ages)</a:t>
            </a:r>
          </a:p>
          <a:p>
            <a:r>
              <a:rPr lang="en-US" dirty="0"/>
              <a:t>Storing values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ages['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caro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45</a:t>
            </a:r>
            <a:endParaRPr lang="en-US" dirty="0" smtClean="0"/>
          </a:p>
          <a:p>
            <a:r>
              <a:rPr lang="en-US" dirty="0" smtClean="0"/>
              <a:t>Retrieving values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35 == 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ages['</a:t>
            </a:r>
            <a:r>
              <a:rPr lang="en-US" sz="3000" dirty="0" err="1" smtClean="0">
                <a:latin typeface="Courier New" pitchFamily="49" charset="0"/>
                <a:cs typeface="Courier New" pitchFamily="49" charset="0"/>
              </a:rPr>
              <a:t>alice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sz="3000" dirty="0" smtClean="0">
                <a:cs typeface="Courier New" pitchFamily="49" charset="0"/>
              </a:rPr>
              <a:t>Removing key/value, and return value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3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  35 == </a:t>
            </a:r>
            <a:r>
              <a:rPr lang="en-US" sz="3000" dirty="0" err="1" smtClean="0">
                <a:latin typeface="Courier New" pitchFamily="49" charset="0"/>
                <a:cs typeface="Courier New" pitchFamily="49" charset="0"/>
              </a:rPr>
              <a:t>ages.pop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3000" dirty="0" err="1" smtClean="0">
                <a:latin typeface="Courier New" pitchFamily="49" charset="0"/>
                <a:cs typeface="Courier New" pitchFamily="49" charset="0"/>
              </a:rPr>
              <a:t>alice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Does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ages</a:t>
            </a:r>
            <a:r>
              <a:rPr lang="en-US" dirty="0" smtClean="0"/>
              <a:t> have an age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?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ages.has_key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</a:t>
            </a:r>
            <a:r>
              <a:rPr lang="en-US" dirty="0"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 in ages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43608" y="1268760"/>
            <a:ext cx="252825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ages = {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alice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':  35,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'bob</a:t>
            </a:r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':    32,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62979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Iterating over dictionaries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Iterate over keys: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for name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ages.keys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for name in ages: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…</a:t>
            </a:r>
          </a:p>
          <a:p>
            <a:r>
              <a:rPr lang="en-US" dirty="0" smtClean="0"/>
              <a:t>Iterate over values: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for age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ages.values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…</a:t>
            </a:r>
          </a:p>
          <a:p>
            <a:r>
              <a:rPr lang="en-US" dirty="0" smtClean="0"/>
              <a:t>Iterate over key/value pairs: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for name, age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ages.items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…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101</a:t>
            </a:fld>
            <a:endParaRPr lang="nl-BE"/>
          </a:p>
        </p:txBody>
      </p:sp>
      <p:grpSp>
        <p:nvGrpSpPr>
          <p:cNvPr id="28" name="Group 27"/>
          <p:cNvGrpSpPr/>
          <p:nvPr/>
        </p:nvGrpSpPr>
        <p:grpSpPr>
          <a:xfrm>
            <a:off x="5076057" y="2492896"/>
            <a:ext cx="3623486" cy="2592288"/>
            <a:chOff x="5076057" y="2492896"/>
            <a:chExt cx="3623486" cy="2592288"/>
          </a:xfrm>
        </p:grpSpPr>
        <p:grpSp>
          <p:nvGrpSpPr>
            <p:cNvPr id="20" name="Group 19"/>
            <p:cNvGrpSpPr/>
            <p:nvPr/>
          </p:nvGrpSpPr>
          <p:grpSpPr>
            <a:xfrm>
              <a:off x="5076057" y="3139776"/>
              <a:ext cx="3623486" cy="646331"/>
              <a:chOff x="5076057" y="3139776"/>
              <a:chExt cx="3623486" cy="646331"/>
            </a:xfrm>
          </p:grpSpPr>
          <p:sp>
            <p:nvSpPr>
              <p:cNvPr id="16" name="TextBox 15"/>
              <p:cNvSpPr txBox="1"/>
              <p:nvPr/>
            </p:nvSpPr>
            <p:spPr>
              <a:xfrm>
                <a:off x="7259341" y="3139776"/>
                <a:ext cx="1440202" cy="64633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Note:</a:t>
                </a:r>
                <a:br>
                  <a:rPr lang="en-US" dirty="0" smtClean="0"/>
                </a:br>
                <a:r>
                  <a:rPr lang="en-US" dirty="0" smtClean="0"/>
                  <a:t>creates</a:t>
                </a:r>
                <a:r>
                  <a:rPr lang="en-US" dirty="0"/>
                  <a:t> </a:t>
                </a:r>
                <a:r>
                  <a:rPr lang="en-US" dirty="0" smtClean="0"/>
                  <a:t>views</a:t>
                </a:r>
                <a:endParaRPr lang="nl-BE" dirty="0"/>
              </a:p>
            </p:txBody>
          </p:sp>
          <p:cxnSp>
            <p:nvCxnSpPr>
              <p:cNvPr id="17" name="Straight Arrow Connector 16"/>
              <p:cNvCxnSpPr>
                <a:stCxn id="16" idx="1"/>
              </p:cNvCxnSpPr>
              <p:nvPr/>
            </p:nvCxnSpPr>
            <p:spPr>
              <a:xfrm flipH="1" flipV="1">
                <a:off x="5076057" y="3139776"/>
                <a:ext cx="2183284" cy="3231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5" name="Straight Arrow Connector 14"/>
            <p:cNvCxnSpPr>
              <a:stCxn id="16" idx="0"/>
            </p:cNvCxnSpPr>
            <p:nvPr/>
          </p:nvCxnSpPr>
          <p:spPr>
            <a:xfrm flipH="1" flipV="1">
              <a:off x="5868146" y="2492896"/>
              <a:ext cx="2111296" cy="6468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 flipH="1">
              <a:off x="6544547" y="3467337"/>
              <a:ext cx="695599" cy="39810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flipH="1">
              <a:off x="7470680" y="3786107"/>
              <a:ext cx="641235" cy="129907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/>
          <p:cNvSpPr txBox="1"/>
          <p:nvPr/>
        </p:nvSpPr>
        <p:spPr>
          <a:xfrm>
            <a:off x="1187624" y="6021288"/>
            <a:ext cx="678301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Python 3.6+ </a:t>
            </a:r>
            <a:r>
              <a:rPr lang="en-US" sz="2400" i="1" dirty="0" smtClean="0">
                <a:solidFill>
                  <a:srgbClr val="C00000"/>
                </a:solidFill>
              </a:rPr>
              <a:t>implementation</a:t>
            </a:r>
            <a:r>
              <a:rPr lang="en-US" sz="2400" dirty="0" smtClean="0"/>
              <a:t>: keys in insertion order!</a:t>
            </a:r>
          </a:p>
        </p:txBody>
      </p:sp>
    </p:spTree>
    <p:extLst>
      <p:ext uri="{BB962C8B-B14F-4D97-AF65-F5344CB8AC3E}">
        <p14:creationId xmlns:p14="http://schemas.microsoft.com/office/powerpoint/2010/main" val="1394785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again…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Using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collections.Counter</a:t>
            </a:r>
            <a:r>
              <a:rPr lang="en-US" dirty="0" smtClean="0"/>
              <a:t> instead of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dict</a:t>
            </a:r>
            <a:r>
              <a:rPr lang="en-US" dirty="0" smtClean="0">
                <a:cs typeface="Courier New" panose="02070309020205020404" pitchFamily="49" charset="0"/>
              </a:rPr>
              <a:t>: simpler, less error prone</a:t>
            </a:r>
            <a:endParaRPr lang="nl-BE" dirty="0"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28276" y="2708920"/>
            <a:ext cx="6664004" cy="31393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collections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counter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collections.Counter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counter[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count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counter.items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0}: {1}'.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count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102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899592" y="6063679"/>
            <a:ext cx="455438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bonus method: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most_common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9378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special data types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collections.namedtuple</a:t>
            </a:r>
            <a:r>
              <a:rPr lang="en-US" dirty="0" smtClean="0">
                <a:cs typeface="Courier New" panose="02070309020205020404" pitchFamily="49" charset="0"/>
              </a:rPr>
              <a:t>: tuples with named elements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collections.Counter</a:t>
            </a:r>
            <a:r>
              <a:rPr lang="en-US" dirty="0" smtClean="0">
                <a:cs typeface="Courier New" panose="02070309020205020404" pitchFamily="49" charset="0"/>
              </a:rPr>
              <a:t>: count elements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collections.OrderedDict</a:t>
            </a:r>
            <a:r>
              <a:rPr lang="en-US" dirty="0" smtClean="0"/>
              <a:t>: remembers insertion order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collections.deque</a:t>
            </a:r>
            <a:r>
              <a:rPr lang="en-US" dirty="0" smtClean="0"/>
              <a:t>: (bounded) double-ended queue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collections.defaultdict</a:t>
            </a:r>
            <a:r>
              <a:rPr lang="en-US" dirty="0" smtClean="0"/>
              <a:t>: dictionary with computed default values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array.array</a:t>
            </a:r>
            <a:r>
              <a:rPr lang="en-US" dirty="0" smtClean="0"/>
              <a:t>: faster than lists, however, use </a:t>
            </a:r>
            <a:r>
              <a:rPr lang="en-US" dirty="0" err="1" smtClean="0"/>
              <a:t>numpy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16873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Summary: data types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64366" y="1600200"/>
            <a:ext cx="5722433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complex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bool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tuple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dict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5301008" y="1628800"/>
            <a:ext cx="2439344" cy="2232248"/>
            <a:chOff x="7868730" y="2276872"/>
            <a:chExt cx="2439344" cy="2232248"/>
          </a:xfrm>
        </p:grpSpPr>
        <p:sp>
          <p:nvSpPr>
            <p:cNvPr id="5" name="Right Brace 4"/>
            <p:cNvSpPr/>
            <p:nvPr/>
          </p:nvSpPr>
          <p:spPr>
            <a:xfrm>
              <a:off x="7868730" y="2276872"/>
              <a:ext cx="128379" cy="2232248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8028283" y="3060249"/>
              <a:ext cx="227979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simple types</a:t>
              </a:r>
              <a:endParaRPr lang="en-US" sz="3200" dirty="0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5292080" y="3933056"/>
            <a:ext cx="2746095" cy="1656184"/>
            <a:chOff x="7864946" y="2276872"/>
            <a:chExt cx="2746095" cy="1656184"/>
          </a:xfrm>
        </p:grpSpPr>
        <p:sp>
          <p:nvSpPr>
            <p:cNvPr id="8" name="Right Brace 7"/>
            <p:cNvSpPr/>
            <p:nvPr/>
          </p:nvSpPr>
          <p:spPr>
            <a:xfrm>
              <a:off x="7864946" y="2276872"/>
              <a:ext cx="132163" cy="165618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8028283" y="2749755"/>
              <a:ext cx="258275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complex types</a:t>
              </a:r>
              <a:endParaRPr lang="en-US" sz="3200" dirty="0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3995936" y="5838363"/>
            <a:ext cx="3874972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Picking the right data type is</a:t>
            </a:r>
            <a:br>
              <a:rPr lang="en-US" sz="2400" dirty="0" smtClean="0"/>
            </a:br>
            <a:r>
              <a:rPr lang="en-US" sz="2400" dirty="0" smtClean="0"/>
              <a:t>crucial to produce good code</a:t>
            </a:r>
            <a:endParaRPr lang="nl-BE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5796136" y="3399383"/>
            <a:ext cx="287373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More types in Python</a:t>
            </a:r>
            <a:endParaRPr lang="nl-BE" sz="2400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104</a:t>
            </a:fld>
            <a:endParaRPr lang="nl-BE"/>
          </a:p>
        </p:txBody>
      </p:sp>
      <p:grpSp>
        <p:nvGrpSpPr>
          <p:cNvPr id="13" name="Group 12"/>
          <p:cNvGrpSpPr/>
          <p:nvPr/>
        </p:nvGrpSpPr>
        <p:grpSpPr>
          <a:xfrm>
            <a:off x="486298" y="1628800"/>
            <a:ext cx="2341872" cy="2592288"/>
            <a:chOff x="5655236" y="2276872"/>
            <a:chExt cx="2341872" cy="2592288"/>
          </a:xfrm>
        </p:grpSpPr>
        <p:sp>
          <p:nvSpPr>
            <p:cNvPr id="14" name="Right Brace 13"/>
            <p:cNvSpPr/>
            <p:nvPr/>
          </p:nvSpPr>
          <p:spPr>
            <a:xfrm flipH="1">
              <a:off x="7868729" y="2276872"/>
              <a:ext cx="128379" cy="2592288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655236" y="2924944"/>
              <a:ext cx="2100062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immutable,</a:t>
              </a:r>
              <a:br>
                <a:rPr lang="en-US" sz="3200" dirty="0" smtClean="0"/>
              </a:br>
              <a:r>
                <a:rPr lang="en-US" sz="3200" dirty="0" err="1" smtClean="0"/>
                <a:t>hashable</a:t>
              </a:r>
              <a:endParaRPr lang="en-US" sz="32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277461" y="4293096"/>
            <a:ext cx="2552736" cy="1440160"/>
            <a:chOff x="5444371" y="2276872"/>
            <a:chExt cx="2552736" cy="1440160"/>
          </a:xfrm>
        </p:grpSpPr>
        <p:sp>
          <p:nvSpPr>
            <p:cNvPr id="17" name="Right Brace 16"/>
            <p:cNvSpPr/>
            <p:nvPr/>
          </p:nvSpPr>
          <p:spPr>
            <a:xfrm flipH="1">
              <a:off x="7868728" y="2276872"/>
              <a:ext cx="128379" cy="1440160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444371" y="2420888"/>
              <a:ext cx="2350323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mutable,</a:t>
              </a:r>
            </a:p>
            <a:p>
              <a:r>
                <a:rPr lang="en-US" sz="3200" dirty="0" smtClean="0"/>
                <a:t>not </a:t>
              </a:r>
              <a:r>
                <a:rPr lang="en-US" sz="3200" dirty="0" err="1" smtClean="0"/>
                <a:t>hashable</a:t>
              </a:r>
              <a:endParaRPr lang="en-US" sz="3200" dirty="0"/>
            </a:p>
          </p:txBody>
        </p:sp>
      </p:grpSp>
    </p:spTree>
    <p:extLst>
      <p:ext uri="{BB962C8B-B14F-4D97-AF65-F5344CB8AC3E}">
        <p14:creationId xmlns:p14="http://schemas.microsoft.com/office/powerpoint/2010/main" val="947020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Summary: control structures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C</a:t>
            </a:r>
            <a:r>
              <a:rPr lang="en-US" dirty="0" smtClean="0"/>
              <a:t>onditional statement: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if …: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…: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else: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/>
              <a:t>Iteration statements:</a:t>
            </a:r>
          </a:p>
          <a:p>
            <a:pPr lvl="1"/>
            <a:r>
              <a:rPr lang="en-US" dirty="0" smtClean="0"/>
              <a:t>for-loop: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for … in …: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pPr lvl="1"/>
            <a:r>
              <a:rPr lang="en-US" dirty="0" smtClean="0"/>
              <a:t>while-loop: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 …: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76157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Summary: mathematics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Usual operators: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+, -, *, /, %</a:t>
            </a:r>
          </a:p>
          <a:p>
            <a:pPr lvl="1"/>
            <a:r>
              <a:rPr lang="en-US" dirty="0" smtClean="0"/>
              <a:t>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/>
              <a:t>, division is floating point division, i.e.,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3/5 == 0.6</a:t>
            </a:r>
          </a:p>
          <a:p>
            <a:r>
              <a:rPr lang="en-US" dirty="0" smtClean="0"/>
              <a:t>Raise to power: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**</a:t>
            </a:r>
          </a:p>
          <a:p>
            <a:pPr lvl="1"/>
            <a:r>
              <a:rPr lang="en-US" dirty="0" smtClean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2**4 == 16</a:t>
            </a:r>
          </a:p>
          <a:p>
            <a:r>
              <a:rPr lang="en-US" dirty="0" smtClean="0"/>
              <a:t>Floor division: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//</a:t>
            </a:r>
          </a:p>
          <a:p>
            <a:pPr lvl="1"/>
            <a:r>
              <a:rPr lang="en-US" dirty="0" smtClean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7.3//5.7 == 1.0</a:t>
            </a:r>
            <a:r>
              <a:rPr lang="en-US" dirty="0" smtClean="0">
                <a:cs typeface="Courier New" pitchFamily="49" charset="0"/>
              </a:rPr>
              <a:t>, but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6//4 == 1</a:t>
            </a:r>
          </a:p>
          <a:p>
            <a:r>
              <a:rPr lang="en-US" dirty="0" smtClean="0"/>
              <a:t>Mathematical functions in module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math</a:t>
            </a:r>
          </a:p>
          <a:p>
            <a:pPr lvl="1"/>
            <a:r>
              <a:rPr lang="en-US" dirty="0" smtClean="0"/>
              <a:t>First import module (usually at top of file):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math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Use functions, e.g.,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math.sqrt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(3.0)</a:t>
            </a:r>
          </a:p>
          <a:p>
            <a:pPr lvl="1"/>
            <a:r>
              <a:rPr lang="en-US" dirty="0" smtClean="0"/>
              <a:t>Or import specific function(s): 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Use function(s), e.g.,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(3.0)</a:t>
            </a:r>
          </a:p>
          <a:p>
            <a:r>
              <a:rPr lang="en-US" dirty="0" smtClean="0">
                <a:cs typeface="Courier New" pitchFamily="49" charset="0"/>
              </a:rPr>
              <a:t>For complex numbers, functions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cmath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387798" y="2348880"/>
            <a:ext cx="321665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changed from 2.x to 3.x!</a:t>
            </a:r>
            <a:endParaRPr lang="nl-BE" sz="2400" dirty="0" smtClean="0"/>
          </a:p>
        </p:txBody>
      </p:sp>
    </p:spTree>
    <p:extLst>
      <p:ext uri="{BB962C8B-B14F-4D97-AF65-F5344CB8AC3E}">
        <p14:creationId xmlns:p14="http://schemas.microsoft.com/office/powerpoint/2010/main" val="3482398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organization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19215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modules &amp; packages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Code organization</a:t>
            </a:r>
          </a:p>
          <a:p>
            <a:pPr lvl="1"/>
            <a:r>
              <a:rPr lang="en-US" dirty="0" smtClean="0"/>
              <a:t>Functions common to multiple scripts can be put in separate file = module</a:t>
            </a:r>
          </a:p>
          <a:p>
            <a:pPr lvl="1"/>
            <a:r>
              <a:rPr lang="en-US" dirty="0" smtClean="0"/>
              <a:t>Modules can be organized hierarchically in directory structure = packages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Python standard library is organized in packages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691680" y="4077072"/>
            <a:ext cx="667266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Don't forget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  <a:r>
              <a:rPr lang="en-US" sz="2400" dirty="0" smtClean="0"/>
              <a:t> in package directories!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25490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Example module &amp; use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53136"/>
          </a:xfrm>
        </p:spPr>
        <p:txBody>
          <a:bodyPr/>
          <a:lstStyle/>
          <a:p>
            <a:r>
              <a:rPr lang="en-US" dirty="0" smtClean="0"/>
              <a:t>Module file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data_parsing.py</a:t>
            </a:r>
            <a:r>
              <a:rPr lang="en-US" dirty="0" smtClean="0"/>
              <a:t>: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Using the module in script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counting.py</a:t>
            </a:r>
            <a:r>
              <a:rPr lang="en-US" dirty="0" smtClean="0"/>
              <a:t>: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166760" y="2204864"/>
            <a:ext cx="8869736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collections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namedtuple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namedtuple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temp')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=None):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]),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temp=float(data[2]))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5256" y="5032635"/>
            <a:ext cx="6939720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data_parsing</a:t>
            </a:r>
            <a:endParaRPr lang="en-US" b="1" dirty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main():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data_parsing.parse_line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42625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Python I</a:t>
            </a:r>
            <a:endParaRPr lang="nl-BE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Running Python from the command line</a:t>
            </a:r>
          </a:p>
          <a:p>
            <a:pPr lvl="1"/>
            <a:r>
              <a:rPr lang="en-US" dirty="0" smtClean="0"/>
              <a:t>goals: run Python scripts in a shell</a:t>
            </a:r>
          </a:p>
          <a:p>
            <a:pPr lvl="1"/>
            <a:r>
              <a:rPr lang="en-US" dirty="0" smtClean="0"/>
              <a:t>prerequisites: none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How to run Python from the shell?</a:t>
            </a:r>
            <a:endParaRPr lang="en-US" dirty="0" smtClean="0"/>
          </a:p>
          <a:p>
            <a:r>
              <a:rPr lang="en-US" dirty="0" smtClean="0"/>
              <a:t>Interactive Python</a:t>
            </a:r>
          </a:p>
          <a:p>
            <a:pPr lvl="1"/>
            <a:r>
              <a:rPr lang="en-US" dirty="0" smtClean="0"/>
              <a:t>goals: using Python for explorative programming using </a:t>
            </a:r>
            <a:r>
              <a:rPr lang="en-US" dirty="0" err="1" smtClean="0"/>
              <a:t>iPython</a:t>
            </a:r>
            <a:r>
              <a:rPr lang="en-US" dirty="0" smtClean="0"/>
              <a:t> &amp; </a:t>
            </a:r>
            <a:r>
              <a:rPr lang="en-US" dirty="0" err="1" smtClean="0"/>
              <a:t>Jupyter</a:t>
            </a:r>
            <a:r>
              <a:rPr lang="en-US" dirty="0" smtClean="0"/>
              <a:t> notebooks</a:t>
            </a:r>
          </a:p>
          <a:p>
            <a:pPr lvl="1"/>
            <a:r>
              <a:rPr lang="en-US" dirty="0" smtClean="0"/>
              <a:t>prerequisites: none</a:t>
            </a:r>
          </a:p>
          <a:p>
            <a:pPr lvl="1"/>
            <a:r>
              <a:rPr lang="en-US" dirty="0" smtClean="0"/>
              <a:t>relevant sections</a:t>
            </a:r>
            <a:r>
              <a:rPr lang="en-US" dirty="0"/>
              <a:t>: </a:t>
            </a:r>
            <a:r>
              <a:rPr lang="en-US" dirty="0">
                <a:hlinkClick r:id="rId2" action="ppaction://hlinksldjump"/>
              </a:rPr>
              <a:t>How to run Python from the shell</a:t>
            </a:r>
            <a:r>
              <a:rPr lang="en-US" dirty="0" smtClean="0">
                <a:hlinkClick r:id="rId2" action="ppaction://hlinksldjump"/>
              </a:rPr>
              <a:t>?</a:t>
            </a:r>
            <a:r>
              <a:rPr lang="nl-BE" dirty="0" smtClean="0"/>
              <a:t>, </a:t>
            </a:r>
            <a:r>
              <a:rPr lang="nl-BE" dirty="0" smtClean="0">
                <a:hlinkClick r:id="rId3" action="ppaction://hlinksldjump"/>
              </a:rPr>
              <a:t>How to run Python using Anaconda?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00123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Importing functions directly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Importing function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/>
              <a:t> from module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data_parsing</a:t>
            </a:r>
            <a:r>
              <a:rPr lang="en-US" dirty="0" smtClean="0"/>
              <a:t> in script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counting.py</a:t>
            </a:r>
            <a:r>
              <a:rPr lang="en-US" dirty="0" smtClean="0"/>
              <a:t>: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395536" y="3284984"/>
            <a:ext cx="5147563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data_parsing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endParaRPr lang="en-US" b="1" dirty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20072" y="4128493"/>
            <a:ext cx="3305585" cy="15696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More concise, but name</a:t>
            </a:r>
            <a:br>
              <a:rPr lang="en-US" sz="2400" dirty="0" smtClean="0"/>
            </a:br>
            <a:r>
              <a:rPr lang="en-US" sz="2400" dirty="0" smtClean="0"/>
              <a:t>clashes can occur!</a:t>
            </a:r>
            <a:br>
              <a:rPr lang="en-US" sz="2400" dirty="0" smtClean="0"/>
            </a:br>
            <a:r>
              <a:rPr lang="en-US" sz="2400" dirty="0" smtClean="0"/>
              <a:t>E.g.,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math.sqrt</a:t>
            </a:r>
            <a:r>
              <a:rPr lang="en-US" sz="2400" dirty="0" smtClean="0"/>
              <a:t> versus</a:t>
            </a:r>
            <a:br>
              <a:rPr lang="en-US" sz="2400" dirty="0" smtClean="0"/>
            </a:br>
            <a:r>
              <a:rPr lang="en-US" sz="2400" dirty="0" smtClean="0"/>
              <a:t>       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cmath.sqrt</a:t>
            </a:r>
            <a:endParaRPr lang="nl-BE" sz="2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110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397365" y="5802997"/>
            <a:ext cx="5145733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cmath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csqrt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1700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Double duty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111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467544" y="1412776"/>
            <a:ext cx="8180445" cy="480131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collections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namedtuple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namedtuple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temp')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=None):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temp=float(data[2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…</a:t>
            </a:r>
          </a:p>
          <a:p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6024912" y="4869160"/>
            <a:ext cx="2494192" cy="1224136"/>
            <a:chOff x="5724128" y="4869160"/>
            <a:chExt cx="2494192" cy="1224136"/>
          </a:xfrm>
        </p:grpSpPr>
        <p:sp>
          <p:nvSpPr>
            <p:cNvPr id="5" name="Right Brace 4"/>
            <p:cNvSpPr/>
            <p:nvPr/>
          </p:nvSpPr>
          <p:spPr>
            <a:xfrm>
              <a:off x="5724128" y="4869160"/>
              <a:ext cx="216024" cy="1224136"/>
            </a:xfrm>
            <a:prstGeom prst="rightBrac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6120502" y="5158062"/>
              <a:ext cx="2097818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Only executed when</a:t>
              </a:r>
              <a:br>
                <a:rPr lang="en-US" dirty="0" smtClean="0"/>
              </a:br>
              <a:r>
                <a:rPr lang="en-US" dirty="0" smtClean="0"/>
                <a:t>run as script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590986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Package layout &amp; use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weave.py</a:t>
            </a:r>
          </a:p>
          <a:p>
            <a:pPr>
              <a:buFont typeface="Wingdings" pitchFamily="2" charset="2"/>
              <a:buChar char="Ø"/>
            </a:pP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vsc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util.py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arameter_weaver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artifact.py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base_formatter.py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formatter.py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ortran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ormatter.py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635896" y="4149080"/>
            <a:ext cx="5367175" cy="60016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vsc.parameter_weaver.base_formatter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import </a:t>
            </a:r>
            <a:r>
              <a:rPr lang="en-US" sz="11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BaseFormatter</a:t>
            </a:r>
            <a:endParaRPr lang="en-US" sz="11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35895" y="1456250"/>
            <a:ext cx="5367175" cy="60016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1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vsc.parameter_weaver.c.formatter</a:t>
            </a: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Formatter</a:t>
            </a: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24960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documentation &amp; simple testing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github.com/gjbex/training-material/tree/master/Python/CodeTesting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42292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documentation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Documentation is very important!</a:t>
            </a:r>
          </a:p>
          <a:p>
            <a:pPr lvl="1"/>
            <a:r>
              <a:rPr lang="en-US" dirty="0" smtClean="0"/>
              <a:t>use </a:t>
            </a:r>
            <a:r>
              <a:rPr lang="en-US" dirty="0" err="1" smtClean="0"/>
              <a:t>DocString</a:t>
            </a: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683568" y="2708920"/>
            <a:ext cx="7766870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=None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''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'Split a line into its fields, convert to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the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appropriate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types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and return as a 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.'''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using \r, \n should work for Windows &amp; *nix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7907" y="4638035"/>
            <a:ext cx="6801862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import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data_parsing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help(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data_parsing.parse_line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Help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on function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in module validator: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Split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 line into its fields, convert to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the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appropriate types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and return as a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tuple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51684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to document and how?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DocString</a:t>
            </a:r>
            <a:r>
              <a:rPr lang="en-US" dirty="0" smtClean="0"/>
              <a:t> for</a:t>
            </a:r>
          </a:p>
          <a:p>
            <a:pPr lvl="1"/>
            <a:r>
              <a:rPr lang="en-US" dirty="0" smtClean="0"/>
              <a:t>functions</a:t>
            </a:r>
          </a:p>
          <a:p>
            <a:pPr lvl="1"/>
            <a:r>
              <a:rPr lang="en-US" dirty="0" smtClean="0"/>
              <a:t>classes</a:t>
            </a:r>
          </a:p>
          <a:p>
            <a:pPr lvl="1"/>
            <a:r>
              <a:rPr lang="en-US" dirty="0" smtClean="0"/>
              <a:t>methods</a:t>
            </a:r>
          </a:p>
          <a:p>
            <a:pPr lvl="1"/>
            <a:r>
              <a:rPr lang="en-US" dirty="0" smtClean="0"/>
              <a:t>modules</a:t>
            </a:r>
          </a:p>
          <a:p>
            <a:pPr lvl="1"/>
            <a:r>
              <a:rPr lang="en-US" dirty="0" smtClean="0"/>
              <a:t>packages</a:t>
            </a:r>
          </a:p>
          <a:p>
            <a:r>
              <a:rPr lang="en-US" dirty="0" smtClean="0"/>
              <a:t>Comments</a:t>
            </a:r>
          </a:p>
          <a:p>
            <a:pPr lvl="1"/>
            <a:r>
              <a:rPr lang="en-US" dirty="0" smtClean="0"/>
              <a:t>particular code fragments you had to think about</a:t>
            </a:r>
            <a:endParaRPr lang="nl-BE" dirty="0"/>
          </a:p>
        </p:txBody>
      </p:sp>
      <p:grpSp>
        <p:nvGrpSpPr>
          <p:cNvPr id="4" name="Group 3"/>
          <p:cNvGrpSpPr/>
          <p:nvPr/>
        </p:nvGrpSpPr>
        <p:grpSpPr>
          <a:xfrm>
            <a:off x="3419872" y="2852938"/>
            <a:ext cx="1565630" cy="720080"/>
            <a:chOff x="5796136" y="3356994"/>
            <a:chExt cx="1565630" cy="720080"/>
          </a:xfrm>
        </p:grpSpPr>
        <p:grpSp>
          <p:nvGrpSpPr>
            <p:cNvPr id="5" name="Group 4"/>
            <p:cNvGrpSpPr/>
            <p:nvPr/>
          </p:nvGrpSpPr>
          <p:grpSpPr>
            <a:xfrm rot="5400000">
              <a:off x="5724128" y="3429002"/>
              <a:ext cx="720080" cy="576064"/>
              <a:chOff x="4355977" y="2708921"/>
              <a:chExt cx="720080" cy="576064"/>
            </a:xfrm>
          </p:grpSpPr>
          <p:sp>
            <p:nvSpPr>
              <p:cNvPr id="7" name="Left Brace 6"/>
              <p:cNvSpPr/>
              <p:nvPr/>
            </p:nvSpPr>
            <p:spPr>
              <a:xfrm rot="5400000" flipV="1">
                <a:off x="4680012" y="2888941"/>
                <a:ext cx="72009" cy="72008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8" name="Straight Arrow Connector 7"/>
              <p:cNvCxnSpPr>
                <a:stCxn id="6" idx="1"/>
                <a:endCxn id="7" idx="1"/>
              </p:cNvCxnSpPr>
              <p:nvPr/>
            </p:nvCxnSpPr>
            <p:spPr>
              <a:xfrm rot="16200000" flipH="1">
                <a:off x="4459250" y="2956209"/>
                <a:ext cx="504055" cy="947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TextBox 5"/>
            <p:cNvSpPr txBox="1"/>
            <p:nvPr/>
          </p:nvSpPr>
          <p:spPr>
            <a:xfrm>
              <a:off x="6372200" y="3522889"/>
              <a:ext cx="9895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see later</a:t>
              </a:r>
              <a:endParaRPr lang="nl-BE" dirty="0"/>
            </a:p>
          </p:txBody>
        </p: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88329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Assertions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Testing pre and post conditions</a:t>
            </a:r>
          </a:p>
          <a:p>
            <a:pPr lvl="1"/>
            <a:r>
              <a:rPr lang="en-US" dirty="0" smtClean="0"/>
              <a:t>Programming by contract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83568" y="2804735"/>
            <a:ext cx="7491153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(n):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assert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type(n) ==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'argument must be integer'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assert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 &gt;= 0, 'argument must be positive'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if 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== 0 or n ==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return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else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return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n*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(n - 1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012160" y="3820397"/>
            <a:ext cx="2245209" cy="640522"/>
            <a:chOff x="-1070938" y="3292534"/>
            <a:chExt cx="2245209" cy="640522"/>
          </a:xfrm>
        </p:grpSpPr>
        <p:sp>
          <p:nvSpPr>
            <p:cNvPr id="7" name="TextBox 6"/>
            <p:cNvSpPr txBox="1"/>
            <p:nvPr/>
          </p:nvSpPr>
          <p:spPr>
            <a:xfrm>
              <a:off x="179512" y="3563724"/>
              <a:ext cx="99475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Optional</a:t>
              </a:r>
              <a:endParaRPr lang="en-US" dirty="0"/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H="1" flipV="1">
              <a:off x="-1070938" y="3292534"/>
              <a:ext cx="1250450" cy="45585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683568" y="5108991"/>
            <a:ext cx="7491153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-c 'from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; print(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(-1))'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assert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 &gt;= 0, 'argument must be positive'</a:t>
            </a: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AssertionError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argument must be positive</a:t>
            </a:r>
          </a:p>
        </p:txBody>
      </p:sp>
    </p:spTree>
    <p:extLst>
      <p:ext uri="{BB962C8B-B14F-4D97-AF65-F5344CB8AC3E}">
        <p14:creationId xmlns:p14="http://schemas.microsoft.com/office/powerpoint/2010/main" val="1503269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Assert use cases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</a:t>
            </a:r>
            <a:r>
              <a:rPr lang="en-US" dirty="0" smtClean="0"/>
              <a:t>or development only, </a:t>
            </a:r>
            <a:r>
              <a:rPr lang="en-US" i="1" dirty="0" smtClean="0"/>
              <a:t>not</a:t>
            </a:r>
            <a:r>
              <a:rPr lang="en-US" dirty="0" smtClean="0"/>
              <a:t> production!</a:t>
            </a:r>
          </a:p>
          <a:p>
            <a:r>
              <a:rPr lang="en-US" i="1" dirty="0" smtClean="0"/>
              <a:t>Not</a:t>
            </a:r>
            <a:r>
              <a:rPr lang="en-US" dirty="0" smtClean="0"/>
              <a:t> a substitute for error handling, i.e., exception handling</a:t>
            </a:r>
          </a:p>
          <a:p>
            <a:r>
              <a:rPr lang="en-US" dirty="0" smtClean="0"/>
              <a:t>Run without assertions, run optimized: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-O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83568" y="4005064"/>
            <a:ext cx="7848872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-O  -c 'from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; print(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(-1))'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907704" y="5373216"/>
            <a:ext cx="5501314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Useful feature, but don't abuse!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238933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Testing: meeting expectations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Tests are important!</a:t>
            </a:r>
          </a:p>
          <a:p>
            <a:pPr lvl="1"/>
            <a:r>
              <a:rPr lang="en-US" dirty="0" err="1" smtClean="0"/>
              <a:t>unittest</a:t>
            </a:r>
            <a:r>
              <a:rPr lang="en-US" dirty="0" smtClean="0"/>
              <a:t>: more features, but harder</a:t>
            </a:r>
          </a:p>
          <a:p>
            <a:pPr lvl="1"/>
            <a:r>
              <a:rPr lang="en-US" dirty="0" err="1">
                <a:solidFill>
                  <a:srgbClr val="FF0000"/>
                </a:solidFill>
              </a:rPr>
              <a:t>doctest</a:t>
            </a:r>
            <a:r>
              <a:rPr lang="en-US" dirty="0"/>
              <a:t>: </a:t>
            </a:r>
            <a:r>
              <a:rPr lang="en-US" dirty="0" smtClean="0"/>
              <a:t>simple</a:t>
            </a:r>
          </a:p>
          <a:p>
            <a:pPr lvl="1"/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Run tests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25610" y="2996952"/>
            <a:ext cx="7766870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'''Split a line into its fields, convert to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the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appropriate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types,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and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as a 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('5  3  3.7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(5, 3, 3.7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'''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data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311427" y="3412743"/>
            <a:ext cx="1740293" cy="646331"/>
            <a:chOff x="-48613" y="4283804"/>
            <a:chExt cx="1740293" cy="646331"/>
          </a:xfrm>
        </p:grpSpPr>
        <p:sp>
          <p:nvSpPr>
            <p:cNvPr id="5" name="TextBox 4"/>
            <p:cNvSpPr txBox="1"/>
            <p:nvPr/>
          </p:nvSpPr>
          <p:spPr>
            <a:xfrm>
              <a:off x="-48613" y="4283804"/>
              <a:ext cx="1164229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Statement</a:t>
              </a:r>
              <a:br>
                <a:rPr lang="en-US" dirty="0" smtClean="0"/>
              </a:br>
              <a:r>
                <a:rPr lang="en-US" dirty="0" smtClean="0"/>
                <a:t>to execute</a:t>
              </a:r>
              <a:endParaRPr lang="en-US" dirty="0"/>
            </a:p>
          </p:txBody>
        </p:sp>
        <p:cxnSp>
          <p:nvCxnSpPr>
            <p:cNvPr id="7" name="Straight Arrow Connector 6"/>
            <p:cNvCxnSpPr>
              <a:stCxn id="5" idx="3"/>
            </p:cNvCxnSpPr>
            <p:nvPr/>
          </p:nvCxnSpPr>
          <p:spPr>
            <a:xfrm>
              <a:off x="1115616" y="4606970"/>
              <a:ext cx="576064" cy="25289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3779912" y="4214123"/>
            <a:ext cx="3329304" cy="369332"/>
            <a:chOff x="-1519922" y="3563724"/>
            <a:chExt cx="3329304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179512" y="3563724"/>
              <a:ext cx="162987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Expected result</a:t>
              </a:r>
              <a:endParaRPr lang="en-US" dirty="0"/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H="1" flipV="1">
              <a:off x="-1519922" y="3635732"/>
              <a:ext cx="1699434" cy="1126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/>
          <p:cNvSpPr txBox="1"/>
          <p:nvPr/>
        </p:nvSpPr>
        <p:spPr>
          <a:xfrm>
            <a:off x="827584" y="6023029"/>
            <a:ext cx="5147563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-m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doctest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data_parsing.py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491880" y="5570076"/>
            <a:ext cx="5338897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 output: hooray, all tests passed!</a:t>
            </a:r>
            <a:endParaRPr lang="en-US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118</a:t>
            </a:fld>
            <a:endParaRPr lang="nl-BE"/>
          </a:p>
        </p:txBody>
      </p:sp>
      <p:grpSp>
        <p:nvGrpSpPr>
          <p:cNvPr id="14" name="Group 13"/>
          <p:cNvGrpSpPr/>
          <p:nvPr/>
        </p:nvGrpSpPr>
        <p:grpSpPr>
          <a:xfrm>
            <a:off x="6300192" y="1546185"/>
            <a:ext cx="2624720" cy="1142975"/>
            <a:chOff x="4821276" y="3871774"/>
            <a:chExt cx="2624720" cy="1142975"/>
          </a:xfrm>
        </p:grpSpPr>
        <p:sp>
          <p:nvSpPr>
            <p:cNvPr id="15" name="Rounded Rectangle 14"/>
            <p:cNvSpPr/>
            <p:nvPr/>
          </p:nvSpPr>
          <p:spPr>
            <a:xfrm>
              <a:off x="4821276" y="3871774"/>
              <a:ext cx="2623120" cy="1142975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860032" y="3896713"/>
              <a:ext cx="258596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A program that has </a:t>
              </a:r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not</a:t>
              </a:r>
            </a:p>
            <a:p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been </a:t>
              </a:r>
              <a:r>
                <a:rPr lang="en-US" sz="2000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tested does not work.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347219" y="4526811"/>
              <a:ext cx="20971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— Bjarne </a:t>
              </a:r>
              <a:r>
                <a:rPr lang="en-US" dirty="0" err="1" smtClean="0">
                  <a:solidFill>
                    <a:srgbClr val="0070C0"/>
                  </a:solidFill>
                </a:rPr>
                <a:t>Stroustrup</a:t>
              </a:r>
              <a:endParaRPr lang="en-US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10713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  <p:bldP spid="17" grpId="0" animBg="1"/>
      <p:bldP spid="18" grpId="0" animBg="1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Failing tests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93562" y="1268760"/>
            <a:ext cx="7766870" cy="28623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'''Split a line into its fields, convert to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the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appropriate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types,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and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as a 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('5  3  3.7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(5, 3, 3.7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b="1" dirty="0">
                <a:latin typeface="Courier New" pitchFamily="49" charset="0"/>
                <a:cs typeface="Courier New" pitchFamily="49" charset="0"/>
              </a:rPr>
            </a:br>
            <a:r>
              <a:rPr lang="en-US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&gt;&gt;&gt;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('5 3 3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(5, 3, 3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'''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55776" y="3573016"/>
            <a:ext cx="6199133" cy="295465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-m </a:t>
            </a:r>
            <a:r>
              <a:rPr lang="en-US" sz="14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doctest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data_parsing.py</a:t>
            </a:r>
          </a:p>
          <a:p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*********************************************</a:t>
            </a:r>
          </a:p>
          <a:p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"./data_parsing.py", line 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9, in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__main__.</a:t>
            </a:r>
            <a:r>
              <a:rPr lang="en-US" sz="14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Failed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example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('5 3 3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')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Expected: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(5, 3, 3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Got: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(5, 3, 3.0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**********************************************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items had failures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of   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 in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__main__.</a:t>
            </a:r>
            <a:r>
              <a:rPr lang="en-US" sz="14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***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Test Failed*** 1 failures.$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1547664" y="2699921"/>
            <a:ext cx="3456384" cy="513055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34136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Python </a:t>
            </a:r>
            <a:r>
              <a:rPr lang="en-US" dirty="0" smtClean="0"/>
              <a:t>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Managing Python environment</a:t>
            </a:r>
          </a:p>
          <a:p>
            <a:pPr lvl="1"/>
            <a:r>
              <a:rPr lang="en-US" dirty="0" smtClean="0"/>
              <a:t>goals: installing, updating packages, creating &amp; sharing environments</a:t>
            </a:r>
          </a:p>
          <a:p>
            <a:pPr lvl="1"/>
            <a:r>
              <a:rPr lang="en-US" dirty="0" smtClean="0"/>
              <a:t>prerequisites: none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/>
              <a:t> </a:t>
            </a:r>
            <a:r>
              <a:rPr lang="en-US" dirty="0">
                <a:hlinkClick r:id="rId2" action="ppaction://hlinksldjump"/>
              </a:rPr>
              <a:t>How to run Python from the shell?</a:t>
            </a:r>
            <a:r>
              <a:rPr lang="nl-BE" dirty="0"/>
              <a:t>, </a:t>
            </a:r>
            <a:r>
              <a:rPr lang="nl-BE" dirty="0">
                <a:hlinkClick r:id="rId3" action="ppaction://hlinksldjump"/>
              </a:rPr>
              <a:t>How to run Python using Anaconda</a:t>
            </a:r>
            <a:r>
              <a:rPr lang="nl-BE" dirty="0" smtClean="0">
                <a:hlinkClick r:id="rId3" action="ppaction://hlinksldjump"/>
              </a:rPr>
              <a:t>?</a:t>
            </a:r>
            <a:endParaRPr lang="en-US" dirty="0" smtClean="0"/>
          </a:p>
          <a:p>
            <a:r>
              <a:rPr lang="en-US" dirty="0" smtClean="0">
                <a:hlinkClick r:id="rId4" action="ppaction://hlinksldjump"/>
              </a:rPr>
              <a:t>Recommended software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40380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Object-oriented Python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github.com/gjbex/training-material/tree/master/Python/Fundamentals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82310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Object-orientation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Python types are classes</a:t>
            </a:r>
          </a:p>
          <a:p>
            <a:pPr lvl="1"/>
            <a:r>
              <a:rPr lang="en-US" dirty="0" smtClean="0"/>
              <a:t>e.g.,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14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bit_length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== 4</a:t>
            </a:r>
          </a:p>
          <a:p>
            <a:pPr lvl="2"/>
            <a:r>
              <a:rPr lang="en-US" dirty="0" smtClean="0">
                <a:latin typeface="Courier New" pitchFamily="49" charset="0"/>
                <a:cs typeface="Courier New" pitchFamily="49" charset="0"/>
              </a:rPr>
              <a:t>14</a:t>
            </a:r>
            <a:r>
              <a:rPr lang="en-US" dirty="0" smtClean="0"/>
              <a:t> is an object of 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bit_length</a:t>
            </a:r>
            <a:r>
              <a:rPr lang="en-US" dirty="0" smtClean="0"/>
              <a:t> is object method defined in 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/>
          </a:p>
          <a:p>
            <a:r>
              <a:rPr lang="en-US" dirty="0" smtClean="0"/>
              <a:t>Objects of simple Python types are immutable</a:t>
            </a:r>
          </a:p>
          <a:p>
            <a:pPr lvl="1"/>
            <a:r>
              <a:rPr lang="en-US" dirty="0" smtClean="0"/>
              <a:t>Operations/methods instantiate new objects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974649" y="3615407"/>
            <a:ext cx="439755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You are using objects all the time!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68082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Value versus object identity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Simple Python types</a:t>
            </a:r>
          </a:p>
          <a:p>
            <a:pPr lvl="1"/>
            <a:r>
              <a:rPr lang="en-US" dirty="0" smtClean="0"/>
              <a:t>Value identity: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(14 == 14) == True</a:t>
            </a:r>
          </a:p>
          <a:p>
            <a:pPr lvl="1"/>
            <a:r>
              <a:rPr lang="en-US" dirty="0" smtClean="0"/>
              <a:t>Object identity: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(14 is 14) == True</a:t>
            </a:r>
          </a:p>
          <a:p>
            <a:pPr lvl="2"/>
            <a:r>
              <a:rPr lang="en-US" dirty="0" smtClean="0">
                <a:latin typeface="Calibri" panose="020F0502020204030204" pitchFamily="34" charset="0"/>
                <a:cs typeface="Courier New" pitchFamily="49" charset="0"/>
              </a:rPr>
              <a:t>However, Python version dependent!</a:t>
            </a:r>
          </a:p>
          <a:p>
            <a:r>
              <a:rPr lang="en-US" dirty="0" smtClean="0"/>
              <a:t>Other Python types, general classes</a:t>
            </a:r>
          </a:p>
          <a:p>
            <a:pPr lvl="1"/>
            <a:r>
              <a:rPr lang="en-US" dirty="0" smtClean="0"/>
              <a:t>e.g., two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/>
              <a:t> objects: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a = {'alpha'}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 = {'alpha'}</a:t>
            </a:r>
          </a:p>
          <a:p>
            <a:pPr lvl="2"/>
            <a:r>
              <a:rPr lang="en-US" dirty="0" smtClean="0"/>
              <a:t>Value identity: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(a == b) == True</a:t>
            </a:r>
          </a:p>
          <a:p>
            <a:pPr lvl="2"/>
            <a:r>
              <a:rPr lang="en-US" dirty="0" smtClean="0"/>
              <a:t>Object identity: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(a is b) == False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94068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Defining your own classes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Class definition: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class Point(object):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…</a:t>
            </a:r>
          </a:p>
          <a:p>
            <a:r>
              <a:rPr lang="en-US" dirty="0" smtClean="0"/>
              <a:t>Objects are instances of classes</a:t>
            </a:r>
          </a:p>
          <a:p>
            <a:pPr lvl="1"/>
            <a:r>
              <a:rPr lang="en-US" dirty="0" smtClean="0"/>
              <a:t>instantiated by calling constructor</a:t>
            </a:r>
          </a:p>
          <a:p>
            <a:pPr lvl="1"/>
            <a:r>
              <a:rPr lang="en-US" dirty="0" smtClean="0"/>
              <a:t>have</a:t>
            </a:r>
          </a:p>
          <a:p>
            <a:pPr lvl="2"/>
            <a:r>
              <a:rPr lang="en-US" dirty="0" smtClean="0"/>
              <a:t>attributes</a:t>
            </a:r>
          </a:p>
          <a:p>
            <a:pPr lvl="2"/>
            <a:r>
              <a:rPr lang="en-US" dirty="0" smtClean="0"/>
              <a:t>methods</a:t>
            </a:r>
          </a:p>
          <a:p>
            <a:r>
              <a:rPr lang="en-US" dirty="0"/>
              <a:t>Classes have</a:t>
            </a:r>
          </a:p>
          <a:p>
            <a:pPr lvl="1"/>
            <a:r>
              <a:rPr lang="en-US" dirty="0"/>
              <a:t>attributes</a:t>
            </a:r>
          </a:p>
          <a:p>
            <a:pPr lvl="1"/>
            <a:r>
              <a:rPr lang="en-US" dirty="0" smtClean="0"/>
              <a:t>methods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56777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to the point…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556792"/>
            <a:ext cx="7629012" cy="452431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Point(object):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y):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float(y)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@property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x(self):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@property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y(self):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'({x}, {y})'.format(x=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y=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4628370" y="2071239"/>
            <a:ext cx="3141529" cy="970428"/>
            <a:chOff x="7890626" y="3070640"/>
            <a:chExt cx="3141529" cy="970428"/>
          </a:xfrm>
        </p:grpSpPr>
        <p:sp>
          <p:nvSpPr>
            <p:cNvPr id="6" name="Right Brace 5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173756" y="3070640"/>
              <a:ext cx="2858399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 smtClean="0"/>
                <a:t>constructor for</a:t>
              </a:r>
              <a:br>
                <a:rPr lang="en-US" sz="2800" dirty="0" smtClean="0"/>
              </a:b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> objects</a:t>
              </a:r>
              <a:endParaRPr lang="en-US" sz="32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644008" y="3110524"/>
            <a:ext cx="3125893" cy="966548"/>
            <a:chOff x="7890626" y="3074520"/>
            <a:chExt cx="3125893" cy="966548"/>
          </a:xfrm>
        </p:grpSpPr>
        <p:sp>
          <p:nvSpPr>
            <p:cNvPr id="9" name="Right Brace 8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163366" y="3074520"/>
              <a:ext cx="2853153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getter for object's</a:t>
              </a:r>
              <a:br>
                <a:rPr lang="en-US" sz="2800" dirty="0" smtClean="0"/>
              </a:b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__x</a:t>
              </a:r>
              <a:r>
                <a:rPr lang="en-US" sz="2800" dirty="0" smtClean="0"/>
                <a:t> attribute</a:t>
              </a:r>
              <a:endParaRPr lang="en-US" sz="3200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644008" y="4273772"/>
            <a:ext cx="3125892" cy="955428"/>
            <a:chOff x="7890626" y="3085640"/>
            <a:chExt cx="3125892" cy="955428"/>
          </a:xfrm>
        </p:grpSpPr>
        <p:sp>
          <p:nvSpPr>
            <p:cNvPr id="12" name="Right Brace 11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142583" y="3085640"/>
              <a:ext cx="2873935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 smtClean="0"/>
                <a:t>getter for object's</a:t>
              </a:r>
              <a:br>
                <a:rPr lang="en-US" sz="2800" dirty="0" smtClean="0"/>
              </a:b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__y</a:t>
              </a:r>
              <a:r>
                <a:rPr lang="en-US" sz="2800" dirty="0" smtClean="0"/>
                <a:t> attribute</a:t>
              </a:r>
              <a:endParaRPr lang="en-US" sz="32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1008170" y="6021288"/>
            <a:ext cx="7064157" cy="760755"/>
            <a:chOff x="7486764" y="3465004"/>
            <a:chExt cx="7064157" cy="760755"/>
          </a:xfrm>
        </p:grpSpPr>
        <p:sp>
          <p:nvSpPr>
            <p:cNvPr id="15" name="Right Brace 14"/>
            <p:cNvSpPr/>
            <p:nvPr/>
          </p:nvSpPr>
          <p:spPr>
            <a:xfrm rot="5400000">
              <a:off x="10838761" y="113007"/>
              <a:ext cx="172203" cy="6876198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522202" y="3702539"/>
              <a:ext cx="7028719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creates string representation for </a:t>
              </a: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> object</a:t>
              </a:r>
              <a:endParaRPr lang="en-US" sz="3200" dirty="0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70554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Making a point… or two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646688" y="1916832"/>
            <a:ext cx="2941831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p = Point(3, 4)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q = Point(-2, 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print(p, q)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419872" y="1916832"/>
            <a:ext cx="3836324" cy="668125"/>
            <a:chOff x="3419872" y="1916832"/>
            <a:chExt cx="3836324" cy="668125"/>
          </a:xfrm>
        </p:grpSpPr>
        <p:cxnSp>
          <p:nvCxnSpPr>
            <p:cNvPr id="4" name="Straight Arrow Connector 3"/>
            <p:cNvCxnSpPr>
              <a:stCxn id="6" idx="1"/>
            </p:cNvCxnSpPr>
            <p:nvPr/>
          </p:nvCxnSpPr>
          <p:spPr>
            <a:xfrm flipH="1">
              <a:off x="3419872" y="2116887"/>
              <a:ext cx="1080120" cy="4680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4499992" y="1916832"/>
              <a:ext cx="275620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 p</a:t>
              </a:r>
              <a:r>
                <a:rPr lang="en-US" sz="2000" dirty="0" smtClean="0"/>
                <a:t> at 3, 4</a:t>
              </a:r>
              <a:endParaRPr lang="nl-BE" sz="20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491880" y="2420888"/>
            <a:ext cx="3842862" cy="474439"/>
            <a:chOff x="3491880" y="1803260"/>
            <a:chExt cx="3842862" cy="474439"/>
          </a:xfrm>
        </p:grpSpPr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3491880" y="2003315"/>
              <a:ext cx="1008112" cy="27438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4499992" y="1803260"/>
              <a:ext cx="283475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 q</a:t>
              </a:r>
              <a:r>
                <a:rPr lang="en-US" sz="2000" dirty="0" smtClean="0"/>
                <a:t> at -2, 5</a:t>
              </a:r>
              <a:endParaRPr lang="nl-BE" sz="20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3491880" y="2882553"/>
            <a:ext cx="4388012" cy="400110"/>
            <a:chOff x="3491880" y="1803260"/>
            <a:chExt cx="4388012" cy="400110"/>
          </a:xfrm>
        </p:grpSpPr>
        <p:cxnSp>
          <p:nvCxnSpPr>
            <p:cNvPr id="17" name="Straight Arrow Connector 16"/>
            <p:cNvCxnSpPr>
              <a:stCxn id="18" idx="1"/>
            </p:cNvCxnSpPr>
            <p:nvPr/>
          </p:nvCxnSpPr>
          <p:spPr>
            <a:xfrm flipH="1">
              <a:off x="3491880" y="2003315"/>
              <a:ext cx="1008112" cy="13719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4499992" y="1803260"/>
              <a:ext cx="33799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access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</a:t>
              </a:r>
              <a:r>
                <a:rPr lang="en-US" sz="2000" dirty="0" smtClean="0"/>
                <a:t>'s x- and y-coordinates</a:t>
              </a:r>
              <a:endParaRPr lang="nl-BE" sz="2000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687907" y="4521894"/>
            <a:ext cx="3493264" cy="92333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point_driver.py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3.0 4.0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3.0, 4.0)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(-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2.0, 5.0)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05001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attributes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39341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Make object attributes "private" by hiding them, by convention,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smtClean="0"/>
              <a:t> prefix</a:t>
            </a:r>
            <a:br>
              <a:rPr lang="en-US" dirty="0" smtClean="0"/>
            </a:b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x</a:t>
            </a:r>
            <a:endParaRPr lang="en-US" dirty="0" smtClean="0"/>
          </a:p>
          <a:p>
            <a:r>
              <a:rPr lang="en-US" dirty="0" smtClean="0"/>
              <a:t>Create getter/setter method to control access to object attributes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@property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x(self):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.__x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39552" y="5949280"/>
            <a:ext cx="810414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Object attribute </a:t>
            </a:r>
            <a:r>
              <a:rPr lang="en-US" sz="2400" dirty="0" err="1" smtClean="0"/>
              <a:t>can not</a:t>
            </a:r>
            <a:r>
              <a:rPr lang="en-US" sz="2400" dirty="0" smtClean="0"/>
              <a:t> accidently be modified, i.e., read-only</a:t>
            </a:r>
            <a:endParaRPr lang="nl-BE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5220072" y="4335487"/>
            <a:ext cx="324075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Determine object's state</a:t>
            </a:r>
            <a:endParaRPr lang="nl-BE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57807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attributes: control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Getter, but no setter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46688" y="2156663"/>
            <a:ext cx="2803973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p = Point(3, 4)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4.4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7907" y="4521894"/>
            <a:ext cx="5285421" cy="1477328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point_driver.py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"&lt;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&gt;", line 1, in &lt;module&gt;</a:t>
            </a: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AttributeError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can't set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attribute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8214" y="2708920"/>
            <a:ext cx="3810210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Protects against modification</a:t>
            </a:r>
            <a:r>
              <a:rPr lang="nl-BE" sz="2400" dirty="0" smtClean="0"/>
              <a:t/>
            </a:r>
            <a:br>
              <a:rPr lang="nl-BE" sz="2400" dirty="0" smtClean="0"/>
            </a:br>
            <a:r>
              <a:rPr lang="nl-BE" sz="2400" dirty="0" smtClean="0"/>
              <a:t>of </a:t>
            </a:r>
            <a:r>
              <a:rPr lang="nl-BE" sz="2400" dirty="0" err="1" smtClean="0"/>
              <a:t>read-only</a:t>
            </a:r>
            <a:r>
              <a:rPr lang="nl-BE" sz="2400" dirty="0" smtClean="0"/>
              <a:t> </a:t>
            </a:r>
            <a:r>
              <a:rPr lang="nl-BE" sz="2400" dirty="0" err="1" smtClean="0"/>
              <a:t>attributes</a:t>
            </a:r>
            <a:endParaRPr lang="en-US" sz="2400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72713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attribute: setter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Implementing setters improves control, assignment to attribute is "intercepted" by setter method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755643" y="3356992"/>
            <a:ext cx="4458272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Point(object):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x.setter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x(self, value):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self.__x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float(value)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32201" y="5471358"/>
            <a:ext cx="7080528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E.g., ensures proper type conversion:</a:t>
            </a:r>
            <a:br>
              <a:rPr lang="en-US" sz="2400" dirty="0" smtClean="0"/>
            </a:b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p.x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3</a:t>
            </a:r>
            <a:r>
              <a:rPr lang="en-US" sz="2400" dirty="0" smtClean="0"/>
              <a:t> results in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sz="2400" dirty="0" smtClean="0"/>
              <a:t>, not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400" dirty="0" smtClean="0"/>
              <a:t> for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__x</a:t>
            </a:r>
            <a:r>
              <a:rPr lang="en-US" sz="2400" dirty="0" smtClean="0"/>
              <a:t> attribute</a:t>
            </a:r>
            <a:endParaRPr lang="nl-BE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98855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Non-trivial getter/setter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Derived attribute: coordinates as 2-tuple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55643" y="2348880"/>
            <a:ext cx="4458272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Point(object):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@property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return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coords.setter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(self, value):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value[0]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value[1]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Use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getter/setter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(3.5, 7.1)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4336076" y="2780928"/>
            <a:ext cx="3015330" cy="668125"/>
            <a:chOff x="3419872" y="1916832"/>
            <a:chExt cx="3015330" cy="668125"/>
          </a:xfrm>
        </p:grpSpPr>
        <p:cxnSp>
          <p:nvCxnSpPr>
            <p:cNvPr id="7" name="Straight Arrow Connector 6"/>
            <p:cNvCxnSpPr>
              <a:stCxn id="8" idx="1"/>
            </p:cNvCxnSpPr>
            <p:nvPr/>
          </p:nvCxnSpPr>
          <p:spPr>
            <a:xfrm flipH="1">
              <a:off x="3419872" y="2116887"/>
              <a:ext cx="1080120" cy="4680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4499992" y="1916832"/>
              <a:ext cx="19352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returns a 2-tuple</a:t>
              </a:r>
              <a:endParaRPr lang="nl-BE" sz="2000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4336076" y="3645024"/>
            <a:ext cx="3404275" cy="648072"/>
            <a:chOff x="3886827" y="1916832"/>
            <a:chExt cx="2858225" cy="648072"/>
          </a:xfrm>
        </p:grpSpPr>
        <p:cxnSp>
          <p:nvCxnSpPr>
            <p:cNvPr id="10" name="Straight Arrow Connector 9"/>
            <p:cNvCxnSpPr>
              <a:stCxn id="11" idx="1"/>
            </p:cNvCxnSpPr>
            <p:nvPr/>
          </p:nvCxnSpPr>
          <p:spPr>
            <a:xfrm flipH="1">
              <a:off x="3886827" y="2116887"/>
              <a:ext cx="932918" cy="44801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4819745" y="1916832"/>
              <a:ext cx="19253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2-tuple as argument</a:t>
              </a:r>
              <a:endParaRPr lang="nl-BE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413565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Python programming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Core Python programming</a:t>
            </a:r>
          </a:p>
          <a:p>
            <a:pPr lvl="1"/>
            <a:r>
              <a:rPr lang="en-US" dirty="0" smtClean="0"/>
              <a:t>goals: Python syntax &amp; semantics, control flow, data types, functions</a:t>
            </a:r>
          </a:p>
          <a:p>
            <a:pPr lvl="1"/>
            <a:r>
              <a:rPr lang="en-US" dirty="0" smtClean="0"/>
              <a:t>prerequisites: experience in some programming language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data types &amp; statements</a:t>
            </a:r>
            <a:r>
              <a:rPr lang="en-US" dirty="0" smtClean="0"/>
              <a:t>,  </a:t>
            </a:r>
            <a:r>
              <a:rPr lang="en-US" dirty="0" smtClean="0">
                <a:hlinkClick r:id="rId3" action="ppaction://hlinksldjump"/>
              </a:rPr>
              <a:t>standard I/O &amp; command line arguments</a:t>
            </a:r>
            <a:r>
              <a:rPr lang="en-US" dirty="0" smtClean="0"/>
              <a:t>, </a:t>
            </a:r>
            <a:r>
              <a:rPr lang="en-US" dirty="0" smtClean="0">
                <a:hlinkClick r:id="rId4" action="ppaction://hlinksldjump"/>
              </a:rPr>
              <a:t>additional datatype</a:t>
            </a:r>
            <a:r>
              <a:rPr lang="en-US" dirty="0" smtClean="0">
                <a:hlinkClick r:id="rId5" action="ppaction://hlinksldjump"/>
              </a:rPr>
              <a:t>s, file I/O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62667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object methods I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556792"/>
            <a:ext cx="5561138" cy="42473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Point(object):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y):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float(y)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distance(self, p):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-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)**2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-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)**2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compute distance between p and q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p.distance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(q))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6206429" y="3789040"/>
            <a:ext cx="2470027" cy="1384995"/>
            <a:chOff x="7890626" y="3060249"/>
            <a:chExt cx="2470027" cy="1384995"/>
          </a:xfrm>
        </p:grpSpPr>
        <p:sp>
          <p:nvSpPr>
            <p:cNvPr id="6" name="Right Brace 5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028283" y="3060249"/>
              <a:ext cx="2332370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object method</a:t>
              </a:r>
              <a:br>
                <a:rPr lang="en-US" sz="2800" dirty="0" smtClean="0"/>
              </a:b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> object</a:t>
              </a:r>
              <a:br>
                <a:rPr lang="en-US" sz="2800" dirty="0" smtClean="0"/>
              </a:br>
              <a:r>
                <a:rPr lang="en-US" sz="2800" dirty="0" smtClean="0"/>
                <a:t>as argument</a:t>
              </a:r>
              <a:endParaRPr lang="en-US" sz="3200" dirty="0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830973" y="6021288"/>
            <a:ext cx="7701467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distance</a:t>
            </a:r>
            <a:r>
              <a:rPr lang="en-US" sz="2000" dirty="0" smtClean="0"/>
              <a:t> method invoked on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p</a:t>
            </a:r>
            <a:r>
              <a:rPr lang="en-US" sz="2000" dirty="0" smtClean="0"/>
              <a:t>, with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q</a:t>
            </a:r>
            <a:r>
              <a:rPr lang="en-US" sz="2000" dirty="0" smtClean="0"/>
              <a:t> as argument</a:t>
            </a:r>
            <a:endParaRPr lang="nl-BE" sz="24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22324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object methods II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1556792"/>
            <a:ext cx="8594019" cy="42473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isclose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Point(object):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on_line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(self, p, q,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=1.0e-6):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q.x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abs_tol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a =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q.y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)/(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q.x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b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- a*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p.x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 b,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abs_tol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else: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abs_tol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check whether r is on line defined by p and q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(p, q):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23528" y="6021288"/>
            <a:ext cx="8470909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on_line</a:t>
            </a:r>
            <a:r>
              <a:rPr lang="en-US" sz="2000" dirty="0" smtClean="0"/>
              <a:t> method invoked on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r</a:t>
            </a:r>
            <a:r>
              <a:rPr lang="en-US" sz="2000" dirty="0" smtClean="0"/>
              <a:t>, with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p</a:t>
            </a:r>
            <a:r>
              <a:rPr lang="en-US" sz="2000" dirty="0" smtClean="0">
                <a:cs typeface="Courier New" pitchFamily="49" charset="0"/>
              </a:rPr>
              <a:t> and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q</a:t>
            </a:r>
            <a:r>
              <a:rPr lang="en-US" sz="2000" dirty="0" smtClean="0"/>
              <a:t> as argument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131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4548529" y="1824771"/>
            <a:ext cx="2548759" cy="400110"/>
            <a:chOff x="3387395" y="1916832"/>
            <a:chExt cx="2548759" cy="400110"/>
          </a:xfrm>
        </p:grpSpPr>
        <p:cxnSp>
          <p:nvCxnSpPr>
            <p:cNvPr id="7" name="Straight Arrow Connector 6"/>
            <p:cNvCxnSpPr>
              <a:stCxn id="8" idx="1"/>
            </p:cNvCxnSpPr>
            <p:nvPr/>
          </p:nvCxnSpPr>
          <p:spPr>
            <a:xfrm flipH="1" flipV="1">
              <a:off x="3387395" y="1916832"/>
              <a:ext cx="1112597" cy="20005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4499992" y="1916832"/>
              <a:ext cx="1436162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Python 3.5+</a:t>
              </a:r>
              <a:endParaRPr lang="nl-BE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967098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methods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Used to</a:t>
            </a:r>
          </a:p>
          <a:p>
            <a:pPr lvl="1"/>
            <a:r>
              <a:rPr lang="en-US" dirty="0" smtClean="0"/>
              <a:t>retrieve information on object</a:t>
            </a:r>
          </a:p>
          <a:p>
            <a:pPr lvl="1"/>
            <a:r>
              <a:rPr lang="en-US" dirty="0" smtClean="0"/>
              <a:t>modify or manipulate object</a:t>
            </a:r>
          </a:p>
          <a:p>
            <a:pPr lvl="1"/>
            <a:r>
              <a:rPr lang="en-US" dirty="0" smtClean="0"/>
              <a:t>derive information from object with respect to other objects</a:t>
            </a:r>
          </a:p>
          <a:p>
            <a:pPr lvl="1"/>
            <a:r>
              <a:rPr lang="en-US" dirty="0" smtClean="0"/>
              <a:t>…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187624" y="5157192"/>
            <a:ext cx="6719147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Determine what objects can do, or can be done with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25574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Static methods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556792"/>
            <a:ext cx="6526146" cy="369331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Point(object):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q, *points):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r in points: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if not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(p, q):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return False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True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check whether p, q, r, v and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are on a line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Point.all_on_line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(p, q, r, v, w):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305946" y="5601434"/>
            <a:ext cx="581473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sz="2000" dirty="0" smtClean="0"/>
              <a:t> method invoked on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</a:t>
            </a:r>
            <a:r>
              <a:rPr lang="en-US" sz="2000" dirty="0" smtClean="0"/>
              <a:t>class</a:t>
            </a:r>
            <a:br>
              <a:rPr lang="en-US" sz="2000" dirty="0" smtClean="0"/>
            </a:br>
            <a:r>
              <a:rPr lang="en-US" sz="2000" dirty="0" smtClean="0"/>
              <a:t>with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p</a:t>
            </a:r>
            <a:r>
              <a:rPr lang="en-US" sz="2000" dirty="0" smtClean="0">
                <a:cs typeface="Courier New" pitchFamily="49" charset="0"/>
              </a:rPr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q</a:t>
            </a:r>
            <a:r>
              <a:rPr lang="en-US" sz="2000" dirty="0" smtClean="0">
                <a:cs typeface="Courier New" pitchFamily="49" charset="0"/>
              </a:rPr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r</a:t>
            </a:r>
            <a:r>
              <a:rPr lang="en-US" sz="2000" dirty="0" smtClean="0">
                <a:cs typeface="Courier New" pitchFamily="49" charset="0"/>
              </a:rPr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v</a:t>
            </a:r>
            <a:r>
              <a:rPr lang="en-US" sz="2000" dirty="0" smtClean="0">
                <a:cs typeface="Courier New" pitchFamily="49" charset="0"/>
              </a:rPr>
              <a:t>,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w</a:t>
            </a:r>
            <a:r>
              <a:rPr lang="en-US" sz="2000" dirty="0" err="1" smtClean="0">
                <a:cs typeface="Courier New" pitchFamily="49" charset="0"/>
              </a:rPr>
              <a:t> as</a:t>
            </a:r>
            <a:r>
              <a:rPr lang="en-US" sz="2000" dirty="0" smtClean="0"/>
              <a:t> arguments, class ignored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07248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 length argument lists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Arbitrary positional arguments: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argv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Arbitrary keyword arguments: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argv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Available as dictionary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2255961"/>
            <a:ext cx="4458272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q, *points):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r in points: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if not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(p, q):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False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3491880" y="2204864"/>
            <a:ext cx="3277532" cy="648072"/>
            <a:chOff x="3491880" y="2204864"/>
            <a:chExt cx="3277532" cy="648072"/>
          </a:xfrm>
        </p:grpSpPr>
        <p:sp>
          <p:nvSpPr>
            <p:cNvPr id="5" name="Rectangle 4"/>
            <p:cNvSpPr/>
            <p:nvPr/>
          </p:nvSpPr>
          <p:spPr>
            <a:xfrm>
              <a:off x="3491880" y="2564904"/>
              <a:ext cx="1008112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580112" y="2204864"/>
              <a:ext cx="11893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arguments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6" idx="1"/>
              <a:endCxn id="5" idx="3"/>
            </p:cNvCxnSpPr>
            <p:nvPr/>
          </p:nvCxnSpPr>
          <p:spPr>
            <a:xfrm flipH="1">
              <a:off x="4499992" y="2389530"/>
              <a:ext cx="1080120" cy="319390"/>
            </a:xfrm>
            <a:prstGeom prst="straightConnector1">
              <a:avLst/>
            </a:prstGeom>
            <a:ln w="158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2164563" y="2852936"/>
            <a:ext cx="5003993" cy="1377444"/>
            <a:chOff x="2012163" y="1196752"/>
            <a:chExt cx="5003993" cy="1377444"/>
          </a:xfrm>
        </p:grpSpPr>
        <p:sp>
          <p:nvSpPr>
            <p:cNvPr id="11" name="Rectangle 10"/>
            <p:cNvSpPr/>
            <p:nvPr/>
          </p:nvSpPr>
          <p:spPr>
            <a:xfrm>
              <a:off x="2012163" y="1196752"/>
              <a:ext cx="936104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211688" y="2204864"/>
              <a:ext cx="1804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available as tuple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cxnSp>
          <p:nvCxnSpPr>
            <p:cNvPr id="13" name="Straight Arrow Connector 12"/>
            <p:cNvCxnSpPr>
              <a:stCxn id="12" idx="1"/>
              <a:endCxn id="11" idx="3"/>
            </p:cNvCxnSpPr>
            <p:nvPr/>
          </p:nvCxnSpPr>
          <p:spPr>
            <a:xfrm flipH="1" flipV="1">
              <a:off x="2948267" y="1340768"/>
              <a:ext cx="2263421" cy="1048762"/>
            </a:xfrm>
            <a:prstGeom prst="straightConnector1">
              <a:avLst/>
            </a:prstGeom>
            <a:ln w="158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/>
          <p:cNvSpPr txBox="1"/>
          <p:nvPr/>
        </p:nvSpPr>
        <p:spPr>
          <a:xfrm>
            <a:off x="956903" y="5949280"/>
            <a:ext cx="7503529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Note: not specific to object oriented programming</a:t>
            </a:r>
            <a:endParaRPr lang="nl-BE" sz="2800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02268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 animBg="1"/>
    </p:bld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elegant solution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Semantics: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 if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 for all elements in points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More elegant: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all(…)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Similar: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any(…)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91680" y="2420888"/>
            <a:ext cx="6664004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q, *points):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r in points: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if not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(p, q):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False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691680" y="4665910"/>
            <a:ext cx="6664004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q, *points):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all(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for r in points)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31378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Quick interlude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attributes/methods does a class have?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06728" y="2276872"/>
            <a:ext cx="7491153" cy="313932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from point import Point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p = Point(3.7, 5.1)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(p)</a:t>
            </a:r>
            <a:b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['__class__',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delattr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dict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'__doc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'__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format__',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getattribute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'__hash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'__module__', '__new__', '__reduce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reduce_ex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repr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setattr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sizeof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subclasshook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weakref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'_</a:t>
            </a:r>
            <a:r>
              <a:rPr lang="en-US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_</a:t>
            </a:r>
            <a:r>
              <a:rPr lang="en-US" b="1" dirty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'_</a:t>
            </a:r>
            <a:r>
              <a:rPr lang="en-US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_</a:t>
            </a:r>
            <a:r>
              <a:rPr lang="en-US" b="1" dirty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b="1" dirty="0" err="1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b="1" dirty="0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cords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</a:t>
            </a:r>
            <a:r>
              <a:rPr lang="en-US" b="1" dirty="0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distance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US" b="1" dirty="0" err="1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on_line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b="1" dirty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b="1" dirty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']</a:t>
            </a:r>
          </a:p>
          <a:p>
            <a:endParaRPr lang="en-US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05764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Inheritance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Class can extend other class</a:t>
            </a:r>
          </a:p>
          <a:p>
            <a:r>
              <a:rPr lang="en-US" dirty="0"/>
              <a:t>Make classes inherit from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object</a:t>
            </a:r>
            <a:r>
              <a:rPr lang="en-US" dirty="0"/>
              <a:t>, ensure they can be extended later:</a:t>
            </a:r>
            <a:br>
              <a:rPr lang="en-US" dirty="0"/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class Point(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object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  <a:endParaRPr lang="en-US" dirty="0"/>
          </a:p>
          <a:p>
            <a:r>
              <a:rPr lang="en-US" dirty="0" smtClean="0"/>
              <a:t>New class inherits attributes &amp; methods from parent class</a:t>
            </a:r>
          </a:p>
          <a:p>
            <a:r>
              <a:rPr lang="en-US" dirty="0" smtClean="0"/>
              <a:t>New class can implement new methods, define new attributes</a:t>
            </a:r>
          </a:p>
          <a:p>
            <a:r>
              <a:rPr lang="en-US" dirty="0" smtClean="0"/>
              <a:t>New method can override methods of parent class</a:t>
            </a:r>
          </a:p>
          <a:p>
            <a:r>
              <a:rPr lang="en-US" dirty="0" smtClean="0"/>
              <a:t>New class can inherit from multiple parent classes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39748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Points with mass</a:t>
            </a:r>
            <a:endParaRPr lang="nl-BE" dirty="0"/>
          </a:p>
        </p:txBody>
      </p:sp>
      <p:sp>
        <p:nvSpPr>
          <p:cNvPr id="7" name="TextBox 6"/>
          <p:cNvSpPr txBox="1"/>
          <p:nvPr/>
        </p:nvSpPr>
        <p:spPr>
          <a:xfrm>
            <a:off x="230738" y="1556792"/>
            <a:ext cx="4871847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(Point):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y, mass):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super().__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__(x, y)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float(mass)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property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mass(self):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mass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'{0}: {1}'.format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super().__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__(),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5359730" y="1772816"/>
            <a:ext cx="1970057" cy="1384995"/>
            <a:chOff x="7937245" y="3320988"/>
            <a:chExt cx="1970057" cy="1384995"/>
          </a:xfrm>
        </p:grpSpPr>
        <p:sp>
          <p:nvSpPr>
            <p:cNvPr id="9" name="Right Brace 8"/>
            <p:cNvSpPr/>
            <p:nvPr/>
          </p:nvSpPr>
          <p:spPr>
            <a:xfrm>
              <a:off x="7937245" y="3609019"/>
              <a:ext cx="81760" cy="936105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040381" y="3320988"/>
              <a:ext cx="1866921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constructor</a:t>
              </a:r>
              <a:br>
                <a:rPr lang="en-US" sz="2800" dirty="0" smtClean="0"/>
              </a:br>
              <a:r>
                <a:rPr lang="en-US" sz="2800" dirty="0" smtClean="0"/>
                <a:t>of </a:t>
              </a: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/>
              </a:r>
              <a:br>
                <a:rPr lang="en-US" sz="2800" dirty="0" smtClean="0"/>
              </a:br>
              <a:r>
                <a:rPr lang="en-US" sz="2800" dirty="0" smtClean="0"/>
                <a:t>overridden</a:t>
              </a:r>
              <a:endParaRPr lang="en-US" sz="3200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359730" y="4221088"/>
            <a:ext cx="2164598" cy="1384995"/>
            <a:chOff x="7937245" y="3320988"/>
            <a:chExt cx="2164598" cy="1384995"/>
          </a:xfrm>
        </p:grpSpPr>
        <p:sp>
          <p:nvSpPr>
            <p:cNvPr id="12" name="Right Brace 11"/>
            <p:cNvSpPr/>
            <p:nvPr/>
          </p:nvSpPr>
          <p:spPr>
            <a:xfrm>
              <a:off x="7937245" y="3465005"/>
              <a:ext cx="81760" cy="1080120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040381" y="3320988"/>
              <a:ext cx="2061462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err="1" smtClean="0">
                  <a:latin typeface="Courier New" pitchFamily="49" charset="0"/>
                  <a:cs typeface="Courier New" pitchFamily="49" charset="0"/>
                </a:rPr>
                <a:t>str</a:t>
              </a:r>
              <a:r>
                <a:rPr lang="en-US" sz="2800" dirty="0" smtClean="0"/>
                <a:t> method</a:t>
              </a:r>
              <a:br>
                <a:rPr lang="en-US" sz="2800" dirty="0" smtClean="0"/>
              </a:br>
              <a:r>
                <a:rPr lang="en-US" sz="2800" dirty="0" smtClean="0"/>
                <a:t>of </a:t>
              </a: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/>
              </a:r>
              <a:br>
                <a:rPr lang="en-US" sz="2800" dirty="0" smtClean="0"/>
              </a:br>
              <a:r>
                <a:rPr lang="en-US" sz="2800" dirty="0" smtClean="0"/>
                <a:t>overridden</a:t>
              </a:r>
              <a:endParaRPr lang="en-US" sz="32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359730" y="3196132"/>
            <a:ext cx="1906707" cy="970951"/>
            <a:chOff x="7937245" y="3609019"/>
            <a:chExt cx="1906707" cy="970951"/>
          </a:xfrm>
        </p:grpSpPr>
        <p:sp>
          <p:nvSpPr>
            <p:cNvPr id="15" name="Right Brace 14"/>
            <p:cNvSpPr/>
            <p:nvPr/>
          </p:nvSpPr>
          <p:spPr>
            <a:xfrm>
              <a:off x="7937245" y="3609019"/>
              <a:ext cx="81760" cy="936105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8040381" y="3625863"/>
              <a:ext cx="1803571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new object</a:t>
              </a:r>
              <a:br>
                <a:rPr lang="en-US" sz="2800" dirty="0" smtClean="0"/>
              </a:br>
              <a:r>
                <a:rPr lang="en-US" sz="2800" dirty="0" smtClean="0"/>
                <a:t>method</a:t>
              </a:r>
              <a:endParaRPr lang="en-US" sz="3200" dirty="0"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737549" y="5817458"/>
            <a:ext cx="772288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sz="2000" dirty="0" smtClean="0"/>
              <a:t> objects have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sz="2000" dirty="0" smtClean="0"/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y</a:t>
            </a:r>
            <a:r>
              <a:rPr lang="en-US" sz="2000" dirty="0" smtClean="0"/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distance</a:t>
            </a:r>
            <a:r>
              <a:rPr lang="en-US" sz="2000" dirty="0" smtClean="0"/>
              <a:t>,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on_line</a:t>
            </a:r>
            <a:r>
              <a:rPr lang="en-US" sz="2000" dirty="0" smtClean="0"/>
              <a:t> methods as well</a:t>
            </a:r>
          </a:p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sz="2000" dirty="0" smtClean="0"/>
              <a:t> class has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sz="2000" dirty="0" smtClean="0"/>
              <a:t> methods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71304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Base classes &amp; derivation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230738" y="2383720"/>
            <a:ext cx="4733988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Point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y, mass):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super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__(x, y)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float(mass)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2987824" y="1752763"/>
            <a:ext cx="5861109" cy="668125"/>
            <a:chOff x="3419872" y="1916832"/>
            <a:chExt cx="5861109" cy="668125"/>
          </a:xfrm>
        </p:grpSpPr>
        <p:cxnSp>
          <p:nvCxnSpPr>
            <p:cNvPr id="5" name="Straight Arrow Connector 4"/>
            <p:cNvCxnSpPr>
              <a:stCxn id="6" idx="1"/>
            </p:cNvCxnSpPr>
            <p:nvPr/>
          </p:nvCxnSpPr>
          <p:spPr>
            <a:xfrm flipH="1">
              <a:off x="3419872" y="2116887"/>
              <a:ext cx="1080120" cy="4680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4499992" y="1916832"/>
              <a:ext cx="4780989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000" dirty="0" smtClean="0"/>
                <a:t> is base class for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PointMass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779912" y="3429000"/>
            <a:ext cx="4152612" cy="1172145"/>
            <a:chOff x="4499992" y="1144797"/>
            <a:chExt cx="4152612" cy="1172145"/>
          </a:xfrm>
        </p:grpSpPr>
        <p:cxnSp>
          <p:nvCxnSpPr>
            <p:cNvPr id="8" name="Straight Arrow Connector 7"/>
            <p:cNvCxnSpPr>
              <a:stCxn id="9" idx="0"/>
            </p:cNvCxnSpPr>
            <p:nvPr/>
          </p:nvCxnSpPr>
          <p:spPr>
            <a:xfrm flipH="1" flipV="1">
              <a:off x="4707632" y="1144797"/>
              <a:ext cx="1868666" cy="77203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4499992" y="1916832"/>
              <a:ext cx="4152612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first call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000" dirty="0" smtClean="0"/>
                <a:t>'s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__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init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__</a:t>
              </a:r>
              <a:r>
                <a:rPr lang="en-US" sz="2000" dirty="0" smtClean="0">
                  <a:cs typeface="Courier New" pitchFamily="49" charset="0"/>
                </a:rPr>
                <a:t> method</a:t>
              </a:r>
              <a:endParaRPr lang="nl-BE" sz="2000" dirty="0">
                <a:cs typeface="Courier New" pitchFamily="49" charset="0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139468" y="3861048"/>
            <a:ext cx="4086183" cy="1656184"/>
            <a:chOff x="4499992" y="660758"/>
            <a:chExt cx="4086183" cy="1656184"/>
          </a:xfrm>
        </p:grpSpPr>
        <p:cxnSp>
          <p:nvCxnSpPr>
            <p:cNvPr id="13" name="Straight Arrow Connector 12"/>
            <p:cNvCxnSpPr>
              <a:stCxn id="14" idx="0"/>
            </p:cNvCxnSpPr>
            <p:nvPr/>
          </p:nvCxnSpPr>
          <p:spPr>
            <a:xfrm flipH="1" flipV="1">
              <a:off x="5641989" y="660758"/>
              <a:ext cx="901095" cy="125607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4499992" y="1916832"/>
              <a:ext cx="4086183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do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PointMass</a:t>
              </a:r>
              <a:r>
                <a:rPr lang="en-US" sz="2000" dirty="0" smtClean="0"/>
                <a:t>-specific initialization</a:t>
              </a:r>
              <a:endParaRPr lang="nl-BE" sz="2000" dirty="0">
                <a:cs typeface="Courier New" pitchFamily="49" charset="0"/>
              </a:endParaRPr>
            </a:p>
          </p:txBody>
        </p:sp>
      </p:grp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1912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Intermediate Python programming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Object oriented programming</a:t>
            </a:r>
          </a:p>
          <a:p>
            <a:pPr lvl="1"/>
            <a:r>
              <a:rPr lang="en-US" dirty="0" smtClean="0"/>
              <a:t>goals: creating Python classes, inheritance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object oriented programming</a:t>
            </a:r>
            <a:r>
              <a:rPr lang="en-US" dirty="0" smtClean="0"/>
              <a:t>, </a:t>
            </a:r>
            <a:r>
              <a:rPr lang="en-US" dirty="0" smtClean="0">
                <a:hlinkClick r:id="rId3" action="ppaction://hlinksldjump"/>
              </a:rPr>
              <a:t>data representation</a:t>
            </a:r>
            <a:r>
              <a:rPr lang="en-US" dirty="0" smtClean="0"/>
              <a:t> (case study)</a:t>
            </a:r>
          </a:p>
          <a:p>
            <a:r>
              <a:rPr lang="en-US" dirty="0" smtClean="0"/>
              <a:t>Functional programming</a:t>
            </a:r>
          </a:p>
          <a:p>
            <a:pPr lvl="1"/>
            <a:r>
              <a:rPr lang="en-US" dirty="0" smtClean="0"/>
              <a:t>goals: writing code using functional programming paradigm</a:t>
            </a:r>
          </a:p>
          <a:p>
            <a:pPr lvl="1"/>
            <a:r>
              <a:rPr lang="en-US" dirty="0" smtClean="0"/>
              <a:t>prerequisite: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4" action="ppaction://hlinksldjump"/>
              </a:rPr>
              <a:t>list transformations</a:t>
            </a:r>
            <a:r>
              <a:rPr lang="en-US" dirty="0" smtClean="0"/>
              <a:t>, </a:t>
            </a:r>
            <a:r>
              <a:rPr lang="en-US" dirty="0" err="1" smtClean="0">
                <a:hlinkClick r:id="rId5" action="ppaction://hlinksldjump"/>
              </a:rPr>
              <a:t>Iiterators</a:t>
            </a:r>
            <a:endParaRPr lang="en-US" dirty="0" smtClean="0"/>
          </a:p>
          <a:p>
            <a:pPr lvl="2"/>
            <a:endParaRPr lang="en-US" dirty="0" smtClean="0"/>
          </a:p>
          <a:p>
            <a:pPr lvl="1"/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00517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Point with mass is still Point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646688" y="2178730"/>
            <a:ext cx="3906839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p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(3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4, 1)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q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Point(-2, 5)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p.distance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(q))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995936" y="1700808"/>
            <a:ext cx="4376535" cy="707886"/>
            <a:chOff x="3419872" y="1916832"/>
            <a:chExt cx="4376535" cy="707886"/>
          </a:xfrm>
        </p:grpSpPr>
        <p:cxnSp>
          <p:nvCxnSpPr>
            <p:cNvPr id="4" name="Straight Arrow Connector 3"/>
            <p:cNvCxnSpPr>
              <a:stCxn id="6" idx="1"/>
            </p:cNvCxnSpPr>
            <p:nvPr/>
          </p:nvCxnSpPr>
          <p:spPr>
            <a:xfrm flipH="1">
              <a:off x="3419872" y="2270775"/>
              <a:ext cx="1080120" cy="31418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4499992" y="1916832"/>
              <a:ext cx="329641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PointMass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 p</a:t>
              </a:r>
              <a:r>
                <a:rPr lang="en-US" sz="2000" dirty="0" smtClean="0"/>
                <a:t> at 3, 4</a:t>
              </a:r>
              <a:br>
                <a:rPr lang="en-US" sz="2000" dirty="0" smtClean="0"/>
              </a:br>
              <a:r>
                <a:rPr lang="en-US" sz="2000" dirty="0" smtClean="0"/>
                <a:t>and mass 1</a:t>
              </a:r>
              <a:endParaRPr lang="nl-BE" sz="20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563888" y="2524834"/>
            <a:ext cx="4104456" cy="400110"/>
            <a:chOff x="3563888" y="1907206"/>
            <a:chExt cx="4104456" cy="400110"/>
          </a:xfrm>
        </p:grpSpPr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3563888" y="2107261"/>
              <a:ext cx="1269706" cy="15766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4833594" y="1907206"/>
              <a:ext cx="283475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 q</a:t>
              </a:r>
              <a:r>
                <a:rPr lang="en-US" sz="2000" dirty="0" smtClean="0"/>
                <a:t> at -2, 5</a:t>
              </a:r>
              <a:endParaRPr lang="nl-BE" sz="20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3779912" y="3717033"/>
            <a:ext cx="4927577" cy="720079"/>
            <a:chOff x="3851920" y="2421716"/>
            <a:chExt cx="4927577" cy="720079"/>
          </a:xfrm>
        </p:grpSpPr>
        <p:cxnSp>
          <p:nvCxnSpPr>
            <p:cNvPr id="17" name="Straight Arrow Connector 16"/>
            <p:cNvCxnSpPr>
              <a:stCxn id="18" idx="1"/>
            </p:cNvCxnSpPr>
            <p:nvPr/>
          </p:nvCxnSpPr>
          <p:spPr>
            <a:xfrm flipH="1" flipV="1">
              <a:off x="3851920" y="2421716"/>
              <a:ext cx="648072" cy="52002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4499992" y="2741685"/>
              <a:ext cx="427950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</a:t>
              </a:r>
              <a:r>
                <a:rPr lang="en-US" sz="2000" dirty="0" smtClean="0"/>
                <a:t> is a Point, so has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distance</a:t>
              </a:r>
              <a:r>
                <a:rPr lang="en-US" sz="2000" dirty="0" smtClean="0"/>
                <a:t> method</a:t>
              </a:r>
              <a:endParaRPr lang="nl-BE" sz="2000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687907" y="4521894"/>
            <a:ext cx="3493264" cy="92333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point_driver.py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3.0 4.0 1.0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5.09902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62658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attributes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556792"/>
            <a:ext cx="7077579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(Point):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__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default_mass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1.0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y, mass=None):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super().__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__(x, y)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if mass: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self.__mass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float(mass)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else: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self.__mass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default_mass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classmethod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set_default_mass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mass):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default_mass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float(mass)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928991" y="4590256"/>
            <a:ext cx="2898157" cy="1200329"/>
            <a:chOff x="7911408" y="2970076"/>
            <a:chExt cx="2898157" cy="1200329"/>
          </a:xfrm>
        </p:grpSpPr>
        <p:sp>
          <p:nvSpPr>
            <p:cNvPr id="14" name="Right Brace 13"/>
            <p:cNvSpPr/>
            <p:nvPr/>
          </p:nvSpPr>
          <p:spPr>
            <a:xfrm>
              <a:off x="7911408" y="3104964"/>
              <a:ext cx="119193" cy="801966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228409" y="2970076"/>
              <a:ext cx="2581156" cy="12003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setter for class'</a:t>
              </a:r>
              <a:br>
                <a:rPr lang="en-US" sz="2400" dirty="0" smtClean="0"/>
              </a:b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__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defaut_mass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/>
              </a:r>
              <a:br>
                <a:rPr lang="en-US" sz="2400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sz="2400" dirty="0" smtClean="0"/>
                <a:t>attribute</a:t>
              </a:r>
              <a:endParaRPr lang="en-US" sz="28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5966424" y="1842868"/>
            <a:ext cx="3000555" cy="830997"/>
            <a:chOff x="7793229" y="3675218"/>
            <a:chExt cx="3000555" cy="830997"/>
          </a:xfrm>
        </p:grpSpPr>
        <p:sp>
          <p:nvSpPr>
            <p:cNvPr id="17" name="Right Brace 16"/>
            <p:cNvSpPr/>
            <p:nvPr/>
          </p:nvSpPr>
          <p:spPr>
            <a:xfrm>
              <a:off x="7793229" y="3897051"/>
              <a:ext cx="81760" cy="387333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8028283" y="3675218"/>
              <a:ext cx="2765501" cy="83099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class variable</a:t>
              </a:r>
              <a:br>
                <a:rPr lang="en-US" sz="2400" dirty="0" smtClean="0"/>
              </a:b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__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default_mass</a:t>
              </a:r>
              <a:endParaRPr lang="en-US" sz="2800" dirty="0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182481" y="5910371"/>
            <a:ext cx="3749559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Determine state of class</a:t>
            </a:r>
            <a:endParaRPr lang="nl-BE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74155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All those methods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Object methods</a:t>
            </a:r>
          </a:p>
          <a:p>
            <a:pPr lvl="1"/>
            <a:r>
              <a:rPr lang="en-US" dirty="0" smtClean="0"/>
              <a:t>work on individual objects</a:t>
            </a:r>
          </a:p>
          <a:p>
            <a:pPr lvl="1"/>
            <a:r>
              <a:rPr lang="en-US" dirty="0" smtClean="0"/>
              <a:t>take object as first argument 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smtClean="0"/>
              <a:t>)</a:t>
            </a:r>
          </a:p>
          <a:p>
            <a:r>
              <a:rPr lang="en-US" dirty="0" smtClean="0"/>
              <a:t>Class methods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classmethod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dirty="0" smtClean="0"/>
              <a:t>work at class level</a:t>
            </a:r>
          </a:p>
          <a:p>
            <a:pPr lvl="2"/>
            <a:r>
              <a:rPr lang="en-US" dirty="0" smtClean="0"/>
              <a:t>take class as first argument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dirty="0" smtClean="0"/>
              <a:t>work at class level</a:t>
            </a:r>
          </a:p>
          <a:p>
            <a:pPr lvl="2"/>
            <a:r>
              <a:rPr lang="en-US" dirty="0" smtClean="0"/>
              <a:t>ignores object or class it is called on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8646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Files:</a:t>
            </a:r>
            <a:br>
              <a:rPr lang="en-US" dirty="0" smtClean="0"/>
            </a:br>
            <a:r>
              <a:rPr lang="en-US" dirty="0" smtClean="0"/>
              <a:t>I/O and data formats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github.com/gjbex/training-material/tree/master/Python/DataFormats</a:t>
            </a:r>
            <a:r>
              <a:rPr lang="en-US" sz="1800" dirty="0" smtClean="0"/>
              <a:t> </a:t>
            </a:r>
          </a:p>
          <a:p>
            <a:r>
              <a:rPr lang="en-US" sz="1800" dirty="0">
                <a:hlinkClick r:id="rId3"/>
              </a:rPr>
              <a:t>https://</a:t>
            </a:r>
            <a:r>
              <a:rPr lang="en-US" sz="1800" dirty="0" smtClean="0">
                <a:hlinkClick r:id="rId3"/>
              </a:rPr>
              <a:t>github.com/gjbex/training-material/tree/master/Python/XmlGenerator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21054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from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268959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Reading from text files, line by line</a:t>
            </a:r>
          </a:p>
          <a:p>
            <a:pPr lvl="1"/>
            <a:r>
              <a:rPr lang="en-US" dirty="0" smtClean="0"/>
              <a:t>E.g., read file line by line, convert to uppercase, and print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Reading from a binary file, value by value</a:t>
            </a:r>
          </a:p>
          <a:p>
            <a:pPr lvl="1"/>
            <a:r>
              <a:rPr lang="en-US" dirty="0" smtClean="0"/>
              <a:t>E.g., read doubles (8 bytes) and print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852936"/>
            <a:ext cx="5991235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'r'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  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      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line.upper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00091" y="4904000"/>
            <a:ext cx="6526146" cy="175432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  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struct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unpack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double_bytes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bin_file.read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(8)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4      while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double_bytes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5          print(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unpack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double_bytes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)[0])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6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double_bytes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bin_file.read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(8)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754202" y="4653136"/>
            <a:ext cx="2138278" cy="132343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Not portable!!!:</a:t>
            </a:r>
            <a:br>
              <a:rPr lang="en-US" sz="2000" dirty="0" smtClean="0"/>
            </a:br>
            <a:r>
              <a:rPr lang="en-US" sz="2000" dirty="0" smtClean="0"/>
              <a:t>  data type size?</a:t>
            </a:r>
            <a:br>
              <a:rPr lang="en-US" sz="2000" dirty="0" smtClean="0"/>
            </a:br>
            <a:r>
              <a:rPr lang="en-US" sz="2000" dirty="0" smtClean="0"/>
              <a:t>  Encoding?</a:t>
            </a:r>
            <a:br>
              <a:rPr lang="en-US" sz="2000" dirty="0" smtClean="0"/>
            </a:br>
            <a:r>
              <a:rPr lang="en-US" sz="2000" dirty="0" smtClean="0"/>
              <a:t>  little </a:t>
            </a:r>
            <a:r>
              <a:rPr lang="en-US" sz="2000" dirty="0"/>
              <a:t>/</a:t>
            </a:r>
            <a:r>
              <a:rPr lang="en-US" sz="2000" dirty="0" smtClean="0"/>
              <a:t>big endian?</a:t>
            </a:r>
            <a:endParaRPr lang="en-US" sz="2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144</a:t>
            </a:fld>
            <a:endParaRPr lang="nl-BE"/>
          </a:p>
        </p:txBody>
      </p:sp>
      <p:sp>
        <p:nvSpPr>
          <p:cNvPr id="8" name="TextBox 7"/>
          <p:cNvSpPr txBox="1"/>
          <p:nvPr/>
        </p:nvSpPr>
        <p:spPr>
          <a:xfrm>
            <a:off x="5897429" y="3429000"/>
            <a:ext cx="2995051" cy="4001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with …</a:t>
            </a:r>
            <a:r>
              <a:rPr lang="en-US" sz="2000" dirty="0" smtClean="0"/>
              <a:t>: context manager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2974233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animBg="1"/>
      <p:bldP spid="6" grpId="0" animBg="1"/>
      <p:bldP spid="8" grpId="0" animBg="1"/>
    </p:bld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Libraries &amp; data formats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Standard library (Python 3.x)</a:t>
            </a:r>
          </a:p>
          <a:p>
            <a:pPr lvl="1"/>
            <a:r>
              <a:rPr lang="en-US" dirty="0" smtClean="0"/>
              <a:t>Comma separated value files: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csv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Configuration files: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ConfigParser</a:t>
            </a:r>
            <a:endParaRPr lang="en-US" dirty="0" smtClean="0"/>
          </a:p>
          <a:p>
            <a:pPr lvl="1"/>
            <a:r>
              <a:rPr lang="en-US" dirty="0" smtClean="0"/>
              <a:t>Semi-structured data: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json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htmllib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sgmllib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xml</a:t>
            </a:r>
          </a:p>
          <a:p>
            <a:r>
              <a:rPr lang="en-US" dirty="0" smtClean="0"/>
              <a:t>Non-standard libraries</a:t>
            </a:r>
          </a:p>
          <a:p>
            <a:pPr lvl="1"/>
            <a:r>
              <a:rPr lang="en-US" dirty="0" smtClean="0"/>
              <a:t>Images: </a:t>
            </a:r>
            <a:r>
              <a:rPr lang="en-US" dirty="0" err="1" smtClean="0"/>
              <a:t>scikit</a:t>
            </a:r>
            <a:r>
              <a:rPr lang="en-US" dirty="0" smtClean="0"/>
              <a:t>-image</a:t>
            </a:r>
          </a:p>
          <a:p>
            <a:pPr lvl="1"/>
            <a:r>
              <a:rPr lang="en-US" dirty="0" smtClean="0"/>
              <a:t>HDF5: </a:t>
            </a:r>
            <a:r>
              <a:rPr lang="en-US" dirty="0" err="1" smtClean="0"/>
              <a:t>pytables</a:t>
            </a:r>
            <a:endParaRPr lang="en-US" dirty="0" smtClean="0"/>
          </a:p>
          <a:p>
            <a:pPr lvl="1"/>
            <a:r>
              <a:rPr lang="en-US" dirty="0" smtClean="0"/>
              <a:t>pandas</a:t>
            </a:r>
          </a:p>
          <a:p>
            <a:pPr lvl="1"/>
            <a:r>
              <a:rPr lang="en-US" dirty="0" smtClean="0"/>
              <a:t>Bioinformatics: </a:t>
            </a:r>
            <a:r>
              <a:rPr lang="en-US" dirty="0" err="1" smtClean="0"/>
              <a:t>Biopython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652120" y="4725144"/>
            <a:ext cx="2966453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Use the "batteries"</a:t>
            </a:r>
            <a:br>
              <a:rPr lang="en-US" sz="2800" dirty="0" smtClean="0"/>
            </a:br>
            <a:r>
              <a:rPr lang="en-US" sz="2800" dirty="0" smtClean="0"/>
              <a:t>that are included!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03991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formats: CSV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94907" y="1711742"/>
            <a:ext cx="8701421" cy="329320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0  from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csv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import Sniffer,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DictReader</a:t>
            </a: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1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open(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csv_file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2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dialect =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Sniffer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().sniff(</a:t>
            </a:r>
            <a:r>
              <a:rPr lang="en-US" sz="16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csv_file.read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(1024))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3   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csv_file.seek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(0)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4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sum = 0.0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5   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csv_reader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DictReader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csv_file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, fieldnames=None,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6                               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restkey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='rest',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restval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=None,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7                            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dialect=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dialect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8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for row in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csv_reader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9          print('{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name} --- {weight}'.format(name=</a:t>
            </a:r>
            <a:r>
              <a:rPr lang="en-US" sz="16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row['name']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10                                       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weight=</a:t>
            </a:r>
            <a:r>
              <a:rPr lang="en-US" sz="16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row['weight</a:t>
            </a:r>
            <a:r>
              <a:rPr lang="en-US" sz="16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']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11    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sum += 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row['weight']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12      print('sum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{0}'.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format(sum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548056" y="980728"/>
            <a:ext cx="2344424" cy="1215911"/>
            <a:chOff x="2195736" y="3861048"/>
            <a:chExt cx="2344424" cy="1215911"/>
          </a:xfrm>
        </p:grpSpPr>
        <p:sp>
          <p:nvSpPr>
            <p:cNvPr id="7" name="TextBox 6"/>
            <p:cNvSpPr txBox="1"/>
            <p:nvPr/>
          </p:nvSpPr>
          <p:spPr>
            <a:xfrm>
              <a:off x="2195736" y="3861048"/>
              <a:ext cx="234442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Let Sniffer figure out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CSV dialect (e.g., Excel)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H="1">
              <a:off x="2195736" y="4528279"/>
              <a:ext cx="1172212" cy="54868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3399266" y="3350508"/>
            <a:ext cx="2684902" cy="2518539"/>
            <a:chOff x="4231522" y="2278613"/>
            <a:chExt cx="2684902" cy="2518539"/>
          </a:xfrm>
        </p:grpSpPr>
        <p:sp>
          <p:nvSpPr>
            <p:cNvPr id="13" name="TextBox 12"/>
            <p:cNvSpPr txBox="1"/>
            <p:nvPr/>
          </p:nvSpPr>
          <p:spPr>
            <a:xfrm>
              <a:off x="4231522" y="4150821"/>
              <a:ext cx="268490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rgbClr val="0070C0"/>
                  </a:solidFill>
                </a:rPr>
                <a:t>DictReader</a:t>
              </a:r>
              <a:r>
                <a:rPr lang="en-US" dirty="0" smtClean="0">
                  <a:solidFill>
                    <a:srgbClr val="0070C0"/>
                  </a:solidFill>
                </a:rPr>
                <a:t> uses first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row to deduce field names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14" name="Straight Arrow Connector 13"/>
            <p:cNvCxnSpPr>
              <a:stCxn id="13" idx="0"/>
            </p:cNvCxnSpPr>
            <p:nvPr/>
          </p:nvCxnSpPr>
          <p:spPr>
            <a:xfrm flipH="1" flipV="1">
              <a:off x="4684176" y="2278613"/>
              <a:ext cx="889797" cy="1872208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6116008" y="4574644"/>
            <a:ext cx="2285049" cy="1510427"/>
            <a:chOff x="2195736" y="2996952"/>
            <a:chExt cx="2285049" cy="1510427"/>
          </a:xfrm>
        </p:grpSpPr>
        <p:sp>
          <p:nvSpPr>
            <p:cNvPr id="18" name="TextBox 17"/>
            <p:cNvSpPr txBox="1"/>
            <p:nvPr/>
          </p:nvSpPr>
          <p:spPr>
            <a:xfrm>
              <a:off x="2195736" y="3861048"/>
              <a:ext cx="228504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Access fields by name,</a:t>
              </a:r>
              <a:br>
                <a:rPr lang="en-US" dirty="0" smtClean="0">
                  <a:solidFill>
                    <a:srgbClr val="00B050"/>
                  </a:solidFill>
                </a:rPr>
              </a:br>
              <a:r>
                <a:rPr lang="en-US" dirty="0" smtClean="0">
                  <a:solidFill>
                    <a:srgbClr val="00B050"/>
                  </a:solidFill>
                </a:rPr>
                <a:t>thanks to </a:t>
              </a:r>
              <a:r>
                <a:rPr lang="en-US" dirty="0" err="1" smtClean="0">
                  <a:solidFill>
                    <a:srgbClr val="00B050"/>
                  </a:solidFill>
                </a:rPr>
                <a:t>DictReader</a:t>
              </a:r>
              <a:endParaRPr lang="en-US" dirty="0">
                <a:solidFill>
                  <a:srgbClr val="00B050"/>
                </a:solidFill>
              </a:endParaRPr>
            </a:p>
          </p:txBody>
        </p:sp>
        <p:cxnSp>
          <p:nvCxnSpPr>
            <p:cNvPr id="19" name="Straight Arrow Connector 18"/>
            <p:cNvCxnSpPr/>
            <p:nvPr/>
          </p:nvCxnSpPr>
          <p:spPr>
            <a:xfrm flipV="1">
              <a:off x="3131840" y="2996952"/>
              <a:ext cx="360040" cy="86409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251520" y="4653136"/>
            <a:ext cx="5677708" cy="1829817"/>
            <a:chOff x="395536" y="4725144"/>
            <a:chExt cx="5677708" cy="1829817"/>
          </a:xfrm>
        </p:grpSpPr>
        <p:sp>
          <p:nvSpPr>
            <p:cNvPr id="22" name="TextBox 21"/>
            <p:cNvSpPr txBox="1"/>
            <p:nvPr/>
          </p:nvSpPr>
          <p:spPr>
            <a:xfrm>
              <a:off x="395536" y="6093296"/>
              <a:ext cx="5677708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Drawback: you still need to know field types</a:t>
              </a:r>
              <a:endParaRPr lang="en-US" sz="2400" dirty="0"/>
            </a:p>
          </p:txBody>
        </p:sp>
        <p:cxnSp>
          <p:nvCxnSpPr>
            <p:cNvPr id="25" name="Straight Arrow Connector 24"/>
            <p:cNvCxnSpPr>
              <a:stCxn id="22" idx="0"/>
            </p:cNvCxnSpPr>
            <p:nvPr/>
          </p:nvCxnSpPr>
          <p:spPr>
            <a:xfrm flipH="1" flipV="1">
              <a:off x="3059832" y="4725144"/>
              <a:ext cx="174558" cy="136815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58584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to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92514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Writing to text files</a:t>
            </a:r>
          </a:p>
          <a:p>
            <a:pPr lvl="1"/>
            <a:r>
              <a:rPr lang="en-US" dirty="0" smtClean="0"/>
              <a:t>E.g., compute and write to file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Append to text files</a:t>
            </a:r>
          </a:p>
          <a:p>
            <a:pPr lvl="1"/>
            <a:r>
              <a:rPr lang="en-US" dirty="0" smtClean="0"/>
              <a:t>E.g., add some more squares to same file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r>
              <a:rPr lang="en-US" dirty="0" smtClean="0"/>
              <a:t>Writing binary files: don't go there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577678"/>
            <a:ext cx="806489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'w'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  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range(0, 10):</a:t>
            </a:r>
          </a:p>
          <a:p>
            <a:pPr marL="342900" indent="-342900">
              <a:buAutoNum type="arabicPlain" startAt="3"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('{0}: {1}\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3568" y="4593902"/>
            <a:ext cx="806489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'a'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  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range(10, 20):</a:t>
            </a:r>
          </a:p>
          <a:p>
            <a:pPr marL="342900" indent="-342900">
              <a:buAutoNum type="arabicPlain" startAt="3"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('{0}: {1}\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147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5913510" y="1748784"/>
            <a:ext cx="2823017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'w'</a:t>
            </a:r>
            <a:r>
              <a:rPr lang="en-US" dirty="0" smtClean="0"/>
              <a:t> </a:t>
            </a:r>
            <a:r>
              <a:rPr lang="en-US" i="1" dirty="0" smtClean="0"/>
              <a:t>replaces</a:t>
            </a:r>
            <a:r>
              <a:rPr lang="en-US" dirty="0" smtClean="0"/>
              <a:t> existing</a:t>
            </a:r>
          </a:p>
          <a:p>
            <a:r>
              <a:rPr lang="en-US" dirty="0" smtClean="0"/>
              <a:t>           file, 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'x'</a:t>
            </a:r>
            <a:r>
              <a:rPr lang="en-US" dirty="0" smtClean="0"/>
              <a:t> to avoid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8921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7" grpId="0" uiExpand="1" animBg="1"/>
      <p:bldP spid="6" grpId="0" animBg="1"/>
    </p:bld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formats: XML output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39552" y="1268760"/>
            <a:ext cx="8064896" cy="535531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&lt;?xml version="1.0" ?&gt;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&lt;blocks&gt;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&lt;block name="block_01"&gt;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0.1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&lt;/item&gt;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1.1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&lt;/item&gt;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&lt;/block&gt;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&lt;block name="block_02"&gt;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0.2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&lt;/item&gt;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1.2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&lt;/item&gt;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&lt;/block&gt;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&lt;/blocks&gt;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86516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formats: creating XML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67544" y="1412776"/>
            <a:ext cx="8064896" cy="507831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pt-BR" dirty="0" smtClean="0">
                <a:latin typeface="Courier New" pitchFamily="49" charset="0"/>
                <a:cs typeface="Courier New" pitchFamily="49" charset="0"/>
              </a:rPr>
              <a:t>1   from </a:t>
            </a:r>
            <a:r>
              <a:rPr lang="pt-BR" dirty="0">
                <a:latin typeface="Courier New" pitchFamily="49" charset="0"/>
                <a:cs typeface="Courier New" pitchFamily="49" charset="0"/>
              </a:rPr>
              <a:t>xml.dom.minidom import </a:t>
            </a:r>
            <a:r>
              <a:rPr lang="pt-BR" dirty="0" smtClean="0">
                <a:latin typeface="Courier New" pitchFamily="49" charset="0"/>
                <a:cs typeface="Courier New" pitchFamily="49" charset="0"/>
              </a:rPr>
              <a:t>Document</a:t>
            </a:r>
          </a:p>
          <a:p>
            <a:r>
              <a:rPr lang="pt-BR" dirty="0">
                <a:latin typeface="Courier New" pitchFamily="49" charset="0"/>
                <a:cs typeface="Courier New" pitchFamily="49" charset="0"/>
              </a:rPr>
              <a:t> 2</a:t>
            </a:r>
            <a:r>
              <a:rPr lang="pt-BR" dirty="0" smtClean="0">
                <a:latin typeface="Courier New" pitchFamily="49" charset="0"/>
                <a:cs typeface="Courier New" pitchFamily="49" charset="0"/>
              </a:rPr>
              <a:t>   nr_blocks = 2</a:t>
            </a:r>
            <a:br>
              <a:rPr lang="pt-BR" dirty="0" smtClean="0">
                <a:latin typeface="Courier New" pitchFamily="49" charset="0"/>
                <a:cs typeface="Courier New" pitchFamily="49" charset="0"/>
              </a:rPr>
            </a:br>
            <a:r>
              <a:rPr lang="pt-BR" dirty="0" smtClean="0">
                <a:latin typeface="Courier New" pitchFamily="49" charset="0"/>
                <a:cs typeface="Courier New" pitchFamily="49" charset="0"/>
              </a:rPr>
              <a:t> 3   nr_items = 2</a:t>
            </a:r>
            <a:endParaRPr lang="pt-BR" dirty="0">
              <a:latin typeface="Courier New" pitchFamily="49" charset="0"/>
              <a:cs typeface="Courier New" pitchFamily="49" charset="0"/>
            </a:endParaRPr>
          </a:p>
          <a:p>
            <a:r>
              <a:rPr lang="pt-BR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4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doc = Document()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blocks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doc.createElement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('blocks')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6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doc.appendChild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(blocks)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7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range(1,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nr_blocks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+ 1):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8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block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doc.createElement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('block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9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block_name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'block_{0:02d}'.format(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10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block.setAttribute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('name',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block_name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11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blocks.appendChild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(block)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12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item_nr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range(0,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nr_items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13           item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doc.createElement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('item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14           text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'{0}.{1}'.format(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item_nr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15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text_node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doc.createTextNode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(text)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16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item.appendChild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text_node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17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block.appendChild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(item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18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doc.toprettyxml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(indent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56492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engineering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Code organization</a:t>
            </a:r>
          </a:p>
          <a:p>
            <a:pPr lvl="1"/>
            <a:r>
              <a:rPr lang="en-US" dirty="0" smtClean="0"/>
              <a:t>goals: organizing code of a non-trivial software project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code organization</a:t>
            </a:r>
            <a:endParaRPr lang="en-US" dirty="0" smtClean="0"/>
          </a:p>
          <a:p>
            <a:r>
              <a:rPr lang="en-US" dirty="0" smtClean="0"/>
              <a:t>Documentation</a:t>
            </a:r>
          </a:p>
          <a:p>
            <a:pPr lvl="1"/>
            <a:r>
              <a:rPr lang="en-US" dirty="0" smtClean="0"/>
              <a:t>goals: how to document Python code?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3" action="ppaction://hlinksldjump"/>
              </a:rPr>
              <a:t>docstring</a:t>
            </a:r>
            <a:r>
              <a:rPr lang="en-US" dirty="0" smtClean="0">
                <a:hlinkClick r:id="rId3" action="ppaction://hlinksldjump"/>
              </a:rPr>
              <a:t> &amp; </a:t>
            </a:r>
            <a:r>
              <a:rPr lang="en-US" dirty="0" err="1" smtClean="0">
                <a:hlinkClick r:id="rId3" action="ppaction://hlinksldjump"/>
              </a:rPr>
              <a:t>doctest</a:t>
            </a:r>
            <a:endParaRPr lang="en-US" dirty="0" smtClean="0"/>
          </a:p>
          <a:p>
            <a:pPr lvl="1"/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20629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Web scraping:</a:t>
            </a:r>
            <a:br>
              <a:rPr lang="en-US" dirty="0" smtClean="0"/>
            </a:br>
            <a:r>
              <a:rPr lang="en-US" dirty="0" smtClean="0"/>
              <a:t>gathering data from the web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github.com/gjbex/training-material/tree/master/Python/WebScraping</a:t>
            </a:r>
            <a:r>
              <a:rPr lang="en-US" sz="180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10547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Caveat: web scraping code is brittle, typically not robust against</a:t>
            </a:r>
          </a:p>
          <a:p>
            <a:pPr lvl="1"/>
            <a:r>
              <a:rPr lang="en-US" dirty="0" smtClean="0"/>
              <a:t>page layout changes (unless proper use of CSS)</a:t>
            </a:r>
          </a:p>
          <a:p>
            <a:pPr lvl="1"/>
            <a:r>
              <a:rPr lang="en-US" dirty="0" smtClean="0"/>
              <a:t>page content changes</a:t>
            </a:r>
          </a:p>
          <a:p>
            <a:pPr lvl="1"/>
            <a:r>
              <a:rPr lang="en-US" dirty="0" smtClean="0"/>
              <a:t>site redesign</a:t>
            </a:r>
          </a:p>
          <a:p>
            <a:pPr lvl="2"/>
            <a:endParaRPr lang="en-US" dirty="0"/>
          </a:p>
          <a:p>
            <a:pPr lvl="2"/>
            <a:endParaRPr lang="en-US" dirty="0" smtClean="0"/>
          </a:p>
          <a:p>
            <a:r>
              <a:rPr lang="en-US" dirty="0" smtClean="0"/>
              <a:t>Many frameworks available, here </a:t>
            </a:r>
            <a:r>
              <a:rPr lang="en-US" dirty="0" smtClean="0">
                <a:solidFill>
                  <a:srgbClr val="C00000"/>
                </a:solidFill>
              </a:rPr>
              <a:t>Beautiful Soup</a:t>
            </a:r>
          </a:p>
          <a:p>
            <a:r>
              <a:rPr lang="en-US" dirty="0" smtClean="0"/>
              <a:t>However, for tables only, consider </a:t>
            </a:r>
            <a:r>
              <a:rPr lang="en-US" dirty="0" smtClean="0">
                <a:solidFill>
                  <a:srgbClr val="C00000"/>
                </a:solidFill>
              </a:rPr>
              <a:t>pandas</a:t>
            </a:r>
          </a:p>
          <a:p>
            <a:pPr lvl="2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03035" y="4149080"/>
            <a:ext cx="8129405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Use site APIs (e.g., REST interface) whenever available!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354507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Beautiful Soup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Open web page using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urllib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Cook soup out of opened page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Eat soup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76872"/>
            <a:ext cx="7067128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urllib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page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urllib.request.urlopen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page_url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958233" y="2369205"/>
            <a:ext cx="2728567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urllib2 for Python 2.x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58897" y="4010373"/>
            <a:ext cx="7065431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bs4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BeautifulSoup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soup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BeautifulSoup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(page, "html5lib")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8897" y="5795972"/>
            <a:ext cx="7065431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print('looking at {0}'.format(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soup.title.string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1403648" y="6165304"/>
            <a:ext cx="4176464" cy="561415"/>
            <a:chOff x="1403648" y="6165304"/>
            <a:chExt cx="4176464" cy="561415"/>
          </a:xfrm>
        </p:grpSpPr>
        <p:sp>
          <p:nvSpPr>
            <p:cNvPr id="9" name="TextBox 8"/>
            <p:cNvSpPr txBox="1"/>
            <p:nvPr/>
          </p:nvSpPr>
          <p:spPr>
            <a:xfrm>
              <a:off x="1403648" y="6357387"/>
              <a:ext cx="363028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Assumes page has a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title</a:t>
              </a:r>
              <a:r>
                <a:rPr lang="en-US" dirty="0" smtClean="0"/>
                <a:t> element</a:t>
              </a:r>
              <a:endParaRPr lang="en-US" dirty="0"/>
            </a:p>
          </p:txBody>
        </p:sp>
        <p:cxnSp>
          <p:nvCxnSpPr>
            <p:cNvPr id="13" name="Straight Arrow Connector 12"/>
            <p:cNvCxnSpPr>
              <a:stCxn id="9" idx="3"/>
            </p:cNvCxnSpPr>
            <p:nvPr/>
          </p:nvCxnSpPr>
          <p:spPr>
            <a:xfrm flipV="1">
              <a:off x="5033937" y="6165304"/>
              <a:ext cx="546175" cy="376749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27863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 stuff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First element with tag, e.g.,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All element with tag, e.g.,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Element content, e.g.,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cs typeface="Courier New" panose="02070309020205020404" pitchFamily="49" charset="0"/>
              </a:rPr>
              <a:t>Element </a:t>
            </a:r>
            <a:r>
              <a:rPr lang="en-US" dirty="0" smtClean="0">
                <a:cs typeface="Courier New" panose="02070309020205020404" pitchFamily="49" charset="0"/>
              </a:rPr>
              <a:t>attribute, </a:t>
            </a:r>
            <a:r>
              <a:rPr lang="en-US" dirty="0">
                <a:cs typeface="Courier New" panose="02070309020205020404" pitchFamily="49" charset="0"/>
              </a:rPr>
              <a:t>e.g</a:t>
            </a:r>
            <a:r>
              <a:rPr lang="en-US" dirty="0" smtClean="0">
                <a:cs typeface="Courier New" panose="02070309020205020404" pitchFamily="49" charset="0"/>
              </a:rPr>
              <a:t>.,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href</a:t>
            </a:r>
            <a:r>
              <a:rPr lang="en-US" dirty="0" smtClean="0">
                <a:cs typeface="Courier New" panose="02070309020205020404" pitchFamily="49" charset="0"/>
              </a:rPr>
              <a:t> in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76872"/>
            <a:ext cx="7065431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print('looking at {0}'.format(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199" y="3316157"/>
            <a:ext cx="706543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a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soup.find_all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('a'):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print('a element: {0}'.format(a))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198" y="4500470"/>
            <a:ext cx="706543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a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soup.find_all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('a'):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print('link text: {0}'.format(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a.string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198" y="5640876"/>
            <a:ext cx="706543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a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soup.find_all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('a'):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print('link url: {0}'.format(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a.get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href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3153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  <p:bldP spid="8" grpId="0" animBg="1"/>
    </p:bld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Errors:</a:t>
            </a:r>
            <a:br>
              <a:rPr lang="en-US" dirty="0" smtClean="0"/>
            </a:br>
            <a:r>
              <a:rPr lang="en-US" dirty="0" smtClean="0"/>
              <a:t>dealing with exceptions</a:t>
            </a:r>
            <a:endParaRPr lang="nl-BE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github.com/gjbex/training-material/tree/master/Python/CodeTesting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38175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Errors</a:t>
            </a:r>
            <a:endParaRPr lang="nl-BE" dirty="0"/>
          </a:p>
        </p:txBody>
      </p:sp>
      <p:sp>
        <p:nvSpPr>
          <p:cNvPr id="6" name="TextBox 5"/>
          <p:cNvSpPr txBox="1"/>
          <p:nvPr/>
        </p:nvSpPr>
        <p:spPr>
          <a:xfrm>
            <a:off x="539552" y="1408708"/>
            <a:ext cx="8064896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with open(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line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print('|{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0}|'.format(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91877" y="3861048"/>
            <a:ext cx="6112571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quote.py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"./quote.0.py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", line 13, in &lt;module&gt;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status = main()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"./quote.py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", line 6, in main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IndexError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list index out of range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475656" y="6135687"/>
            <a:ext cx="6372514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Either check length of </a:t>
            </a:r>
            <a:r>
              <a:rPr lang="en-US" sz="2400" dirty="0" err="1" smtClean="0"/>
              <a:t>sys.argv</a:t>
            </a:r>
            <a:r>
              <a:rPr lang="en-US" sz="2400" dirty="0" smtClean="0"/>
              <a:t>, or deal with error!</a:t>
            </a:r>
            <a:endParaRPr lang="nl-BE" sz="2400" dirty="0"/>
          </a:p>
        </p:txBody>
      </p:sp>
      <p:grpSp>
        <p:nvGrpSpPr>
          <p:cNvPr id="13" name="Group 12"/>
          <p:cNvGrpSpPr/>
          <p:nvPr/>
        </p:nvGrpSpPr>
        <p:grpSpPr>
          <a:xfrm>
            <a:off x="323528" y="4869160"/>
            <a:ext cx="3680517" cy="1023213"/>
            <a:chOff x="323528" y="4869160"/>
            <a:chExt cx="3680517" cy="1023213"/>
          </a:xfrm>
        </p:grpSpPr>
        <p:sp>
          <p:nvSpPr>
            <p:cNvPr id="9" name="Rounded Rectangle 8"/>
            <p:cNvSpPr/>
            <p:nvPr/>
          </p:nvSpPr>
          <p:spPr>
            <a:xfrm>
              <a:off x="2491877" y="5517232"/>
              <a:ext cx="1512168" cy="375141"/>
            </a:xfrm>
            <a:prstGeom prst="round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23528" y="4869160"/>
              <a:ext cx="140121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FF0000"/>
                  </a:solidFill>
                </a:rPr>
                <a:t>exception</a:t>
              </a:r>
              <a:br>
                <a:rPr lang="en-US" sz="2400" dirty="0" smtClean="0">
                  <a:solidFill>
                    <a:srgbClr val="FF0000"/>
                  </a:solidFill>
                </a:rPr>
              </a:br>
              <a:r>
                <a:rPr lang="en-US" sz="2400" dirty="0" smtClean="0">
                  <a:solidFill>
                    <a:srgbClr val="FF0000"/>
                  </a:solidFill>
                </a:rPr>
                <a:t>thrown</a:t>
              </a:r>
              <a:endParaRPr lang="nl-BE" sz="2400" dirty="0">
                <a:solidFill>
                  <a:srgbClr val="FF000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0" idx="3"/>
              <a:endCxn id="9" idx="1"/>
            </p:cNvCxnSpPr>
            <p:nvPr/>
          </p:nvCxnSpPr>
          <p:spPr>
            <a:xfrm>
              <a:off x="1724745" y="5284659"/>
              <a:ext cx="767132" cy="420144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43158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Playing catch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539552" y="1408708"/>
            <a:ext cx="8064896" cy="341632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try: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except 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IndexError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as 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sys.stderr.write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('### error: no input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file\n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with open(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line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print('|{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0}|'.format(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91680" y="5147900"/>
            <a:ext cx="3493264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python quote.py</a:t>
            </a:r>
            <a:b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### error: no input file</a:t>
            </a:r>
            <a:endParaRPr lang="en-US" b="1" dirty="0" smtClean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50842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trouble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971600" y="1628800"/>
            <a:ext cx="7215437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quote.py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bla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"./quote.py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", line 17, in &lt;module&gt;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status = main()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"./quote.py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", line 11, in main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with open(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IOError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Errno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2] No such file or directory: '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bla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537974" y="3310799"/>
            <a:ext cx="1513746" cy="1933114"/>
            <a:chOff x="1493428" y="4601763"/>
            <a:chExt cx="1513746" cy="1933114"/>
          </a:xfrm>
        </p:grpSpPr>
        <p:sp>
          <p:nvSpPr>
            <p:cNvPr id="5" name="Rounded Rectangle 4"/>
            <p:cNvSpPr/>
            <p:nvPr/>
          </p:nvSpPr>
          <p:spPr>
            <a:xfrm>
              <a:off x="2007171" y="4601763"/>
              <a:ext cx="1000003" cy="375141"/>
            </a:xfrm>
            <a:prstGeom prst="round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493428" y="5703880"/>
              <a:ext cx="140121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FF0000"/>
                  </a:solidFill>
                </a:rPr>
                <a:t>exception</a:t>
              </a:r>
              <a:br>
                <a:rPr lang="en-US" sz="2400" dirty="0" smtClean="0">
                  <a:solidFill>
                    <a:srgbClr val="FF0000"/>
                  </a:solidFill>
                </a:rPr>
              </a:br>
              <a:r>
                <a:rPr lang="en-US" sz="2400" dirty="0" smtClean="0">
                  <a:solidFill>
                    <a:srgbClr val="FF0000"/>
                  </a:solidFill>
                </a:rPr>
                <a:t>thrown</a:t>
              </a:r>
              <a:endParaRPr lang="nl-BE" sz="2400" dirty="0">
                <a:solidFill>
                  <a:srgbClr val="FF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6" idx="0"/>
              <a:endCxn id="5" idx="2"/>
            </p:cNvCxnSpPr>
            <p:nvPr/>
          </p:nvCxnSpPr>
          <p:spPr>
            <a:xfrm flipV="1">
              <a:off x="2194037" y="4976904"/>
              <a:ext cx="313136" cy="726976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42651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Catching more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169121" y="1408708"/>
            <a:ext cx="8856984" cy="507831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try: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open(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with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for line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print('|{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0}|'.format(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except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IndexError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as 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sys.stderr.write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('### error: no input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file\n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except 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IOError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as e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msg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"### I/O error on '{0}': {1}".format(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e.filename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e.strerror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sys.stderr.write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msg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61735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All handled!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Now all exceptions are handled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Note that code size increased from 5 to 16 lines</a:t>
            </a:r>
          </a:p>
          <a:p>
            <a:pPr lvl="1"/>
            <a:r>
              <a:rPr lang="en-US" dirty="0" smtClean="0"/>
              <a:t>Handling errors takes effort</a:t>
            </a:r>
          </a:p>
          <a:p>
            <a:pPr lvl="1"/>
            <a:r>
              <a:rPr lang="en-US" dirty="0" smtClean="0"/>
              <a:t>Worthwhile if others are using your software!</a:t>
            </a:r>
          </a:p>
          <a:p>
            <a:r>
              <a:rPr lang="en-US" dirty="0" smtClean="0"/>
              <a:t>One can create own exceptions, derive class from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Exception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71600" y="2350621"/>
            <a:ext cx="6939720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quote.py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bla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### I/O error on '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bla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': No such file or directory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10475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engineering 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Testing</a:t>
            </a:r>
          </a:p>
          <a:p>
            <a:pPr lvl="1"/>
            <a:r>
              <a:rPr lang="en-US" dirty="0" smtClean="0"/>
              <a:t>goals: tests are integral part of software development</a:t>
            </a:r>
          </a:p>
          <a:p>
            <a:pPr lvl="1"/>
            <a:r>
              <a:rPr lang="en-US" dirty="0" smtClean="0"/>
              <a:t>prerequisites: core Python programming, object oriented programming for unit testing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2" action="ppaction://hlinksldjump"/>
              </a:rPr>
              <a:t>doctest</a:t>
            </a:r>
            <a:r>
              <a:rPr lang="en-US" dirty="0" smtClean="0"/>
              <a:t>, </a:t>
            </a:r>
            <a:r>
              <a:rPr lang="en-US" dirty="0" smtClean="0">
                <a:hlinkClick r:id="rId3" action="ppaction://hlinksldjump"/>
              </a:rPr>
              <a:t>unit testing</a:t>
            </a:r>
            <a:endParaRPr lang="en-US" dirty="0" smtClean="0"/>
          </a:p>
          <a:p>
            <a:r>
              <a:rPr lang="en-US" dirty="0" smtClean="0"/>
              <a:t>Error handling</a:t>
            </a:r>
          </a:p>
          <a:p>
            <a:pPr lvl="1"/>
            <a:r>
              <a:rPr lang="en-US" dirty="0" smtClean="0"/>
              <a:t>goals: catch &amp; handle runtime errors</a:t>
            </a:r>
          </a:p>
          <a:p>
            <a:pPr lvl="1"/>
            <a:r>
              <a:rPr lang="en-US" dirty="0" smtClean="0"/>
              <a:t>prerequisites: core Python programming, object oriented programming to define your own exceptions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4" action="ppaction://hlinksldjump"/>
              </a:rPr>
              <a:t>error handling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83408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testing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sz="1800" dirty="0" smtClean="0">
                <a:hlinkClick r:id="rId2"/>
              </a:rPr>
              <a:t>https://github.com/gjbex/training-material/tree/master/Python/Unittest</a:t>
            </a:r>
            <a:r>
              <a:rPr lang="nl-BE" sz="1800" dirty="0" smtClean="0"/>
              <a:t> </a:t>
            </a:r>
            <a:endParaRPr lang="nl-BE" dirty="0" smtClean="0"/>
          </a:p>
          <a:p>
            <a:r>
              <a:rPr lang="nl-BE" sz="1800" dirty="0">
                <a:hlinkClick r:id="rId3"/>
              </a:rPr>
              <a:t>https://</a:t>
            </a:r>
            <a:r>
              <a:rPr lang="nl-BE" sz="1800" dirty="0" smtClean="0">
                <a:hlinkClick r:id="rId3"/>
              </a:rPr>
              <a:t>github.com/gjbex/training-material/tree/master/Python/PyParsing</a:t>
            </a:r>
            <a:r>
              <a:rPr lang="nl-BE" sz="1800" dirty="0" smtClean="0"/>
              <a:t> 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606947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testing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Key concepts</a:t>
            </a:r>
          </a:p>
          <a:p>
            <a:pPr lvl="1"/>
            <a:r>
              <a:rPr lang="en-US" dirty="0" smtClean="0"/>
              <a:t>Implementation tested through API</a:t>
            </a:r>
          </a:p>
          <a:p>
            <a:pPr lvl="1"/>
            <a:r>
              <a:rPr lang="en-US" dirty="0" smtClean="0"/>
              <a:t>Testing should be easy</a:t>
            </a:r>
          </a:p>
          <a:p>
            <a:pPr lvl="1"/>
            <a:r>
              <a:rPr lang="en-US" dirty="0" smtClean="0"/>
              <a:t>Tests are independent of one another</a:t>
            </a:r>
          </a:p>
          <a:p>
            <a:r>
              <a:rPr lang="en-US" dirty="0" smtClean="0"/>
              <a:t>Find problems early/fast</a:t>
            </a:r>
          </a:p>
          <a:p>
            <a:r>
              <a:rPr lang="en-US" dirty="0" smtClean="0"/>
              <a:t>Facilitates change</a:t>
            </a:r>
          </a:p>
          <a:p>
            <a:pPr lvl="1"/>
            <a:r>
              <a:rPr lang="en-US" dirty="0" smtClean="0"/>
              <a:t>Make small change, run tests</a:t>
            </a:r>
          </a:p>
          <a:p>
            <a:r>
              <a:rPr lang="en-US" dirty="0" smtClean="0"/>
              <a:t>TDD: Test Driven Development</a:t>
            </a:r>
          </a:p>
          <a:p>
            <a:pPr lvl="1"/>
            <a:r>
              <a:rPr lang="en-US" dirty="0" smtClean="0"/>
              <a:t>Write tests first, then implement</a:t>
            </a:r>
          </a:p>
          <a:p>
            <a:r>
              <a:rPr lang="en-US" dirty="0" smtClean="0"/>
              <a:t>Programming framework, e.g., Python's </a:t>
            </a:r>
            <a:r>
              <a:rPr lang="en-US" dirty="0" err="1" smtClean="0"/>
              <a:t>unittest</a:t>
            </a:r>
            <a:endParaRPr lang="nl-BE" dirty="0"/>
          </a:p>
        </p:txBody>
      </p:sp>
      <p:grpSp>
        <p:nvGrpSpPr>
          <p:cNvPr id="6" name="Group 5"/>
          <p:cNvGrpSpPr/>
          <p:nvPr/>
        </p:nvGrpSpPr>
        <p:grpSpPr>
          <a:xfrm>
            <a:off x="5796136" y="3284984"/>
            <a:ext cx="3155315" cy="1980559"/>
            <a:chOff x="4821276" y="3871774"/>
            <a:chExt cx="3155315" cy="1980559"/>
          </a:xfrm>
        </p:grpSpPr>
        <p:sp>
          <p:nvSpPr>
            <p:cNvPr id="7" name="Rounded Rectangle 6"/>
            <p:cNvSpPr/>
            <p:nvPr/>
          </p:nvSpPr>
          <p:spPr>
            <a:xfrm>
              <a:off x="4821276" y="3871774"/>
              <a:ext cx="3155315" cy="1980559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860032" y="3896713"/>
              <a:ext cx="3116559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/>
              <a:r>
                <a:rPr lang="en-US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"How to test?" is a question </a:t>
              </a:r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that</a:t>
              </a:r>
            </a:p>
            <a:p>
              <a:pPr algn="just"/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cannot be </a:t>
              </a:r>
              <a:r>
                <a:rPr lang="en-US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answered in </a:t>
              </a:r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general.</a:t>
              </a:r>
            </a:p>
            <a:p>
              <a:pPr algn="just"/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"When </a:t>
              </a:r>
              <a:r>
                <a:rPr lang="en-US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to test?" however, does </a:t>
              </a:r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have</a:t>
              </a:r>
            </a:p>
            <a:p>
              <a:pPr algn="just"/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a </a:t>
              </a:r>
              <a:r>
                <a:rPr lang="en-US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general answer: as </a:t>
              </a:r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early and as</a:t>
              </a:r>
            </a:p>
            <a:p>
              <a:pPr algn="just"/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often </a:t>
              </a:r>
              <a:r>
                <a:rPr lang="en-US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as possible.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839790" y="5408069"/>
              <a:ext cx="188782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70C0"/>
                  </a:solidFill>
                </a:rPr>
                <a:t>— Bjarne </a:t>
              </a:r>
              <a:r>
                <a:rPr lang="en-US" sz="1600" dirty="0" err="1" smtClean="0">
                  <a:solidFill>
                    <a:srgbClr val="0070C0"/>
                  </a:solidFill>
                </a:rPr>
                <a:t>Stroustrup</a:t>
              </a:r>
              <a:endParaRPr lang="en-US" sz="1600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69624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/>
          <p:cNvGrpSpPr/>
          <p:nvPr/>
        </p:nvGrpSpPr>
        <p:grpSpPr>
          <a:xfrm>
            <a:off x="570407" y="3429000"/>
            <a:ext cx="5009705" cy="3139321"/>
            <a:chOff x="570407" y="3429000"/>
            <a:chExt cx="5009705" cy="3139321"/>
          </a:xfrm>
        </p:grpSpPr>
        <p:sp>
          <p:nvSpPr>
            <p:cNvPr id="4" name="TextBox 3"/>
            <p:cNvSpPr txBox="1"/>
            <p:nvPr/>
          </p:nvSpPr>
          <p:spPr>
            <a:xfrm>
              <a:off x="570407" y="3429000"/>
              <a:ext cx="5009705" cy="313932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unittest</a:t>
              </a:r>
              <a:endParaRPr lang="en-US" dirty="0" smtClean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from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func_lib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import fib</a:t>
              </a: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class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FibTest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b="1" dirty="0" err="1" smtClean="0">
                  <a:solidFill>
                    <a:srgbClr val="C00000"/>
                  </a:solidFill>
                  <a:latin typeface="Courier New" pitchFamily="49" charset="0"/>
                  <a:cs typeface="Courier New" pitchFamily="49" charset="0"/>
                </a:rPr>
                <a:t>unittest.TestCase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):</a:t>
              </a: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def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test_fib4(self):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'''test for fib(4)'''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self.</a:t>
              </a:r>
              <a:r>
                <a:rPr lang="en-US" b="1" dirty="0" err="1" smtClean="0">
                  <a:solidFill>
                    <a:srgbClr val="C00000"/>
                  </a:solidFill>
                  <a:latin typeface="Courier New" pitchFamily="49" charset="0"/>
                  <a:cs typeface="Courier New" pitchFamily="49" charset="0"/>
                </a:rPr>
                <a:t>assertEqual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(3, fib(4))</a:t>
              </a: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if __name__ == '__main__':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unittest.main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()</a:t>
              </a:r>
              <a:endParaRPr lang="nl-BE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355976" y="6278060"/>
              <a:ext cx="1207382" cy="276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fib_test.py</a:t>
              </a:r>
              <a:endParaRPr lang="nl-BE" sz="12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case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Subclass of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unittest.TestCase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Methods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test_&lt;name&gt;</a:t>
            </a:r>
            <a:r>
              <a:rPr lang="en-US" dirty="0" smtClean="0"/>
              <a:t> are tests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unittest</a:t>
            </a:r>
            <a:r>
              <a:rPr lang="en-US" dirty="0" smtClean="0"/>
              <a:t> provides driver for running tests</a:t>
            </a:r>
            <a:endParaRPr lang="nl-BE" dirty="0"/>
          </a:p>
        </p:txBody>
      </p:sp>
      <p:grpSp>
        <p:nvGrpSpPr>
          <p:cNvPr id="5" name="Group 4"/>
          <p:cNvGrpSpPr/>
          <p:nvPr/>
        </p:nvGrpSpPr>
        <p:grpSpPr>
          <a:xfrm>
            <a:off x="4411048" y="5651956"/>
            <a:ext cx="3185288" cy="369332"/>
            <a:chOff x="-1375906" y="3563724"/>
            <a:chExt cx="3185288" cy="369332"/>
          </a:xfrm>
        </p:grpSpPr>
        <p:sp>
          <p:nvSpPr>
            <p:cNvPr id="6" name="TextBox 5"/>
            <p:cNvSpPr txBox="1"/>
            <p:nvPr/>
          </p:nvSpPr>
          <p:spPr>
            <a:xfrm>
              <a:off x="179512" y="3563724"/>
              <a:ext cx="162987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Expected result</a:t>
              </a:r>
              <a:endParaRPr lang="en-US" dirty="0"/>
            </a:p>
          </p:txBody>
        </p:sp>
        <p:cxnSp>
          <p:nvCxnSpPr>
            <p:cNvPr id="7" name="Straight Arrow Connector 6"/>
            <p:cNvCxnSpPr/>
            <p:nvPr/>
          </p:nvCxnSpPr>
          <p:spPr>
            <a:xfrm flipH="1" flipV="1">
              <a:off x="-1375906" y="3563724"/>
              <a:ext cx="1555418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5189628" y="3717032"/>
            <a:ext cx="1798181" cy="648072"/>
            <a:chOff x="-598197" y="3563724"/>
            <a:chExt cx="1798181" cy="648072"/>
          </a:xfrm>
        </p:grpSpPr>
        <p:sp>
          <p:nvSpPr>
            <p:cNvPr id="10" name="TextBox 9"/>
            <p:cNvSpPr txBox="1"/>
            <p:nvPr/>
          </p:nvSpPr>
          <p:spPr>
            <a:xfrm>
              <a:off x="179512" y="3563724"/>
              <a:ext cx="102047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Test case</a:t>
              </a:r>
              <a:endParaRPr lang="en-US" dirty="0"/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H="1">
              <a:off x="-598197" y="3748390"/>
              <a:ext cx="777709" cy="46340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4103161" y="4437112"/>
            <a:ext cx="3369941" cy="561548"/>
            <a:chOff x="-1680336" y="3563724"/>
            <a:chExt cx="3369941" cy="561548"/>
          </a:xfrm>
        </p:grpSpPr>
        <p:sp>
          <p:nvSpPr>
            <p:cNvPr id="14" name="TextBox 13"/>
            <p:cNvSpPr txBox="1"/>
            <p:nvPr/>
          </p:nvSpPr>
          <p:spPr>
            <a:xfrm>
              <a:off x="179512" y="3563724"/>
              <a:ext cx="151009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Individual test</a:t>
              </a:r>
              <a:endParaRPr lang="en-US" dirty="0"/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 flipH="1">
              <a:off x="-1680336" y="3748390"/>
              <a:ext cx="1859849" cy="37688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5189628" y="5003884"/>
            <a:ext cx="2195688" cy="369332"/>
            <a:chOff x="-597326" y="3563724"/>
            <a:chExt cx="2195688" cy="369332"/>
          </a:xfrm>
        </p:grpSpPr>
        <p:sp>
          <p:nvSpPr>
            <p:cNvPr id="19" name="TextBox 18"/>
            <p:cNvSpPr txBox="1"/>
            <p:nvPr/>
          </p:nvSpPr>
          <p:spPr>
            <a:xfrm>
              <a:off x="179512" y="3563724"/>
              <a:ext cx="141885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Result to test</a:t>
              </a:r>
              <a:endParaRPr lang="en-US" dirty="0"/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 flipH="1">
              <a:off x="-597326" y="3748390"/>
              <a:ext cx="776838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4103161" y="6063222"/>
            <a:ext cx="3058570" cy="369332"/>
            <a:chOff x="-1679947" y="3563724"/>
            <a:chExt cx="3058570" cy="369332"/>
          </a:xfrm>
        </p:grpSpPr>
        <p:sp>
          <p:nvSpPr>
            <p:cNvPr id="23" name="TextBox 22"/>
            <p:cNvSpPr txBox="1"/>
            <p:nvPr/>
          </p:nvSpPr>
          <p:spPr>
            <a:xfrm>
              <a:off x="179512" y="3563724"/>
              <a:ext cx="119911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Test driver</a:t>
              </a:r>
              <a:endParaRPr lang="en-US" dirty="0"/>
            </a:p>
          </p:txBody>
        </p:sp>
        <p:cxnSp>
          <p:nvCxnSpPr>
            <p:cNvPr id="24" name="Straight Arrow Connector 23"/>
            <p:cNvCxnSpPr/>
            <p:nvPr/>
          </p:nvCxnSpPr>
          <p:spPr>
            <a:xfrm flipH="1">
              <a:off x="-1679947" y="3748390"/>
              <a:ext cx="1859459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89062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tests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Run Python script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27584" y="2206019"/>
            <a:ext cx="6801862" cy="4247317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./fib_test.py 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================================================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FAIL: test_fib4 (__main__.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FibTest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test a number computations for small arguments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------------------------------------------------</a:t>
            </a:r>
          </a:p>
          <a:p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"./fibber.py", line 13, in test_fib4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self.assertEqual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(expected, fib(4))</a:t>
            </a:r>
          </a:p>
          <a:p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AssertionError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3 != 5</a:t>
            </a:r>
          </a:p>
          <a:p>
            <a:endParaRPr lang="en-US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------------------------------------------------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Ran 1 test in 0.001s</a:t>
            </a:r>
          </a:p>
          <a:p>
            <a:endParaRPr lang="en-US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FAILED (failures=1)</a:t>
            </a:r>
          </a:p>
        </p:txBody>
      </p:sp>
    </p:spTree>
    <p:extLst>
      <p:ext uri="{BB962C8B-B14F-4D97-AF65-F5344CB8AC3E}">
        <p14:creationId xmlns:p14="http://schemas.microsoft.com/office/powerpoint/2010/main" val="3965246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Assert methods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Many methods: provide accurate feedback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assertEqual</a:t>
            </a:r>
            <a:r>
              <a:rPr lang="en-US" dirty="0" smtClean="0"/>
              <a:t> 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assertAlmostEqual</a:t>
            </a:r>
            <a:r>
              <a:rPr lang="en-US" dirty="0" smtClean="0"/>
              <a:t> 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complex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assertTrue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assertFalse</a:t>
            </a:r>
            <a:r>
              <a:rPr lang="en-US" dirty="0" smtClean="0"/>
              <a:t> 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bool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assertListEqual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assertSetEqual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assertDictEqual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assertTupleEqual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assertIn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assertIsNone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assertIsInstance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assertRegex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004048" y="4653136"/>
            <a:ext cx="3611886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+ negations, e.g.,</a:t>
            </a:r>
          </a:p>
          <a:p>
            <a:r>
              <a:rPr lang="en-US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assertNotEqual</a:t>
            </a:r>
            <a:r>
              <a:rPr lang="en-US" sz="2800" dirty="0" smtClean="0"/>
              <a:t>, …</a:t>
            </a:r>
            <a:endParaRPr lang="nl-BE" sz="2800" dirty="0"/>
          </a:p>
        </p:txBody>
      </p:sp>
    </p:spTree>
    <p:extLst>
      <p:ext uri="{BB962C8B-B14F-4D97-AF65-F5344CB8AC3E}">
        <p14:creationId xmlns:p14="http://schemas.microsoft.com/office/powerpoint/2010/main" val="671954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</p:bld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Checking for expected failure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Also useful: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assertRaisesRegex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Warnings: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assertWarns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70407" y="2276872"/>
            <a:ext cx="7491153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func_lib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fib,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InvalidArgumentException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test_negative_values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'''test for call with negative argument'''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with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self.assertRaises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InvalidArgumentException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fib(-1)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9812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Subtests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check for a series of values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70407" y="2416820"/>
            <a:ext cx="7904728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test_low_values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'''test a number computations for small arguments'''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expected = [0, 1, 1, 2, 3, 5, 8, 13]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for n in range(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(expected)):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self.subTest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=n)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self.assertEqual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(expected[n], fib(n))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4578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Fixtures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Prepare for test(s), clean up after test(s), e.g.,</a:t>
            </a:r>
          </a:p>
          <a:p>
            <a:pPr lvl="1"/>
            <a:r>
              <a:rPr lang="en-US" dirty="0" smtClean="0"/>
              <a:t>Open/close a file</a:t>
            </a:r>
          </a:p>
          <a:p>
            <a:pPr lvl="1"/>
            <a:r>
              <a:rPr lang="en-US" dirty="0" smtClean="0"/>
              <a:t>Open/close a database connection, initialize a cursor</a:t>
            </a:r>
          </a:p>
          <a:p>
            <a:pPr lvl="1"/>
            <a:r>
              <a:rPr lang="en-US" dirty="0" smtClean="0"/>
              <a:t>Initialize data structures/objects</a:t>
            </a:r>
          </a:p>
          <a:p>
            <a:r>
              <a:rPr lang="en-US" dirty="0" smtClean="0"/>
              <a:t>Three levels</a:t>
            </a:r>
          </a:p>
          <a:p>
            <a:pPr lvl="1"/>
            <a:r>
              <a:rPr lang="en-US" dirty="0" smtClean="0"/>
              <a:t>Before/after any test in module is run</a:t>
            </a:r>
          </a:p>
          <a:p>
            <a:pPr lvl="2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setUpModule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tearDownModule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en-US" dirty="0" smtClean="0"/>
              <a:t>Before/after any test in test case class is run</a:t>
            </a:r>
          </a:p>
          <a:p>
            <a:pPr lvl="2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setUpClass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tearDownClass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dirty="0" smtClean="0"/>
              <a:t> (mark as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classmethod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Before/after each individual test</a:t>
            </a:r>
          </a:p>
          <a:p>
            <a:pPr lvl="2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(self)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(self)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913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Module-level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setUpModule</a:t>
            </a:r>
            <a:r>
              <a:rPr lang="en-US" dirty="0" smtClean="0"/>
              <a:t>: create and fill database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err="1" smtClean="0"/>
              <a:t>tearDownModule</a:t>
            </a:r>
            <a:r>
              <a:rPr lang="en-US" dirty="0" smtClean="0"/>
              <a:t>: remove database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70407" y="2276872"/>
            <a:ext cx="7236586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init_db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setUpModule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'''create and fill the database'''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conn = sqlite3.connect(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master_name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init_db.execute_file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(conn,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create_db.sql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init_db.execute_file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(conn,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fill_db.sql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91556" y="5174126"/>
            <a:ext cx="721543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tearDownModule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():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'''remove database file once testing is done'''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os.remove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master_name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1964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</p:bld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case-level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setUpClass</a:t>
            </a:r>
            <a:r>
              <a:rPr lang="en-US" dirty="0" smtClean="0"/>
              <a:t>: create copy of database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err="1" smtClean="0"/>
              <a:t>tearDownClass</a:t>
            </a:r>
            <a:r>
              <a:rPr lang="en-US" dirty="0" smtClean="0"/>
              <a:t>: remove copy of database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570406" y="2276872"/>
            <a:ext cx="7268077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test.db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</a:p>
          <a:p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classmethod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setUpClass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'''copy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original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database'''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shutil.copyfile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master_name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cls.test_name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01898" y="5253007"/>
            <a:ext cx="7236586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classmethod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tearDownClass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'''remove test database'''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os.remove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cls.test_name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660232" y="2453987"/>
            <a:ext cx="2273699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Test cases must</a:t>
            </a:r>
          </a:p>
          <a:p>
            <a:r>
              <a:rPr lang="en-US" sz="2400" dirty="0" smtClean="0"/>
              <a:t>be independent!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956212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  <p:bldP spid="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Development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Debugging</a:t>
            </a:r>
          </a:p>
          <a:p>
            <a:pPr lvl="1"/>
            <a:r>
              <a:rPr lang="en-US" dirty="0" smtClean="0"/>
              <a:t>goals: using the Python debugger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debugging</a:t>
            </a:r>
            <a:endParaRPr lang="en-US" dirty="0" smtClean="0"/>
          </a:p>
          <a:p>
            <a:r>
              <a:rPr lang="en-US" dirty="0" smtClean="0"/>
              <a:t>Profiling</a:t>
            </a:r>
          </a:p>
          <a:p>
            <a:pPr lvl="1"/>
            <a:r>
              <a:rPr lang="en-US" dirty="0" smtClean="0"/>
              <a:t>goals: using the Python profiler to identify optimization opportunities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3" action="ppaction://hlinksldjump"/>
              </a:rPr>
              <a:t>profiling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14817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Test-level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setUp</a:t>
            </a:r>
            <a:r>
              <a:rPr lang="en-US" dirty="0" smtClean="0"/>
              <a:t>: create connection &amp; cursor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err="1" smtClean="0"/>
              <a:t>tearDown</a:t>
            </a:r>
            <a:r>
              <a:rPr lang="en-US" dirty="0" smtClean="0"/>
              <a:t>: close connection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2276872"/>
            <a:ext cx="8280920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(self):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'''open connection, create cursor'''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self._conn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sqlite3.connect(self.__class__.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self._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conn.row_factory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sqlite3.Row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self._cursor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self._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conn.cursor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5536" y="4615968"/>
            <a:ext cx="8280920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(self):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'''close database connection'''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self._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conn.close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660232" y="4038163"/>
            <a:ext cx="1888979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Tests must be</a:t>
            </a:r>
            <a:br>
              <a:rPr lang="en-US" sz="2400" dirty="0" smtClean="0"/>
            </a:br>
            <a:r>
              <a:rPr lang="en-US" sz="2400" dirty="0" smtClean="0"/>
              <a:t>independent!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394809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  <p:bldP spid="6" grpId="0" animBg="1"/>
    </p:bld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Flow for fixtures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setUpModule</a:t>
            </a:r>
            <a:r>
              <a:rPr lang="en-US" sz="1600" dirty="0" smtClean="0"/>
              <a:t> for 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tests</a:t>
            </a:r>
          </a:p>
          <a:p>
            <a:pPr lvl="1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setUpClass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ContentsTest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test_num_projects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/>
            <a:r>
              <a:rPr lang="nl-BE" sz="1600" dirty="0" err="1" smtClean="0"/>
              <a:t>test_num_projects</a:t>
            </a:r>
            <a:endParaRPr lang="nl-BE" sz="1600" dirty="0" smtClean="0"/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test_num_projects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test_num_researchers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/>
            <a:r>
              <a:rPr lang="en-US" sz="1600" dirty="0" err="1" smtClean="0"/>
              <a:t>test_num_researchers</a:t>
            </a:r>
            <a:endParaRPr lang="en-US" sz="1600" dirty="0" smtClean="0"/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test_num_researchers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smtClean="0"/>
              <a:t>…</a:t>
            </a:r>
          </a:p>
          <a:p>
            <a:pPr lvl="1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tearDownClass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ContentsTest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setUpClass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ConstraintsTest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test_project_name_uniqueness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test_project_name_uniqueness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test_project_name_uniqueness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lvl="1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tearDownClass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ConstraintsTest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tearDownModule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tests</a:t>
            </a:r>
            <a:endParaRPr lang="nl-BE" sz="1600" dirty="0"/>
          </a:p>
        </p:txBody>
      </p:sp>
      <p:grpSp>
        <p:nvGrpSpPr>
          <p:cNvPr id="4" name="Group 3"/>
          <p:cNvGrpSpPr/>
          <p:nvPr/>
        </p:nvGrpSpPr>
        <p:grpSpPr>
          <a:xfrm>
            <a:off x="3203848" y="1259468"/>
            <a:ext cx="4627774" cy="441340"/>
            <a:chOff x="-2315207" y="3698448"/>
            <a:chExt cx="4627774" cy="441340"/>
          </a:xfrm>
        </p:grpSpPr>
        <p:sp>
          <p:nvSpPr>
            <p:cNvPr id="5" name="TextBox 4"/>
            <p:cNvSpPr txBox="1"/>
            <p:nvPr/>
          </p:nvSpPr>
          <p:spPr>
            <a:xfrm>
              <a:off x="-55774" y="3698448"/>
              <a:ext cx="236834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Create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projects.db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6" name="Straight Arrow Connector 5"/>
            <p:cNvCxnSpPr>
              <a:stCxn id="5" idx="1"/>
            </p:cNvCxnSpPr>
            <p:nvPr/>
          </p:nvCxnSpPr>
          <p:spPr>
            <a:xfrm flipH="1">
              <a:off x="-2315207" y="3883114"/>
              <a:ext cx="2259433" cy="25667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3923928" y="6381328"/>
            <a:ext cx="4104456" cy="369332"/>
            <a:chOff x="-1655221" y="3698448"/>
            <a:chExt cx="4104456" cy="369332"/>
          </a:xfrm>
        </p:grpSpPr>
        <p:sp>
          <p:nvSpPr>
            <p:cNvPr id="12" name="TextBox 11"/>
            <p:cNvSpPr txBox="1"/>
            <p:nvPr/>
          </p:nvSpPr>
          <p:spPr>
            <a:xfrm>
              <a:off x="-63697" y="3698448"/>
              <a:ext cx="251293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Remove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projects.db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3" name="Straight Arrow Connector 12"/>
            <p:cNvCxnSpPr>
              <a:stCxn id="12" idx="1"/>
            </p:cNvCxnSpPr>
            <p:nvPr/>
          </p:nvCxnSpPr>
          <p:spPr>
            <a:xfrm flipH="1" flipV="1">
              <a:off x="-1655221" y="3826785"/>
              <a:ext cx="1591524" cy="5632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4572000" y="1691516"/>
            <a:ext cx="4392488" cy="369332"/>
            <a:chOff x="-1235087" y="3698448"/>
            <a:chExt cx="4392488" cy="369332"/>
          </a:xfrm>
        </p:grpSpPr>
        <p:sp>
          <p:nvSpPr>
            <p:cNvPr id="17" name="TextBox 16"/>
            <p:cNvSpPr txBox="1"/>
            <p:nvPr/>
          </p:nvSpPr>
          <p:spPr>
            <a:xfrm>
              <a:off x="-334068" y="3698448"/>
              <a:ext cx="349146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Copy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projects.db</a:t>
              </a:r>
              <a:r>
                <a:rPr lang="en-US" dirty="0" smtClean="0">
                  <a:cs typeface="Courier New" panose="02070309020205020404" pitchFamily="49" charset="0"/>
                </a:rPr>
                <a:t> to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test.db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8" name="Straight Arrow Connector 17"/>
            <p:cNvCxnSpPr>
              <a:stCxn id="17" idx="1"/>
            </p:cNvCxnSpPr>
            <p:nvPr/>
          </p:nvCxnSpPr>
          <p:spPr>
            <a:xfrm flipH="1">
              <a:off x="-1235087" y="3883114"/>
              <a:ext cx="901019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4860032" y="2123564"/>
            <a:ext cx="2784607" cy="369332"/>
            <a:chOff x="-947055" y="3698448"/>
            <a:chExt cx="2784607" cy="369332"/>
          </a:xfrm>
        </p:grpSpPr>
        <p:sp>
          <p:nvSpPr>
            <p:cNvPr id="24" name="TextBox 23"/>
            <p:cNvSpPr txBox="1"/>
            <p:nvPr/>
          </p:nvSpPr>
          <p:spPr>
            <a:xfrm>
              <a:off x="-334068" y="3698448"/>
              <a:ext cx="217162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Connect to database 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5" name="Straight Arrow Connector 24"/>
            <p:cNvCxnSpPr>
              <a:stCxn id="24" idx="1"/>
            </p:cNvCxnSpPr>
            <p:nvPr/>
          </p:nvCxnSpPr>
          <p:spPr>
            <a:xfrm flipH="1">
              <a:off x="-947055" y="3883114"/>
              <a:ext cx="61298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/>
          <p:cNvGrpSpPr/>
          <p:nvPr/>
        </p:nvGrpSpPr>
        <p:grpSpPr>
          <a:xfrm>
            <a:off x="3995936" y="2555612"/>
            <a:ext cx="2437346" cy="369332"/>
            <a:chOff x="-1811151" y="3698448"/>
            <a:chExt cx="2437346" cy="369332"/>
          </a:xfrm>
        </p:grpSpPr>
        <p:sp>
          <p:nvSpPr>
            <p:cNvPr id="29" name="TextBox 28"/>
            <p:cNvSpPr txBox="1"/>
            <p:nvPr/>
          </p:nvSpPr>
          <p:spPr>
            <a:xfrm>
              <a:off x="-334068" y="3698448"/>
              <a:ext cx="96026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Run test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30" name="Straight Arrow Connector 29"/>
            <p:cNvCxnSpPr>
              <a:stCxn id="29" idx="1"/>
            </p:cNvCxnSpPr>
            <p:nvPr/>
          </p:nvCxnSpPr>
          <p:spPr>
            <a:xfrm flipH="1" flipV="1">
              <a:off x="-1811151" y="3779748"/>
              <a:ext cx="1477083" cy="1033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5166526" y="2987660"/>
            <a:ext cx="2992485" cy="369332"/>
            <a:chOff x="-640561" y="3698448"/>
            <a:chExt cx="2992485" cy="369332"/>
          </a:xfrm>
        </p:grpSpPr>
        <p:sp>
          <p:nvSpPr>
            <p:cNvPr id="33" name="TextBox 32"/>
            <p:cNvSpPr txBox="1"/>
            <p:nvPr/>
          </p:nvSpPr>
          <p:spPr>
            <a:xfrm>
              <a:off x="-334068" y="3698448"/>
              <a:ext cx="268599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Disconnect from database 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34" name="Straight Arrow Connector 33"/>
            <p:cNvCxnSpPr>
              <a:stCxn id="33" idx="1"/>
            </p:cNvCxnSpPr>
            <p:nvPr/>
          </p:nvCxnSpPr>
          <p:spPr>
            <a:xfrm flipH="1" flipV="1">
              <a:off x="-640561" y="3698448"/>
              <a:ext cx="306493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/>
          <p:cNvGrpSpPr/>
          <p:nvPr/>
        </p:nvGrpSpPr>
        <p:grpSpPr>
          <a:xfrm>
            <a:off x="4860032" y="4355812"/>
            <a:ext cx="2574486" cy="369332"/>
            <a:chOff x="-947055" y="3698448"/>
            <a:chExt cx="2574486" cy="369332"/>
          </a:xfrm>
        </p:grpSpPr>
        <p:sp>
          <p:nvSpPr>
            <p:cNvPr id="37" name="TextBox 36"/>
            <p:cNvSpPr txBox="1"/>
            <p:nvPr/>
          </p:nvSpPr>
          <p:spPr>
            <a:xfrm>
              <a:off x="-334068" y="3698448"/>
              <a:ext cx="196149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Remove</a:t>
              </a:r>
              <a:r>
                <a:rPr lang="en-US" dirty="0" smtClean="0">
                  <a:cs typeface="Courier New" panose="02070309020205020404" pitchFamily="49" charset="0"/>
                </a:rPr>
                <a:t>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test.db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38" name="Straight Arrow Connector 37"/>
            <p:cNvCxnSpPr>
              <a:stCxn id="37" idx="1"/>
            </p:cNvCxnSpPr>
            <p:nvPr/>
          </p:nvCxnSpPr>
          <p:spPr>
            <a:xfrm flipH="1" flipV="1">
              <a:off x="-947055" y="3770456"/>
              <a:ext cx="612987" cy="1126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97655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4"/>
    </p:bld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all tests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module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In all modules</a:t>
            </a:r>
            <a:endParaRPr lang="nl-BE" dirty="0"/>
          </a:p>
        </p:txBody>
      </p:sp>
      <p:grpSp>
        <p:nvGrpSpPr>
          <p:cNvPr id="5" name="Group 4"/>
          <p:cNvGrpSpPr/>
          <p:nvPr/>
        </p:nvGrpSpPr>
        <p:grpSpPr>
          <a:xfrm>
            <a:off x="1331640" y="2204864"/>
            <a:ext cx="5081713" cy="923330"/>
            <a:chOff x="570406" y="3429000"/>
            <a:chExt cx="5081713" cy="923330"/>
          </a:xfrm>
        </p:grpSpPr>
        <p:sp>
          <p:nvSpPr>
            <p:cNvPr id="6" name="TextBox 5"/>
            <p:cNvSpPr txBox="1"/>
            <p:nvPr/>
          </p:nvSpPr>
          <p:spPr>
            <a:xfrm>
              <a:off x="570406" y="3429000"/>
              <a:ext cx="5081713" cy="92333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…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if __name__ == '__main__':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unittest.main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()</a:t>
              </a:r>
              <a:endParaRPr lang="nl-BE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423955" y="4064940"/>
              <a:ext cx="1207382" cy="276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fib_test.py</a:t>
              </a:r>
              <a:endParaRPr lang="nl-BE" sz="12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331639" y="3419708"/>
            <a:ext cx="662473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./fib_test.py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331640" y="4643844"/>
            <a:ext cx="6624736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python  -m </a:t>
            </a:r>
            <a:r>
              <a:rPr lang="en-US" b="1" dirty="0" err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unittest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discover  -p '*_test.py'</a:t>
            </a:r>
          </a:p>
        </p:txBody>
      </p:sp>
    </p:spTree>
    <p:extLst>
      <p:ext uri="{BB962C8B-B14F-4D97-AF65-F5344CB8AC3E}">
        <p14:creationId xmlns:p14="http://schemas.microsoft.com/office/powerpoint/2010/main" val="4260429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 animBg="1"/>
      <p:bldP spid="10" grpId="0" animBg="1"/>
    </p:bld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coverage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Easy to overlook</a:t>
            </a:r>
          </a:p>
          <a:p>
            <a:pPr lvl="1"/>
            <a:r>
              <a:rPr lang="en-US" dirty="0" smtClean="0"/>
              <a:t>functions/methods</a:t>
            </a:r>
          </a:p>
          <a:p>
            <a:pPr lvl="1"/>
            <a:r>
              <a:rPr lang="en-US" dirty="0" smtClean="0"/>
              <a:t>code paths</a:t>
            </a:r>
          </a:p>
          <a:p>
            <a:r>
              <a:rPr lang="en-US" dirty="0" smtClean="0"/>
              <a:t>Use </a:t>
            </a:r>
            <a:r>
              <a:rPr lang="en-US" dirty="0"/>
              <a:t>code coverage tool</a:t>
            </a:r>
            <a:br>
              <a:rPr lang="en-US" dirty="0"/>
            </a:b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coverage.readthedocs.io/</a:t>
            </a:r>
            <a:r>
              <a:rPr lang="en-US" dirty="0" smtClean="0"/>
              <a:t> </a:t>
            </a:r>
          </a:p>
          <a:p>
            <a:r>
              <a:rPr lang="en-US" dirty="0" smtClean="0"/>
              <a:t>Steps</a:t>
            </a:r>
          </a:p>
          <a:p>
            <a:pPr lvl="1"/>
            <a:r>
              <a:rPr lang="en-US" dirty="0" smtClean="0"/>
              <a:t>run code using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coverage run</a:t>
            </a:r>
          </a:p>
          <a:p>
            <a:pPr lvl="1"/>
            <a:r>
              <a:rPr lang="en-US" dirty="0" smtClean="0"/>
              <a:t>create </a:t>
            </a:r>
            <a:r>
              <a:rPr lang="en-US" dirty="0" err="1" smtClean="0"/>
              <a:t>create</a:t>
            </a:r>
            <a:r>
              <a:rPr lang="en-US" dirty="0" smtClean="0"/>
              <a:t> detailed report using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coverage annotate</a:t>
            </a:r>
          </a:p>
          <a:p>
            <a:pPr lvl="1"/>
            <a:r>
              <a:rPr lang="en-US" dirty="0" smtClean="0"/>
              <a:t>add tests until covered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173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5860696" y="2060848"/>
            <a:ext cx="2808312" cy="1080119"/>
            <a:chOff x="4821276" y="3871775"/>
            <a:chExt cx="2808312" cy="1080119"/>
          </a:xfrm>
        </p:grpSpPr>
        <p:sp>
          <p:nvSpPr>
            <p:cNvPr id="6" name="Rounded Rectangle 5"/>
            <p:cNvSpPr/>
            <p:nvPr/>
          </p:nvSpPr>
          <p:spPr>
            <a:xfrm>
              <a:off x="4821276" y="3871775"/>
              <a:ext cx="2808312" cy="10801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860032" y="3896713"/>
              <a:ext cx="258596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A program that has not</a:t>
              </a:r>
            </a:p>
            <a:p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been tested does not work.</a:t>
              </a:r>
              <a:endParaRPr lang="en-US" sz="2000" dirty="0">
                <a:solidFill>
                  <a:srgbClr val="0070C0"/>
                </a:solidFill>
                <a:latin typeface="Informal Roman" panose="030604020304060B0204" pitchFamily="66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306743" y="4492721"/>
              <a:ext cx="20971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— Bjarne </a:t>
              </a:r>
              <a:r>
                <a:rPr lang="en-US" dirty="0" err="1" smtClean="0">
                  <a:solidFill>
                    <a:srgbClr val="0070C0"/>
                  </a:solidFill>
                </a:rPr>
                <a:t>Stroustrup</a:t>
              </a:r>
              <a:endParaRPr lang="en-US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61971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Coverage usage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Run code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Report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27584" y="2346300"/>
            <a:ext cx="6624737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coverage  run  ./prog.py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27583" y="4145012"/>
            <a:ext cx="6624737" cy="230832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coverage  report  -m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coverage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report -m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Name          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Stmts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Miss  Cover   Missing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--------------------------------------------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functions.py       9      3    67%   2-5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prog.py           14      2    86%   17-18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--------------------------------------------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TOTAL             23      5    78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% 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7083393" y="5214277"/>
            <a:ext cx="1954560" cy="646331"/>
            <a:chOff x="-876831" y="3698448"/>
            <a:chExt cx="1954560" cy="646331"/>
          </a:xfrm>
        </p:grpSpPr>
        <p:sp>
          <p:nvSpPr>
            <p:cNvPr id="7" name="TextBox 6"/>
            <p:cNvSpPr txBox="1"/>
            <p:nvPr/>
          </p:nvSpPr>
          <p:spPr>
            <a:xfrm>
              <a:off x="-334068" y="3698448"/>
              <a:ext cx="1411797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line numbers</a:t>
              </a:r>
            </a:p>
            <a:p>
              <a:r>
                <a:rPr lang="en-US" dirty="0" smtClean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missed</a:t>
              </a:r>
              <a:endParaRPr lang="en-US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 flipV="1">
              <a:off x="-876831" y="4021613"/>
              <a:ext cx="542763" cy="1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3896648" y="3508906"/>
            <a:ext cx="3561693" cy="748449"/>
            <a:chOff x="-1020847" y="3922908"/>
            <a:chExt cx="3561693" cy="748449"/>
          </a:xfrm>
        </p:grpSpPr>
        <p:sp>
          <p:nvSpPr>
            <p:cNvPr id="11" name="TextBox 10"/>
            <p:cNvSpPr txBox="1"/>
            <p:nvPr/>
          </p:nvSpPr>
          <p:spPr>
            <a:xfrm>
              <a:off x="-300767" y="3922908"/>
              <a:ext cx="284161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show line numbers </a:t>
              </a:r>
              <a:r>
                <a:rPr lang="en-US" dirty="0" smtClean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missed</a:t>
              </a:r>
              <a:endParaRPr lang="en-US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2" name="Straight Arrow Connector 11"/>
            <p:cNvCxnSpPr>
              <a:stCxn id="11" idx="1"/>
            </p:cNvCxnSpPr>
            <p:nvPr/>
          </p:nvCxnSpPr>
          <p:spPr>
            <a:xfrm flipH="1">
              <a:off x="-1020847" y="4107574"/>
              <a:ext cx="720080" cy="563783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0460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17" grpId="0" animBg="1"/>
    </p:bld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Coverage usage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Create annotated source code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Remove coverage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27584" y="2276872"/>
            <a:ext cx="662473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coverage  annotate  -d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coverage_report</a:t>
            </a:r>
            <a:endParaRPr lang="en-US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084168" y="1618882"/>
            <a:ext cx="2731401" cy="729998"/>
            <a:chOff x="-917921" y="3922908"/>
            <a:chExt cx="2731401" cy="729998"/>
          </a:xfrm>
        </p:grpSpPr>
        <p:sp>
          <p:nvSpPr>
            <p:cNvPr id="7" name="TextBox 6"/>
            <p:cNvSpPr txBox="1"/>
            <p:nvPr/>
          </p:nvSpPr>
          <p:spPr>
            <a:xfrm>
              <a:off x="-300767" y="3922908"/>
              <a:ext cx="2114247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directory for reports</a:t>
              </a:r>
              <a:endParaRPr lang="en-US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>
              <a:off x="-917921" y="4107574"/>
              <a:ext cx="617154" cy="545332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827584" y="2924944"/>
            <a:ext cx="6624737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r>
              <a:rPr lang="en-US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if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options.no_iter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n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options.max_n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print(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f'fac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({n}) = {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func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(n)}')</a:t>
            </a:r>
          </a:p>
          <a:p>
            <a:r>
              <a:rPr lang="en-US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else:</a:t>
            </a:r>
          </a:p>
          <a:p>
            <a:r>
              <a:rPr lang="en-US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for n in range(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options.max_n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+ 1):</a:t>
            </a:r>
          </a:p>
          <a:p>
            <a:r>
              <a:rPr lang="en-US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print(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f'fac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({n}) = {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func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)}')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7164288" y="4077072"/>
            <a:ext cx="1656185" cy="936104"/>
            <a:chOff x="7890626" y="3104964"/>
            <a:chExt cx="1656185" cy="936104"/>
          </a:xfrm>
        </p:grpSpPr>
        <p:sp>
          <p:nvSpPr>
            <p:cNvPr id="13" name="Right Brace 12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8173757" y="3305364"/>
              <a:ext cx="1373054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solidFill>
                    <a:srgbClr val="C00000"/>
                  </a:solidFill>
                </a:rPr>
                <a:t>not run</a:t>
              </a:r>
              <a:endParaRPr lang="en-US" sz="3200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7164288" y="3140968"/>
            <a:ext cx="1656185" cy="936104"/>
            <a:chOff x="7890626" y="3104964"/>
            <a:chExt cx="1656185" cy="936104"/>
          </a:xfrm>
        </p:grpSpPr>
        <p:sp>
          <p:nvSpPr>
            <p:cNvPr id="16" name="Right Brace 15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8173756" y="3305364"/>
              <a:ext cx="1373055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>
                  <a:solidFill>
                    <a:srgbClr val="00B050"/>
                  </a:solidFill>
                </a:rPr>
                <a:t>run</a:t>
              </a:r>
              <a:endParaRPr lang="en-US" sz="3200" dirty="0">
                <a:solidFill>
                  <a:srgbClr val="00B050"/>
                </a:solidFill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827584" y="5932007"/>
            <a:ext cx="662473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coverage  erase</a:t>
            </a:r>
          </a:p>
        </p:txBody>
      </p:sp>
    </p:spTree>
    <p:extLst>
      <p:ext uri="{BB962C8B-B14F-4D97-AF65-F5344CB8AC3E}">
        <p14:creationId xmlns:p14="http://schemas.microsoft.com/office/powerpoint/2010/main" val="66580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11" grpId="0" animBg="1"/>
      <p:bldP spid="20" grpId="0" animBg="1"/>
    </p:bld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B. Kernighan &amp; R. Pike (1999) </a:t>
            </a:r>
            <a:r>
              <a:rPr lang="en-US" i="1" dirty="0" smtClean="0"/>
              <a:t>The practice of programming</a:t>
            </a:r>
            <a:r>
              <a:rPr lang="en-US" dirty="0" smtClean="0"/>
              <a:t>, Addison-Wesley</a:t>
            </a:r>
          </a:p>
          <a:p>
            <a:r>
              <a:rPr lang="en-US" dirty="0" smtClean="0"/>
              <a:t>M. Fowler (1999) </a:t>
            </a:r>
            <a:r>
              <a:rPr lang="en-US" i="1" dirty="0" smtClean="0"/>
              <a:t>Refactoring: improving the design of existing code</a:t>
            </a:r>
            <a:r>
              <a:rPr lang="en-US" dirty="0" smtClean="0"/>
              <a:t>, Addison-Wesley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854810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Icing on application:</a:t>
            </a:r>
            <a:br>
              <a:rPr lang="en-US" dirty="0" smtClean="0"/>
            </a:br>
            <a:r>
              <a:rPr lang="en-US" dirty="0" smtClean="0"/>
              <a:t>Python's </a:t>
            </a:r>
            <a:r>
              <a:rPr lang="en-US" dirty="0" err="1" smtClean="0"/>
              <a:t>argparse</a:t>
            </a:r>
            <a:r>
              <a:rPr lang="en-US" dirty="0" smtClean="0"/>
              <a:t>, </a:t>
            </a:r>
            <a:r>
              <a:rPr lang="en-US" dirty="0" err="1" smtClean="0"/>
              <a:t>ConfigParser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github.com/gjbex/training-material/tree/master/Python/ArgParse</a:t>
            </a:r>
            <a:r>
              <a:rPr lang="en-US" sz="1800" dirty="0" smtClean="0"/>
              <a:t> </a:t>
            </a:r>
          </a:p>
          <a:p>
            <a:r>
              <a:rPr lang="en-US" sz="1800" dirty="0">
                <a:hlinkClick r:id="rId3"/>
              </a:rPr>
              <a:t>https://</a:t>
            </a:r>
            <a:r>
              <a:rPr lang="en-US" sz="1800" dirty="0" smtClean="0">
                <a:hlinkClick r:id="rId3"/>
              </a:rPr>
              <a:t>github.com/gjbex/training-material/tree/master/Python/ConfigParser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32455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Handling command line arguments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Many tools start out as short script, evolve into applications used by many</a:t>
            </a:r>
          </a:p>
          <a:p>
            <a:r>
              <a:rPr lang="en-US" dirty="0" smtClean="0"/>
              <a:t>Model after Unix tools</a:t>
            </a:r>
          </a:p>
          <a:p>
            <a:pPr lvl="1"/>
            <a:r>
              <a:rPr lang="en-US" dirty="0" smtClean="0"/>
              <a:t>Arguments</a:t>
            </a:r>
          </a:p>
          <a:p>
            <a:pPr lvl="1"/>
            <a:r>
              <a:rPr lang="en-US" dirty="0" smtClean="0"/>
              <a:t>Flags</a:t>
            </a:r>
          </a:p>
          <a:p>
            <a:pPr lvl="1"/>
            <a:r>
              <a:rPr lang="en-US" dirty="0" smtClean="0"/>
              <a:t>Options</a:t>
            </a:r>
          </a:p>
          <a:p>
            <a:r>
              <a:rPr lang="en-US" dirty="0" smtClean="0"/>
              <a:t>Python's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argparse</a:t>
            </a:r>
            <a:r>
              <a:rPr lang="en-US" dirty="0" smtClean="0"/>
              <a:t> benefits</a:t>
            </a:r>
          </a:p>
          <a:p>
            <a:pPr lvl="1"/>
            <a:r>
              <a:rPr lang="en-US" dirty="0" smtClean="0"/>
              <a:t>Easy to use</a:t>
            </a:r>
          </a:p>
          <a:p>
            <a:pPr lvl="1"/>
            <a:r>
              <a:rPr lang="en-US" dirty="0" smtClean="0"/>
              <a:t>Self-documenting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09675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Defining command line arguments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Use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argparse</a:t>
            </a:r>
            <a:r>
              <a:rPr lang="en-US" dirty="0" smtClean="0"/>
              <a:t> library module</a:t>
            </a:r>
          </a:p>
          <a:p>
            <a:endParaRPr lang="en-US" dirty="0" smtClean="0"/>
          </a:p>
          <a:p>
            <a:r>
              <a:rPr lang="en-US" dirty="0" smtClean="0"/>
              <a:t>Add positional argument(s)</a:t>
            </a:r>
          </a:p>
          <a:p>
            <a:endParaRPr lang="en-US" dirty="0" smtClean="0"/>
          </a:p>
          <a:p>
            <a:r>
              <a:rPr lang="en-US" dirty="0" smtClean="0"/>
              <a:t>Add flag(s)</a:t>
            </a:r>
          </a:p>
          <a:p>
            <a:endParaRPr lang="en-US" dirty="0" smtClean="0"/>
          </a:p>
          <a:p>
            <a:r>
              <a:rPr lang="en-US" dirty="0" smtClean="0"/>
              <a:t>Add option(s)</a:t>
            </a:r>
          </a:p>
          <a:p>
            <a:endParaRPr lang="en-US" dirty="0" smtClean="0"/>
          </a:p>
          <a:p>
            <a:r>
              <a:rPr lang="en-US" dirty="0" smtClean="0"/>
              <a:t>Parse arguments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2019912"/>
            <a:ext cx="8424936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argparse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ArgumentParser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ArgumentParser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(description='Gaussian random number generator')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67544" y="2924944"/>
            <a:ext cx="8424936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nr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metavar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4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type=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='?', default=1,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help='number of random numbers to generate')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67544" y="3841884"/>
            <a:ext cx="8424936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en-US" sz="14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action='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store_true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index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help='print index for random number')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67544" y="4775380"/>
            <a:ext cx="8424936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-mu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type=float, default=0.0,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help='mean of distribution')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67544" y="5714092"/>
            <a:ext cx="8424936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arg_parser.parse_args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588224" y="5013176"/>
            <a:ext cx="2127505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mu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dirty="0" smtClean="0"/>
              <a:t> is implicit</a:t>
            </a:r>
            <a:endParaRPr lang="en-US" sz="160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30324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Development 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Python  2 versus Python 3</a:t>
            </a:r>
          </a:p>
          <a:p>
            <a:pPr lvl="1"/>
            <a:r>
              <a:rPr lang="en-US" dirty="0" smtClean="0"/>
              <a:t>goals: compare Python versions, porting from Python 2 to 3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Python 2 to 3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5818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command line arguments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412776"/>
            <a:ext cx="8424936" cy="138499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in range(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nr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index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prefix = '{0}\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t'.format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+ 1)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prefix = ''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print('{0}{1}'.format(prefix,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mu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sigma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5536" y="3212976"/>
            <a:ext cx="8424936" cy="224676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./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generate_gaussians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–h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usage: generate_gaussians.py [-h] [-mu MU] [-sigma SIGMA] [-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] [n]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Gaussian random number generator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positional arguments: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n             number 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of random numbers to generate</a:t>
            </a:r>
            <a:endParaRPr lang="en-US" sz="1400" b="1" dirty="0" smtClean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optional arguments: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-h, --help    show this help message and exit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-mu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MU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  mean of distribution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-sigma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SIGMA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stddev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of distribution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    print 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index for random number</a:t>
            </a:r>
            <a:endParaRPr lang="en-US" sz="1400" b="1" dirty="0" smtClean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95536" y="5661248"/>
            <a:ext cx="8424936" cy="73866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./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generate_gaussians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–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3.0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usage: generate_gaussians.py [-h] [-mu MU] [-sigma SIGMA] [-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] [n]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generate_gaussians.py: error: argument n: invalid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value: '3.0'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797026" y="4150821"/>
            <a:ext cx="1591398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/>
              <a:t>Autogenerated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help message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05433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</p:bld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ConfigParser</a:t>
            </a:r>
            <a:r>
              <a:rPr lang="en-US" dirty="0" smtClean="0"/>
              <a:t> configuration files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40486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Configuration files</a:t>
            </a:r>
          </a:p>
          <a:p>
            <a:pPr lvl="1"/>
            <a:r>
              <a:rPr lang="en-US" dirty="0" smtClean="0"/>
              <a:t>save typing of options</a:t>
            </a:r>
          </a:p>
          <a:p>
            <a:pPr lvl="1"/>
            <a:r>
              <a:rPr lang="en-US" dirty="0" smtClean="0"/>
              <a:t>Document runs of applications</a:t>
            </a:r>
          </a:p>
          <a:p>
            <a:r>
              <a:rPr lang="en-US" dirty="0" smtClean="0"/>
              <a:t>Easy to use from Python: </a:t>
            </a:r>
            <a:r>
              <a:rPr lang="en-US" dirty="0" err="1" smtClean="0"/>
              <a:t>configparser</a:t>
            </a:r>
            <a:r>
              <a:rPr lang="en-US" dirty="0" smtClean="0"/>
              <a:t> module</a:t>
            </a:r>
          </a:p>
          <a:p>
            <a:r>
              <a:rPr lang="en-US" dirty="0" smtClean="0"/>
              <a:t>Configuration file (e.g.,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test.conf</a:t>
            </a:r>
            <a:r>
              <a:rPr lang="en-US" dirty="0" smtClean="0"/>
              <a:t>')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>
              <a:buNone/>
            </a:pP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35850" y="4005064"/>
            <a:ext cx="6408712" cy="18158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[physics]</a:t>
            </a:r>
          </a:p>
          <a:p>
            <a: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# this section lists the physical quantities of interest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T = 273.15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N = 1</a:t>
            </a:r>
          </a:p>
          <a:p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[meta-info]</a:t>
            </a:r>
          </a:p>
          <a:p>
            <a: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# this section provides some meta-information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author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gjb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version = 1.2.17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6688578" y="4005064"/>
            <a:ext cx="2000194" cy="864096"/>
            <a:chOff x="6948264" y="1412776"/>
            <a:chExt cx="2000194" cy="864096"/>
          </a:xfrm>
        </p:grpSpPr>
        <p:sp>
          <p:nvSpPr>
            <p:cNvPr id="5" name="Right Brace 4"/>
            <p:cNvSpPr/>
            <p:nvPr/>
          </p:nvSpPr>
          <p:spPr>
            <a:xfrm>
              <a:off x="6948264" y="1412776"/>
              <a:ext cx="72008" cy="864096"/>
            </a:xfrm>
            <a:prstGeom prst="rightBrac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069417" y="1658858"/>
              <a:ext cx="18790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section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physics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6688578" y="4869160"/>
            <a:ext cx="2275910" cy="864096"/>
            <a:chOff x="6948264" y="1412776"/>
            <a:chExt cx="2275910" cy="864096"/>
          </a:xfrm>
        </p:grpSpPr>
        <p:sp>
          <p:nvSpPr>
            <p:cNvPr id="9" name="Right Brace 8"/>
            <p:cNvSpPr/>
            <p:nvPr/>
          </p:nvSpPr>
          <p:spPr>
            <a:xfrm>
              <a:off x="6948264" y="1412776"/>
              <a:ext cx="72008" cy="864096"/>
            </a:xfrm>
            <a:prstGeom prst="rightBrac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069417" y="1658858"/>
              <a:ext cx="21547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section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meta-info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4355977" y="4596810"/>
            <a:ext cx="1676940" cy="1881500"/>
            <a:chOff x="4355977" y="2852936"/>
            <a:chExt cx="1676940" cy="1881500"/>
          </a:xfrm>
        </p:grpSpPr>
        <p:sp>
          <p:nvSpPr>
            <p:cNvPr id="12" name="TextBox 11"/>
            <p:cNvSpPr txBox="1"/>
            <p:nvPr/>
          </p:nvSpPr>
          <p:spPr>
            <a:xfrm>
              <a:off x="4860032" y="4365104"/>
              <a:ext cx="11728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comments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14" name="Straight Arrow Connector 13"/>
            <p:cNvCxnSpPr>
              <a:stCxn id="12" idx="0"/>
            </p:cNvCxnSpPr>
            <p:nvPr/>
          </p:nvCxnSpPr>
          <p:spPr>
            <a:xfrm flipH="1" flipV="1">
              <a:off x="5076056" y="2852936"/>
              <a:ext cx="370419" cy="1512168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>
              <a:stCxn id="12" idx="0"/>
            </p:cNvCxnSpPr>
            <p:nvPr/>
          </p:nvCxnSpPr>
          <p:spPr>
            <a:xfrm flipH="1" flipV="1">
              <a:off x="4355977" y="3645024"/>
              <a:ext cx="1090498" cy="720080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251520" y="5892954"/>
            <a:ext cx="1800200" cy="585356"/>
            <a:chOff x="251520" y="4149080"/>
            <a:chExt cx="1800200" cy="585356"/>
          </a:xfrm>
        </p:grpSpPr>
        <p:sp>
          <p:nvSpPr>
            <p:cNvPr id="20" name="Left Brace 19"/>
            <p:cNvSpPr/>
            <p:nvPr/>
          </p:nvSpPr>
          <p:spPr>
            <a:xfrm rot="16200000">
              <a:off x="971600" y="3429000"/>
              <a:ext cx="216024" cy="1656184"/>
            </a:xfrm>
            <a:prstGeom prst="lef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50613" y="4365104"/>
              <a:ext cx="17011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key = value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6588224" y="5805264"/>
            <a:ext cx="2212016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Note:</a:t>
            </a:r>
            <a:br>
              <a:rPr lang="en-US" sz="2000" dirty="0" smtClean="0"/>
            </a:br>
            <a:r>
              <a:rPr lang="en-US" sz="2000" dirty="0" smtClean="0"/>
              <a:t>at least one section</a:t>
            </a:r>
            <a:endParaRPr lang="en-US" sz="2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11495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  <p:bldP spid="4" grpId="0" animBg="1"/>
      <p:bldP spid="24" grpId="0" animBg="1"/>
    </p:bld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&amp; using configurations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Reading configuration file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Using configuration values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258288"/>
            <a:ext cx="6408712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configparser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ConfigParser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ConfigParser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cfg.read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test.conf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3568" y="4058488"/>
            <a:ext cx="6408712" cy="160043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temperature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cfg.getfloat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physics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'T')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number_of_runs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cfg.getint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physics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'N')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version_str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cfg.get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meta-info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'version')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cfg.has_option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physics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'g'):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acceleration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cfg.getfloat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physics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'g')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acceleration = 9.81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75883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reading: </a:t>
            </a:r>
            <a:r>
              <a:rPr lang="en-US" dirty="0" err="1" smtClean="0"/>
              <a:t>argparse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628800"/>
            <a:ext cx="8229600" cy="4525963"/>
          </a:xfrm>
        </p:spPr>
        <p:txBody>
          <a:bodyPr/>
          <a:lstStyle/>
          <a:p>
            <a:r>
              <a:rPr lang="en-US" dirty="0" err="1" smtClean="0"/>
              <a:t>Argparse</a:t>
            </a:r>
            <a:r>
              <a:rPr lang="en-US" dirty="0"/>
              <a:t> tutorial</a:t>
            </a:r>
            <a:br>
              <a:rPr lang="en-US" dirty="0"/>
            </a:br>
            <a:r>
              <a:rPr lang="en-US" sz="2800" dirty="0" smtClean="0">
                <a:hlinkClick r:id="rId2"/>
              </a:rPr>
              <a:t>https</a:t>
            </a:r>
            <a:r>
              <a:rPr lang="en-US" sz="2800" dirty="0">
                <a:hlinkClick r:id="rId2"/>
              </a:rPr>
              <a:t>://</a:t>
            </a:r>
            <a:r>
              <a:rPr lang="en-US" sz="2800" dirty="0" smtClean="0">
                <a:hlinkClick r:id="rId2"/>
              </a:rPr>
              <a:t>docs.python.org/3.5/howto/argparse.html</a:t>
            </a:r>
            <a:r>
              <a:rPr lang="en-US" sz="280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42963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icing on application:</a:t>
            </a:r>
            <a:br>
              <a:rPr lang="en-US" dirty="0" smtClean="0"/>
            </a:br>
            <a:r>
              <a:rPr lang="en-US" dirty="0" smtClean="0"/>
              <a:t>GUI on the cheap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>
                <a:hlinkClick r:id="rId2"/>
              </a:rPr>
              <a:t>https</a:t>
            </a:r>
            <a:r>
              <a:rPr lang="en-US" sz="1800" dirty="0">
                <a:hlinkClick r:id="rId2"/>
              </a:rPr>
              <a:t>://</a:t>
            </a:r>
            <a:r>
              <a:rPr lang="en-US" sz="1800" dirty="0" smtClean="0">
                <a:hlinkClick r:id="rId2"/>
              </a:rPr>
              <a:t>github.com/gjbex/training-material/tree/master/Python/Flask</a:t>
            </a:r>
            <a:r>
              <a:rPr lang="en-US" sz="1800" dirty="0" smtClean="0"/>
              <a:t> 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78896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Micro-services</a:t>
            </a:r>
          </a:p>
          <a:p>
            <a:pPr lvl="1"/>
            <a:r>
              <a:rPr lang="en-US" dirty="0" smtClean="0"/>
              <a:t>single user web application</a:t>
            </a:r>
          </a:p>
          <a:p>
            <a:pPr lvl="1"/>
            <a:r>
              <a:rPr lang="en-US" dirty="0" smtClean="0"/>
              <a:t>can act as API (REST interface)</a:t>
            </a:r>
          </a:p>
          <a:p>
            <a:pPr lvl="1"/>
            <a:r>
              <a:rPr lang="en-US" dirty="0" smtClean="0"/>
              <a:t>can act as GUI (HTML/</a:t>
            </a:r>
            <a:r>
              <a:rPr lang="en-US" dirty="0" err="1" smtClean="0"/>
              <a:t>Javascript</a:t>
            </a:r>
            <a:r>
              <a:rPr lang="en-US" dirty="0" smtClean="0"/>
              <a:t>)</a:t>
            </a:r>
          </a:p>
          <a:p>
            <a:r>
              <a:rPr lang="en-US" dirty="0" smtClean="0"/>
              <a:t>Many frameworks, e.g., Flask</a:t>
            </a:r>
          </a:p>
          <a:p>
            <a:pPr lvl="1"/>
            <a:r>
              <a:rPr lang="en-US" dirty="0" smtClean="0"/>
              <a:t>easy to install</a:t>
            </a:r>
          </a:p>
          <a:p>
            <a:pPr lvl="1"/>
            <a:r>
              <a:rPr lang="en-US" dirty="0" smtClean="0"/>
              <a:t>nice for simple applications</a:t>
            </a:r>
          </a:p>
          <a:p>
            <a:r>
              <a:rPr lang="en-US" dirty="0" smtClean="0"/>
              <a:t>Note: security!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4367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Image result for drag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2276872"/>
            <a:ext cx="4345286" cy="4345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186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323528" y="735433"/>
            <a:ext cx="3995936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2800" dirty="0" smtClean="0"/>
              <a:t>Did I mention that you should really, </a:t>
            </a:r>
            <a:r>
              <a:rPr lang="en-US" sz="2800" i="1" dirty="0" smtClean="0"/>
              <a:t>really</a:t>
            </a:r>
            <a:r>
              <a:rPr lang="en-US" sz="2800" dirty="0" smtClean="0"/>
              <a:t> know what you are doing?</a:t>
            </a:r>
          </a:p>
        </p:txBody>
      </p:sp>
      <p:sp>
        <p:nvSpPr>
          <p:cNvPr id="3" name="TextBox 2"/>
          <p:cNvSpPr txBox="1"/>
          <p:nvPr/>
        </p:nvSpPr>
        <p:spPr>
          <a:xfrm rot="19696444">
            <a:off x="855734" y="2154040"/>
            <a:ext cx="7338356" cy="144655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4400" dirty="0" smtClean="0">
                <a:solidFill>
                  <a:srgbClr val="C00000"/>
                </a:solidFill>
              </a:rPr>
              <a:t>Do not (and I mean </a:t>
            </a:r>
            <a:r>
              <a:rPr lang="en-US" sz="4400" i="1" dirty="0" smtClean="0">
                <a:solidFill>
                  <a:srgbClr val="C00000"/>
                </a:solidFill>
              </a:rPr>
              <a:t>never ever</a:t>
            </a:r>
            <a:r>
              <a:rPr lang="en-US" sz="4400" dirty="0" smtClean="0">
                <a:solidFill>
                  <a:srgbClr val="C00000"/>
                </a:solidFill>
              </a:rPr>
              <a:t>)</a:t>
            </a:r>
            <a:br>
              <a:rPr lang="en-US" sz="4400" dirty="0" smtClean="0">
                <a:solidFill>
                  <a:srgbClr val="C00000"/>
                </a:solidFill>
              </a:rPr>
            </a:br>
            <a:r>
              <a:rPr lang="en-US" sz="4400" dirty="0" smtClean="0">
                <a:solidFill>
                  <a:srgbClr val="C00000"/>
                </a:solidFill>
              </a:rPr>
              <a:t>use this for production or die!</a:t>
            </a:r>
            <a:endParaRPr lang="en-US" sz="4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492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Flask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Web application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Run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4978896" cy="224676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from flask import Flask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app = Flask(__name__)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hello_world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return 'hello world!'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app.run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5066600"/>
            <a:ext cx="4978896" cy="73866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python ./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hello_world.py </a:t>
            </a:r>
          </a:p>
          <a:p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* Running on http://127.0.0.1:5000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/</a:t>
            </a:r>
            <a:b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(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Press CTRL+C to quit)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2267744" y="2481619"/>
            <a:ext cx="3589401" cy="731357"/>
            <a:chOff x="2486447" y="3912841"/>
            <a:chExt cx="3589401" cy="731357"/>
          </a:xfrm>
        </p:grpSpPr>
        <p:sp>
          <p:nvSpPr>
            <p:cNvPr id="8" name="TextBox 7"/>
            <p:cNvSpPr txBox="1"/>
            <p:nvPr/>
          </p:nvSpPr>
          <p:spPr>
            <a:xfrm>
              <a:off x="3854599" y="3912841"/>
              <a:ext cx="222124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Handles request for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/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0" name="Straight Arrow Connector 9"/>
            <p:cNvCxnSpPr>
              <a:stCxn id="8" idx="1"/>
            </p:cNvCxnSpPr>
            <p:nvPr/>
          </p:nvCxnSpPr>
          <p:spPr>
            <a:xfrm flipH="1">
              <a:off x="2486447" y="4097507"/>
              <a:ext cx="1368152" cy="54669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992" y="5229200"/>
            <a:ext cx="3629025" cy="155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726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yourself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Routing with variables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6517704" cy="9541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('/hello/')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('/hello/&lt;name&gt;')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hello(name=None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return 'hello {0}!'.format(name if name else 'world')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709"/>
          <a:stretch/>
        </p:blipFill>
        <p:spPr>
          <a:xfrm>
            <a:off x="4480905" y="3919314"/>
            <a:ext cx="3168352" cy="1885950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6954498" y="3549982"/>
            <a:ext cx="1217902" cy="1114817"/>
            <a:chOff x="6444208" y="3394303"/>
            <a:chExt cx="1217902" cy="1114817"/>
          </a:xfrm>
        </p:grpSpPr>
        <p:grpSp>
          <p:nvGrpSpPr>
            <p:cNvPr id="8" name="Group 7"/>
            <p:cNvGrpSpPr/>
            <p:nvPr/>
          </p:nvGrpSpPr>
          <p:grpSpPr>
            <a:xfrm>
              <a:off x="6588224" y="3394303"/>
              <a:ext cx="1073886" cy="898793"/>
              <a:chOff x="3894468" y="4070231"/>
              <a:chExt cx="1073886" cy="898793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4038484" y="4070231"/>
                <a:ext cx="929870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variable</a:t>
                </a:r>
                <a:endParaRPr lang="en-US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10" name="Straight Arrow Connector 9"/>
              <p:cNvCxnSpPr>
                <a:stCxn id="9" idx="2"/>
                <a:endCxn id="13" idx="0"/>
              </p:cNvCxnSpPr>
              <p:nvPr/>
            </p:nvCxnSpPr>
            <p:spPr>
              <a:xfrm flipH="1">
                <a:off x="3894468" y="4439563"/>
                <a:ext cx="608951" cy="529461"/>
              </a:xfrm>
              <a:prstGeom prst="straightConnector1">
                <a:avLst/>
              </a:prstGeom>
              <a:ln w="1905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Rounded Rectangle 12"/>
            <p:cNvSpPr/>
            <p:nvPr/>
          </p:nvSpPr>
          <p:spPr>
            <a:xfrm>
              <a:off x="6444208" y="4293096"/>
              <a:ext cx="288032" cy="216024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329"/>
          <a:stretch/>
        </p:blipFill>
        <p:spPr>
          <a:xfrm>
            <a:off x="818307" y="4593375"/>
            <a:ext cx="3253336" cy="1743075"/>
          </a:xfrm>
          <a:prstGeom prst="rect">
            <a:avLst/>
          </a:prstGeom>
        </p:spPr>
      </p:pic>
      <p:grpSp>
        <p:nvGrpSpPr>
          <p:cNvPr id="19" name="Group 18"/>
          <p:cNvGrpSpPr/>
          <p:nvPr/>
        </p:nvGrpSpPr>
        <p:grpSpPr>
          <a:xfrm>
            <a:off x="1012042" y="3747472"/>
            <a:ext cx="3180743" cy="1595300"/>
            <a:chOff x="6732240" y="3394303"/>
            <a:chExt cx="3180743" cy="1595300"/>
          </a:xfrm>
        </p:grpSpPr>
        <p:grpSp>
          <p:nvGrpSpPr>
            <p:cNvPr id="20" name="Group 19"/>
            <p:cNvGrpSpPr/>
            <p:nvPr/>
          </p:nvGrpSpPr>
          <p:grpSpPr>
            <a:xfrm>
              <a:off x="6732240" y="3394303"/>
              <a:ext cx="3180743" cy="1358494"/>
              <a:chOff x="4038484" y="4070231"/>
              <a:chExt cx="3180743" cy="1358494"/>
            </a:xfrm>
          </p:grpSpPr>
          <p:sp>
            <p:nvSpPr>
              <p:cNvPr id="22" name="TextBox 21"/>
              <p:cNvSpPr txBox="1"/>
              <p:nvPr/>
            </p:nvSpPr>
            <p:spPr>
              <a:xfrm>
                <a:off x="4038484" y="4070231"/>
                <a:ext cx="3180743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default route: </a:t>
                </a:r>
                <a:r>
                  <a:rPr lang="en-US" dirty="0" smtClean="0">
                    <a:solidFill>
                      <a:srgbClr val="C0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name == None</a:t>
                </a:r>
                <a:endParaRPr lang="en-US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23" name="Straight Arrow Connector 22"/>
              <p:cNvCxnSpPr>
                <a:stCxn id="22" idx="2"/>
                <a:endCxn id="21" idx="0"/>
              </p:cNvCxnSpPr>
              <p:nvPr/>
            </p:nvCxnSpPr>
            <p:spPr>
              <a:xfrm>
                <a:off x="5628856" y="4439563"/>
                <a:ext cx="563728" cy="989162"/>
              </a:xfrm>
              <a:prstGeom prst="straightConnector1">
                <a:avLst/>
              </a:prstGeom>
              <a:ln w="1905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Rounded Rectangle 20"/>
            <p:cNvSpPr/>
            <p:nvPr/>
          </p:nvSpPr>
          <p:spPr>
            <a:xfrm>
              <a:off x="8656169" y="4752797"/>
              <a:ext cx="460341" cy="236806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4542672" y="5917281"/>
            <a:ext cx="416171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Variable types: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path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uuid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6064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Templates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2"/>
            <a:ext cx="8229600" cy="389844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Templates: Flask uses jinja2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Using template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189</a:t>
            </a:fld>
            <a:endParaRPr lang="nl-BE"/>
          </a:p>
        </p:txBody>
      </p:sp>
      <p:grpSp>
        <p:nvGrpSpPr>
          <p:cNvPr id="34" name="Group 33"/>
          <p:cNvGrpSpPr/>
          <p:nvPr/>
        </p:nvGrpSpPr>
        <p:grpSpPr>
          <a:xfrm>
            <a:off x="2024455" y="2137774"/>
            <a:ext cx="4978896" cy="2680447"/>
            <a:chOff x="2097257" y="2202073"/>
            <a:chExt cx="4978896" cy="2680447"/>
          </a:xfrm>
        </p:grpSpPr>
        <p:sp>
          <p:nvSpPr>
            <p:cNvPr id="6" name="TextBox 5"/>
            <p:cNvSpPr txBox="1"/>
            <p:nvPr/>
          </p:nvSpPr>
          <p:spPr>
            <a:xfrm>
              <a:off x="2097257" y="2204864"/>
              <a:ext cx="4978896" cy="267765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&lt;!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doctype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html</a:t>
              </a:r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&gt;</a:t>
              </a:r>
            </a:p>
            <a:p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&lt;title&gt;Hello with templates&lt;/title&gt;</a:t>
              </a:r>
            </a:p>
            <a:p>
              <a:endPara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&lt;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body&gt;</a:t>
              </a:r>
            </a:p>
            <a:p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{% if name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&lt;h1&gt;Hello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{{name}}!&lt;/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h1&gt;</a:t>
              </a:r>
            </a:p>
            <a:p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{% else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&lt;h1&gt;Hello world!&lt;/h1&gt;</a:t>
              </a:r>
            </a:p>
            <a:p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{% </a:t>
              </a:r>
              <a:r>
                <a:rPr lang="en-US" sz="1400" b="1" dirty="0" err="1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endif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sz="1400" b="1" dirty="0" smtClean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%}</a:t>
              </a: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&lt;p&gt; This is a jinja2 template. &lt;/p&gt;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&lt;/body</a:t>
              </a:r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&gt;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743463" y="2202073"/>
              <a:ext cx="2332690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templates/hello.html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598193" y="2755473"/>
            <a:ext cx="4457337" cy="938094"/>
            <a:chOff x="3779912" y="3896368"/>
            <a:chExt cx="4457337" cy="938094"/>
          </a:xfrm>
        </p:grpSpPr>
        <p:grpSp>
          <p:nvGrpSpPr>
            <p:cNvPr id="8" name="Group 7"/>
            <p:cNvGrpSpPr/>
            <p:nvPr/>
          </p:nvGrpSpPr>
          <p:grpSpPr>
            <a:xfrm>
              <a:off x="4211960" y="3896368"/>
              <a:ext cx="4025289" cy="692167"/>
              <a:chOff x="1518204" y="4572296"/>
              <a:chExt cx="4025289" cy="692167"/>
            </a:xfrm>
          </p:grpSpPr>
          <p:sp>
            <p:nvSpPr>
              <p:cNvPr id="10" name="TextBox 9"/>
              <p:cNvSpPr txBox="1"/>
              <p:nvPr/>
            </p:nvSpPr>
            <p:spPr>
              <a:xfrm>
                <a:off x="3439134" y="4572296"/>
                <a:ext cx="2104359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variable substitution</a:t>
                </a:r>
                <a:endParaRPr lang="en-US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11" name="Straight Arrow Connector 10"/>
              <p:cNvCxnSpPr>
                <a:stCxn id="10" idx="1"/>
                <a:endCxn id="9" idx="0"/>
              </p:cNvCxnSpPr>
              <p:nvPr/>
            </p:nvCxnSpPr>
            <p:spPr>
              <a:xfrm flipH="1">
                <a:off x="1518204" y="4756962"/>
                <a:ext cx="1920930" cy="50750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Rounded Rectangle 8"/>
            <p:cNvSpPr/>
            <p:nvPr/>
          </p:nvSpPr>
          <p:spPr>
            <a:xfrm>
              <a:off x="3779912" y="4588535"/>
              <a:ext cx="864096" cy="245927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457200" y="5355793"/>
            <a:ext cx="6517704" cy="116955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Flask 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render_template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('/hello/&lt;name&gt;')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hello(name=None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('hello.html', name=name)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77641" y="3364701"/>
            <a:ext cx="2278797" cy="369332"/>
            <a:chOff x="77754" y="2616927"/>
            <a:chExt cx="2278797" cy="369332"/>
          </a:xfrm>
        </p:grpSpPr>
        <p:sp>
          <p:nvSpPr>
            <p:cNvPr id="16" name="TextBox 15"/>
            <p:cNvSpPr txBox="1"/>
            <p:nvPr/>
          </p:nvSpPr>
          <p:spPr>
            <a:xfrm>
              <a:off x="77754" y="2616927"/>
              <a:ext cx="168302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if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name</a:t>
              </a:r>
              <a:r>
                <a:rPr lang="en-US" dirty="0" smtClean="0"/>
                <a:t> defined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7" name="Straight Arrow Connector 16"/>
            <p:cNvCxnSpPr>
              <a:stCxn id="16" idx="3"/>
            </p:cNvCxnSpPr>
            <p:nvPr/>
          </p:nvCxnSpPr>
          <p:spPr>
            <a:xfrm>
              <a:off x="1760779" y="2801593"/>
              <a:ext cx="59577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/>
          <p:cNvGrpSpPr/>
          <p:nvPr/>
        </p:nvGrpSpPr>
        <p:grpSpPr>
          <a:xfrm>
            <a:off x="177641" y="3817531"/>
            <a:ext cx="2306127" cy="369332"/>
            <a:chOff x="77754" y="2616927"/>
            <a:chExt cx="2306127" cy="369332"/>
          </a:xfrm>
        </p:grpSpPr>
        <p:sp>
          <p:nvSpPr>
            <p:cNvPr id="27" name="TextBox 26"/>
            <p:cNvSpPr txBox="1"/>
            <p:nvPr/>
          </p:nvSpPr>
          <p:spPr>
            <a:xfrm>
              <a:off x="77754" y="2616927"/>
              <a:ext cx="192668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if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name</a:t>
              </a:r>
              <a:r>
                <a:rPr lang="en-US" dirty="0" smtClean="0"/>
                <a:t> undefined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8" name="Straight Arrow Connector 27"/>
            <p:cNvCxnSpPr>
              <a:stCxn id="27" idx="3"/>
            </p:cNvCxnSpPr>
            <p:nvPr/>
          </p:nvCxnSpPr>
          <p:spPr>
            <a:xfrm>
              <a:off x="2004435" y="2801593"/>
              <a:ext cx="37944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62988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 development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Command line arguments &amp; configuration files</a:t>
            </a:r>
          </a:p>
          <a:p>
            <a:pPr lvl="1"/>
            <a:r>
              <a:rPr lang="en-US" dirty="0" smtClean="0"/>
              <a:t>goals: handling options, flags specified on command line, reading configuration files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2" action="ppaction://hlinksldjump"/>
              </a:rPr>
              <a:t>argparse</a:t>
            </a:r>
            <a:r>
              <a:rPr lang="en-US" dirty="0" smtClean="0"/>
              <a:t>, </a:t>
            </a:r>
            <a:r>
              <a:rPr lang="en-US" dirty="0" err="1" smtClean="0">
                <a:hlinkClick r:id="rId2" action="ppaction://hlinksldjump"/>
              </a:rPr>
              <a:t>ConfigParser</a:t>
            </a:r>
            <a:endParaRPr lang="en-US" dirty="0" smtClean="0"/>
          </a:p>
          <a:p>
            <a:r>
              <a:rPr lang="en-US" dirty="0" smtClean="0"/>
              <a:t>Logging</a:t>
            </a:r>
          </a:p>
          <a:p>
            <a:pPr lvl="1"/>
            <a:r>
              <a:rPr lang="en-US" dirty="0" smtClean="0"/>
              <a:t>goals: writing application events to log files, using log levels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3" action="ppaction://hlinksldjump"/>
              </a:rPr>
              <a:t>logging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01390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 template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Form template (ugly, use CSS for style)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190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425777" y="2259699"/>
            <a:ext cx="7615927" cy="3542221"/>
            <a:chOff x="-539774" y="2202073"/>
            <a:chExt cx="7615927" cy="3542221"/>
          </a:xfrm>
        </p:grpSpPr>
        <p:sp>
          <p:nvSpPr>
            <p:cNvPr id="6" name="TextBox 5"/>
            <p:cNvSpPr txBox="1"/>
            <p:nvPr/>
          </p:nvSpPr>
          <p:spPr>
            <a:xfrm>
              <a:off x="-539774" y="2204864"/>
              <a:ext cx="7615927" cy="353943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&lt;!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doctype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html&gt;</a:t>
              </a: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&lt;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title&gt;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EasySum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&lt;/title&gt;</a:t>
              </a: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&lt;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body&gt;</a:t>
              </a: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   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&lt;h1&gt;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EasySum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&lt;/h2&gt;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{% if result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&lt;p&gt; The result of {{op1}} + {{op2}} is {{result}}. &lt;/p&gt;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{% else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&lt;p&gt; This web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aplication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computes the sum of two numbers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, the can even be floating point values. &lt;/p&gt;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&lt;form method="POST"&gt;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First operand: </a:t>
              </a:r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sz="1400" b="1" dirty="0" smtClean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input type="text" name="op1"/&gt;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&lt;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br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/&gt;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Second operand: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&lt;input type="text" name="op2"/&gt;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&lt;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br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/&gt;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&lt;input type="submit" value="Compute"/&gt;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&lt;/form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{%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endif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&lt;/body&gt; 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932834" y="2202073"/>
              <a:ext cx="2117887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templates/sum.html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4096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 handling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request</a:t>
            </a:r>
            <a:r>
              <a:rPr lang="en-US" dirty="0" smtClean="0"/>
              <a:t> &amp; specify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methods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Note: </a:t>
            </a:r>
            <a:r>
              <a:rPr lang="en-US" i="1" dirty="0" smtClean="0">
                <a:solidFill>
                  <a:srgbClr val="C00000"/>
                </a:solidFill>
                <a:cs typeface="Courier New" panose="02070309020205020404" pitchFamily="49" charset="0"/>
              </a:rPr>
              <a:t>always</a:t>
            </a:r>
            <a:r>
              <a:rPr lang="en-US" dirty="0" smtClean="0">
                <a:solidFill>
                  <a:srgbClr val="C00000"/>
                </a:solidFill>
                <a:cs typeface="Courier New" panose="02070309020205020404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</a:rPr>
              <a:t>validate input!</a:t>
            </a:r>
            <a:endParaRPr lang="en-US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407528"/>
            <a:ext cx="6779096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from flask import Flask, request,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('/', 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methods=['GET', 'POST']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start():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request.method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== 'POST'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op1 = float(</a:t>
            </a:r>
            <a:r>
              <a:rPr lang="en-US" sz="1400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request.form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['op1']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op2 = float(</a:t>
            </a:r>
            <a:r>
              <a:rPr lang="en-US" sz="1400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request.form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['op2']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result = op1 + op2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('sum.html', op1=op1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op2=op2,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     result=result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else: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('sum.html')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4932040" y="3561374"/>
            <a:ext cx="3679570" cy="369332"/>
            <a:chOff x="-1447893" y="2616927"/>
            <a:chExt cx="3679570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77754" y="2616927"/>
              <a:ext cx="215392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Retrieve input values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>
              <a:off x="-1447893" y="2801593"/>
              <a:ext cx="152564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3923507" y="2916667"/>
            <a:ext cx="4688102" cy="527041"/>
            <a:chOff x="-2456426" y="2896432"/>
            <a:chExt cx="4688102" cy="527041"/>
          </a:xfrm>
        </p:grpSpPr>
        <p:sp>
          <p:nvSpPr>
            <p:cNvPr id="15" name="TextBox 14"/>
            <p:cNvSpPr txBox="1"/>
            <p:nvPr/>
          </p:nvSpPr>
          <p:spPr>
            <a:xfrm>
              <a:off x="77754" y="2896432"/>
              <a:ext cx="215392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Check method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6" name="Straight Arrow Connector 15"/>
            <p:cNvCxnSpPr>
              <a:stCxn id="15" idx="1"/>
            </p:cNvCxnSpPr>
            <p:nvPr/>
          </p:nvCxnSpPr>
          <p:spPr>
            <a:xfrm flipH="1">
              <a:off x="-2456426" y="3081098"/>
              <a:ext cx="2534180" cy="34237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4932042" y="2389626"/>
            <a:ext cx="3679567" cy="594041"/>
            <a:chOff x="-1447891" y="2896432"/>
            <a:chExt cx="3679567" cy="594041"/>
          </a:xfrm>
        </p:grpSpPr>
        <p:sp>
          <p:nvSpPr>
            <p:cNvPr id="20" name="TextBox 19"/>
            <p:cNvSpPr txBox="1"/>
            <p:nvPr/>
          </p:nvSpPr>
          <p:spPr>
            <a:xfrm>
              <a:off x="77753" y="2896432"/>
              <a:ext cx="215392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Methods to handle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1" name="Straight Arrow Connector 20"/>
            <p:cNvCxnSpPr>
              <a:stCxn id="20" idx="1"/>
            </p:cNvCxnSpPr>
            <p:nvPr/>
          </p:nvCxnSpPr>
          <p:spPr>
            <a:xfrm flipH="1">
              <a:off x="-1447891" y="3081098"/>
              <a:ext cx="1525644" cy="40937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21079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Keep track of application state with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session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132856"/>
            <a:ext cx="6779096" cy="461664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app.secret_key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'A1Zr38g/3yZ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R~XGH!jlN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]3WX/,?RT'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('/reset')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reset():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session['fib'] =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session['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fib_prev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'] =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session['number'] = 0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('fib.html', number=None)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start():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'number' in session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session['number'] +=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fib = session['fib']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session['fib'] += session['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fib_prev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session['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fib_prev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'] = fib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('fib.html',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                   number=session['number'],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   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fibonacci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=session['fib'])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else: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return reset()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923507" y="4005064"/>
            <a:ext cx="4249264" cy="527041"/>
            <a:chOff x="-2456426" y="2896432"/>
            <a:chExt cx="4249264" cy="527041"/>
          </a:xfrm>
        </p:grpSpPr>
        <p:sp>
          <p:nvSpPr>
            <p:cNvPr id="7" name="TextBox 6"/>
            <p:cNvSpPr txBox="1"/>
            <p:nvPr/>
          </p:nvSpPr>
          <p:spPr>
            <a:xfrm>
              <a:off x="77754" y="2896432"/>
              <a:ext cx="171508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Check state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>
              <a:off x="-2456426" y="3081098"/>
              <a:ext cx="2534180" cy="34237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4860032" y="4511818"/>
            <a:ext cx="3312739" cy="646331"/>
            <a:chOff x="-1519900" y="2616927"/>
            <a:chExt cx="3312739" cy="646331"/>
          </a:xfrm>
        </p:grpSpPr>
        <p:sp>
          <p:nvSpPr>
            <p:cNvPr id="10" name="TextBox 9"/>
            <p:cNvSpPr txBox="1"/>
            <p:nvPr/>
          </p:nvSpPr>
          <p:spPr>
            <a:xfrm>
              <a:off x="77754" y="2616927"/>
              <a:ext cx="1715085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Retrieve/update</a:t>
              </a:r>
              <a:br>
                <a:rPr lang="en-US" dirty="0" smtClean="0"/>
              </a:br>
              <a:r>
                <a:rPr lang="en-US" dirty="0" smtClean="0"/>
                <a:t>session values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1" name="Straight Arrow Connector 10"/>
            <p:cNvCxnSpPr>
              <a:stCxn id="10" idx="1"/>
            </p:cNvCxnSpPr>
            <p:nvPr/>
          </p:nvCxnSpPr>
          <p:spPr>
            <a:xfrm flipH="1">
              <a:off x="-1519900" y="2940093"/>
              <a:ext cx="1597654" cy="28585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>
            <a:off x="3419872" y="2832357"/>
            <a:ext cx="199452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Persistent variables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694720" y="2589539"/>
            <a:ext cx="3386440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Flask server is single session</a:t>
            </a:r>
            <a:br>
              <a:rPr lang="en-US" dirty="0" smtClean="0"/>
            </a:br>
            <a:r>
              <a:rPr lang="en-US" dirty="0" smtClean="0"/>
              <a:t>  </a:t>
            </a:r>
            <a:r>
              <a:rPr lang="en-US" dirty="0" smtClean="0">
                <a:sym typeface="Symbol" panose="05050102010706020507" pitchFamily="18" charset="2"/>
              </a:rPr>
              <a:t></a:t>
            </a:r>
            <a:r>
              <a:rPr lang="en-US" dirty="0" smtClean="0"/>
              <a:t> no multi-user, multi-session!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8321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Flask</a:t>
            </a:r>
            <a:r>
              <a:rPr lang="en-US" dirty="0"/>
              <a:t/>
            </a:r>
            <a:br>
              <a:rPr lang="en-US" dirty="0"/>
            </a:br>
            <a:r>
              <a:rPr lang="en-US" sz="2000" dirty="0">
                <a:hlinkClick r:id="rId2"/>
              </a:rPr>
              <a:t>http://</a:t>
            </a:r>
            <a:r>
              <a:rPr lang="en-US" sz="2000" dirty="0" smtClean="0">
                <a:hlinkClick r:id="rId2"/>
              </a:rPr>
              <a:t>flask.pocoo.org/docs/latest</a:t>
            </a:r>
            <a:r>
              <a:rPr lang="en-US" sz="2000" dirty="0" smtClean="0"/>
              <a:t>  </a:t>
            </a:r>
          </a:p>
          <a:p>
            <a:r>
              <a:rPr lang="en-US" dirty="0" smtClean="0"/>
              <a:t>Jinja2 0.25 (check for </a:t>
            </a:r>
            <a:r>
              <a:rPr lang="en-US" dirty="0"/>
              <a:t>latest version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sz="2000" dirty="0" smtClean="0">
                <a:hlinkClick r:id="rId3"/>
              </a:rPr>
              <a:t>http</a:t>
            </a:r>
            <a:r>
              <a:rPr lang="en-US" sz="2000" dirty="0">
                <a:hlinkClick r:id="rId3"/>
              </a:rPr>
              <a:t>://</a:t>
            </a:r>
            <a:r>
              <a:rPr lang="en-US" sz="2000" dirty="0" smtClean="0">
                <a:hlinkClick r:id="rId3"/>
              </a:rPr>
              <a:t>jinja.pocoo.org/docs/latest</a:t>
            </a:r>
            <a:r>
              <a:rPr lang="en-US" sz="2000" dirty="0" smtClean="0"/>
              <a:t> </a:t>
            </a:r>
            <a:r>
              <a:rPr lang="en-US" dirty="0" smtClean="0"/>
              <a:t> </a:t>
            </a:r>
          </a:p>
          <a:p>
            <a:r>
              <a:rPr lang="en-US" dirty="0" smtClean="0"/>
              <a:t>Did I mention security is an </a:t>
            </a:r>
            <a:r>
              <a:rPr lang="en-US" dirty="0"/>
              <a:t>issue?</a:t>
            </a:r>
            <a:br>
              <a:rPr lang="en-US" dirty="0"/>
            </a:br>
            <a:r>
              <a:rPr lang="en-US" sz="2000" dirty="0">
                <a:hlinkClick r:id="rId4"/>
              </a:rPr>
              <a:t>http://</a:t>
            </a:r>
            <a:r>
              <a:rPr lang="en-US" sz="2000" dirty="0" smtClean="0">
                <a:hlinkClick r:id="rId4"/>
              </a:rPr>
              <a:t>flask.pocoo.org/docs/latest/advanced_foreword</a:t>
            </a:r>
            <a:r>
              <a:rPr lang="en-US" sz="2000" dirty="0">
                <a:hlinkClick r:id="rId4"/>
              </a:rPr>
              <a:t>/#</a:t>
            </a:r>
            <a:r>
              <a:rPr lang="en-US" sz="2000" dirty="0" smtClean="0">
                <a:hlinkClick r:id="rId4"/>
              </a:rPr>
              <a:t>develop-for-the-web-with-caution</a:t>
            </a:r>
            <a:r>
              <a:rPr lang="en-US" sz="200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193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3059832" y="4559364"/>
            <a:ext cx="5345763" cy="2109996"/>
            <a:chOff x="3059832" y="4559364"/>
            <a:chExt cx="5345763" cy="2109996"/>
          </a:xfrm>
        </p:grpSpPr>
        <p:pic>
          <p:nvPicPr>
            <p:cNvPr id="5122" name="Picture 2" descr="Image result for dragon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59832" y="4559364"/>
              <a:ext cx="2982326" cy="2109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5140925" y="5865005"/>
              <a:ext cx="3264670" cy="5847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 smtClean="0"/>
                <a:t>There be dragons!</a:t>
              </a:r>
              <a:endParaRPr lang="en-US" sz="3200" dirty="0"/>
            </a:p>
          </p:txBody>
        </p:sp>
      </p:grpSp>
    </p:spTree>
    <p:extLst>
      <p:ext uri="{BB962C8B-B14F-4D97-AF65-F5344CB8AC3E}">
        <p14:creationId xmlns:p14="http://schemas.microsoft.com/office/powerpoint/2010/main" val="605387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Debugging Python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8048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Errors &amp; warnings: </a:t>
            </a:r>
            <a:r>
              <a:rPr lang="en-US" dirty="0" err="1" smtClean="0"/>
              <a:t>pylint</a:t>
            </a:r>
            <a:r>
              <a:rPr lang="en-US" dirty="0" smtClean="0"/>
              <a:t>, flake8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53136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Static cod analysis, errors, warnings, code quality suggestions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flake8 can be invoked from</a:t>
            </a:r>
            <a:br>
              <a:rPr lang="en-US" dirty="0" smtClean="0"/>
            </a:br>
            <a:r>
              <a:rPr lang="en-US" dirty="0" smtClean="0"/>
              <a:t>vim, as </a:t>
            </a:r>
            <a:r>
              <a:rPr lang="en-US" dirty="0" err="1" smtClean="0"/>
              <a:t>git</a:t>
            </a:r>
            <a:r>
              <a:rPr lang="en-US" dirty="0" smtClean="0"/>
              <a:t> hook</a:t>
            </a:r>
            <a:endParaRPr lang="nl-BE" dirty="0"/>
          </a:p>
        </p:txBody>
      </p:sp>
      <p:sp>
        <p:nvSpPr>
          <p:cNvPr id="6" name="TextBox 5"/>
          <p:cNvSpPr txBox="1"/>
          <p:nvPr/>
        </p:nvSpPr>
        <p:spPr>
          <a:xfrm>
            <a:off x="611560" y="2708920"/>
            <a:ext cx="7629012" cy="2585323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pylint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add.py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*************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Module add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C:  1, 0: Missing module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docstring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(missing-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docstring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E:  4,10: Undefined variable 'x' (undefined-variable)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Report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======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 statements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analysed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580112" y="5094188"/>
            <a:ext cx="3312368" cy="9541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print(x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+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3)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25543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debugger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Bugs are ubiquitous…</a:t>
            </a:r>
          </a:p>
          <a:p>
            <a:r>
              <a:rPr lang="en-US" dirty="0" smtClean="0"/>
              <a:t>Debugging by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/>
              <a:t>easy to do</a:t>
            </a:r>
          </a:p>
          <a:p>
            <a:pPr lvl="1"/>
            <a:r>
              <a:rPr lang="en-US" dirty="0" smtClean="0"/>
              <a:t>takes a long time for complex situations</a:t>
            </a:r>
          </a:p>
          <a:p>
            <a:pPr lvl="1"/>
            <a:r>
              <a:rPr lang="en-US" dirty="0" smtClean="0"/>
              <a:t>unstructured process</a:t>
            </a:r>
          </a:p>
          <a:p>
            <a:pPr lvl="1"/>
            <a:r>
              <a:rPr lang="en-US" dirty="0" smtClean="0"/>
              <a:t>pollutes code</a:t>
            </a:r>
          </a:p>
          <a:p>
            <a:r>
              <a:rPr lang="en-US" dirty="0" smtClean="0"/>
              <a:t>Use debugger (</a:t>
            </a:r>
            <a:r>
              <a:rPr lang="en-US" dirty="0" err="1" smtClean="0"/>
              <a:t>pdb</a:t>
            </a:r>
            <a:r>
              <a:rPr lang="en-US" dirty="0" smtClean="0"/>
              <a:t> for Python): it can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tep through code, statement by statement</a:t>
            </a:r>
          </a:p>
          <a:p>
            <a:pPr lvl="1"/>
            <a:r>
              <a:rPr lang="en-US" dirty="0" smtClean="0"/>
              <a:t>inspect variable values</a:t>
            </a:r>
          </a:p>
          <a:p>
            <a:pPr lvl="1"/>
            <a:r>
              <a:rPr lang="en-US" dirty="0" smtClean="0"/>
              <a:t>…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47641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611560" y="3750900"/>
            <a:ext cx="7848872" cy="2996952"/>
            <a:chOff x="611560" y="3750900"/>
            <a:chExt cx="7848872" cy="2996952"/>
          </a:xfrm>
        </p:grpSpPr>
        <p:sp>
          <p:nvSpPr>
            <p:cNvPr id="6" name="Cloud Callout 5"/>
            <p:cNvSpPr/>
            <p:nvPr/>
          </p:nvSpPr>
          <p:spPr>
            <a:xfrm>
              <a:off x="611560" y="3750900"/>
              <a:ext cx="4464496" cy="2996952"/>
            </a:xfrm>
            <a:prstGeom prst="cloudCallout">
              <a:avLst>
                <a:gd name="adj1" fmla="val 59930"/>
                <a:gd name="adj2" fmla="val -42902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636197" y="3769195"/>
              <a:ext cx="282423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In your dreams!</a:t>
              </a:r>
              <a:endParaRPr lang="nl-BE" sz="3200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Okay, what's this?!?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1613699"/>
            <a:ext cx="7920880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n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[1])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matrix = [[0] * n] * n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in range(n):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for j in range(n):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matrix[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print('\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n'.join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([' '.join(['{:2d}'.format(e) for e in row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for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row in matrix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return 0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97395" y="4410978"/>
            <a:ext cx="2803973" cy="1754326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buggy.py 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1  2  3  4  5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6  7  8  9 10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11 12 13 14 15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16 17 18 19 20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940152" y="4797152"/>
            <a:ext cx="2803973" cy="1754326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buggy.py 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2392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2" grpId="0" animBg="1"/>
    </p:bld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Starting &amp; viewing source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Starting the debugger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Listing source code: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[&lt;line-nr&gt;]</a:t>
            </a:r>
            <a:r>
              <a:rPr lang="en-US" dirty="0" smtClean="0"/>
              <a:t> (list)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1012886" y="2228671"/>
            <a:ext cx="3768980" cy="1200329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-m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buggy.py 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buggy.py(3)&lt;module&gt;()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import sys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3275856" y="2708920"/>
            <a:ext cx="5129442" cy="400110"/>
            <a:chOff x="3275856" y="2708920"/>
            <a:chExt cx="5129442" cy="400110"/>
          </a:xfrm>
        </p:grpSpPr>
        <p:sp>
          <p:nvSpPr>
            <p:cNvPr id="5" name="TextBox 4"/>
            <p:cNvSpPr txBox="1"/>
            <p:nvPr/>
          </p:nvSpPr>
          <p:spPr>
            <a:xfrm>
              <a:off x="4860032" y="2708920"/>
              <a:ext cx="354526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Statement about to be executed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5" idx="1"/>
            </p:cNvCxnSpPr>
            <p:nvPr/>
          </p:nvCxnSpPr>
          <p:spPr>
            <a:xfrm flipH="1">
              <a:off x="3275856" y="2908975"/>
              <a:ext cx="1584176" cy="87977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1907704" y="3284984"/>
            <a:ext cx="3525668" cy="688142"/>
            <a:chOff x="1907704" y="3284984"/>
            <a:chExt cx="3525668" cy="688142"/>
          </a:xfrm>
        </p:grpSpPr>
        <p:sp>
          <p:nvSpPr>
            <p:cNvPr id="8" name="TextBox 7"/>
            <p:cNvSpPr txBox="1"/>
            <p:nvPr/>
          </p:nvSpPr>
          <p:spPr>
            <a:xfrm>
              <a:off x="3419872" y="3573016"/>
              <a:ext cx="20135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</a:rPr>
                <a:t>debugger prompt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0" name="Straight Arrow Connector 9"/>
            <p:cNvCxnSpPr/>
            <p:nvPr/>
          </p:nvCxnSpPr>
          <p:spPr>
            <a:xfrm flipH="1" flipV="1">
              <a:off x="1907704" y="3284984"/>
              <a:ext cx="1512168" cy="488087"/>
            </a:xfrm>
            <a:prstGeom prst="straightConnector1">
              <a:avLst/>
            </a:prstGeom>
            <a:ln w="28575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1012886" y="4581128"/>
            <a:ext cx="4416594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l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1  	#!/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2  	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3  -&gt;	import sys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4  	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5  	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6  	    n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11457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11" grpId="0" animBg="1"/>
    </p:bld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Stepping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Execute statement: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dirty="0" smtClean="0"/>
              <a:t> (next)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Step into function: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(step)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12886" y="2228671"/>
            <a:ext cx="4182555" cy="2585323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buggy.py(5)&lt;module&gt;()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buggy.py(14)&lt;module&gt;()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if __name__ == '__main__':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buggy.py(15)&lt;module&gt;()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status = main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19043" y="5661248"/>
            <a:ext cx="4176397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./buggy.py(5)&lt;module&gt;()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main():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199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5790281" y="5102436"/>
            <a:ext cx="288617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US" sz="3200" dirty="0" smtClean="0"/>
              <a:t> (return): run</a:t>
            </a:r>
            <a:br>
              <a:rPr lang="en-US" sz="3200" dirty="0" smtClean="0"/>
            </a:br>
            <a:r>
              <a:rPr lang="en-US" sz="3200" dirty="0" smtClean="0"/>
              <a:t>until current</a:t>
            </a:r>
            <a:br>
              <a:rPr lang="en-US" sz="3200" dirty="0" smtClean="0"/>
            </a:br>
            <a:r>
              <a:rPr lang="en-US" sz="3200" dirty="0" smtClean="0"/>
              <a:t>function returns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301406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67322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development </a:t>
            </a:r>
            <a:r>
              <a:rPr lang="en-US" dirty="0" smtClean="0"/>
              <a:t>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Interacting with the operating system</a:t>
            </a:r>
          </a:p>
          <a:p>
            <a:pPr lvl="1"/>
            <a:r>
              <a:rPr lang="en-US" dirty="0" smtClean="0"/>
              <a:t>goals: file system operations, executing external commands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file system operations</a:t>
            </a:r>
            <a:r>
              <a:rPr lang="en-US" dirty="0" smtClean="0"/>
              <a:t>, </a:t>
            </a:r>
            <a:r>
              <a:rPr lang="en-US" dirty="0" smtClean="0">
                <a:hlinkClick r:id="rId3" action="ppaction://hlinksldjump"/>
              </a:rPr>
              <a:t>external commands</a:t>
            </a:r>
            <a:endParaRPr lang="en-US" dirty="0" smtClean="0"/>
          </a:p>
          <a:p>
            <a:r>
              <a:rPr lang="en-US" dirty="0" smtClean="0"/>
              <a:t>Web applications</a:t>
            </a:r>
          </a:p>
          <a:p>
            <a:pPr lvl="1"/>
            <a:r>
              <a:rPr lang="en-US" dirty="0" smtClean="0"/>
              <a:t>goals: basic concepts of web application development</a:t>
            </a:r>
          </a:p>
          <a:p>
            <a:pPr lvl="1"/>
            <a:r>
              <a:rPr lang="en-US" dirty="0" smtClean="0"/>
              <a:t>prerequisites: core Python programming, HTML + CSS</a:t>
            </a:r>
          </a:p>
          <a:p>
            <a:pPr lvl="1"/>
            <a:r>
              <a:rPr lang="en-US" dirty="0" smtClean="0"/>
              <a:t>relevant section: </a:t>
            </a:r>
            <a:r>
              <a:rPr lang="en-US" dirty="0" smtClean="0">
                <a:hlinkClick r:id="rId4" action="ppaction://hlinksldjump"/>
              </a:rPr>
              <a:t>GUI on the cheap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30328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Printing values: variables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Print variable values: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(print)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12886" y="2250738"/>
            <a:ext cx="7215437" cy="3693319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./buggy.py(6)main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n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[1])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./buggy.py(7)main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 = [[0] * n] *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p n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for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in range(n):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p matrix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[[0, 0, 0, 0, 0], [0, 0, 0, 0, 0], [0, 0, 0, 0, 0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0, 0, 0, 0, 0], [0, 0, 0, 0, 0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6656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external functions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a module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print_matrix.py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Import function from module into debugger and use it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2204864"/>
            <a:ext cx="7920880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(matrix):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print('\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n'.join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([' '.join(['{:2d}'.format(e) for e in row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for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row in matrix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12886" y="4437112"/>
            <a:ext cx="6112571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0 0 0 0 0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0 0 0 0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0 0 0 0 0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0 0 0 0 0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0 0 0 0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25529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now it gets weird…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Execute some iterations and print matrix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12886" y="2276872"/>
            <a:ext cx="6007386" cy="424731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./buggy.py(9)main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for j in range(n):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./buggy.py(10)main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p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, j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(0, 0)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1 0 0 0 0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2261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Alternative: watch for change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display &lt;expr&gt;</a:t>
            </a:r>
            <a:r>
              <a:rPr lang="en-US" dirty="0" smtClean="0"/>
              <a:t> shows changes on halt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012886" y="2149790"/>
            <a:ext cx="6007386" cy="452431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display matrix[-1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][1]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display matrix[-1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][1]: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c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buggy.py(15)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init_matrix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c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buggy.py(15)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init_matrix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display matrix[-1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][1]: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 [old: 0]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matrix[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p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, j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(0,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1 2 0 0 0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516216" y="3284984"/>
            <a:ext cx="1387816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Python 3.2+!</a:t>
            </a:r>
            <a:endParaRPr lang="nl-BE" dirty="0"/>
          </a:p>
        </p:txBody>
      </p:sp>
      <p:sp>
        <p:nvSpPr>
          <p:cNvPr id="7" name="TextBox 6"/>
          <p:cNvSpPr txBox="1"/>
          <p:nvPr/>
        </p:nvSpPr>
        <p:spPr>
          <a:xfrm>
            <a:off x="5893792" y="5496211"/>
            <a:ext cx="2818207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>
                <a:sym typeface="Symbol" panose="05050102010706020507" pitchFamily="18" charset="2"/>
              </a:rPr>
              <a:t></a:t>
            </a:r>
            <a:r>
              <a:rPr lang="en-US" sz="2400" dirty="0" smtClean="0"/>
              <a:t> watch point in GDB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3256386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Let's see…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It seems that all the rows are the same thing…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Can we fix this, let's restart using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restart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and break after matrix initialization using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 &lt;line-nr&gt;</a:t>
            </a:r>
            <a:r>
              <a:rPr lang="en-US" dirty="0" smtClean="0"/>
              <a:t> (break)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259632" y="2204864"/>
            <a:ext cx="5688632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matrix[0] is matrix[1]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True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732240" y="2068614"/>
            <a:ext cx="1340303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Oops!?!</a:t>
            </a:r>
            <a:endParaRPr lang="nl-BE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1259632" y="4365104"/>
            <a:ext cx="5688632" cy="203132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restart 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Restarting buggy.py with arguments: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buggy.py(3)&lt;module&gt;()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import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b 8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 1 at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./buggy.py:8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76915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  <p:bldP spid="6" grpId="0" animBg="1"/>
    </p:bld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Try a fix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Continue up to the first breakpoint: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</a:t>
            </a:r>
            <a:r>
              <a:rPr lang="en-US" dirty="0" smtClean="0"/>
              <a:t> (continue)</a:t>
            </a:r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Reinitialize matrix and check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259632" y="2780928"/>
            <a:ext cx="6336704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buggy.py(8)main()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for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in range(n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):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59632" y="4581128"/>
            <a:ext cx="6336704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matrix = [[0] * 5 for _ in range(5)]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matrix[0] is matrix[1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False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64088" y="5273625"/>
            <a:ext cx="1692899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Looks good!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66705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6" grpId="0" animBg="1"/>
      <p:bldP spid="7" grpId="0" animBg="1"/>
    </p:bld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Let's check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Only break in loop, when two rows updated: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b &lt;line-nr&gt;,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(conditional breakpoint), continue and check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259632" y="3140968"/>
            <a:ext cx="6624736" cy="313932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b 10,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== 2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 2 at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buggy.py:10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buggy.py(8)main()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for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in range(n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Pdb)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1  2  3  4  5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6  7  8  9 10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0  0  0  0  0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0  0  0  0  0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0  0  0  0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851920" y="5301208"/>
            <a:ext cx="1692899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Looks good!</a:t>
            </a:r>
            <a:endParaRPr lang="nl-BE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7164288" y="4869160"/>
            <a:ext cx="1475404" cy="120032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we</a:t>
            </a:r>
            <a:br>
              <a:rPr lang="en-US" sz="2400" dirty="0" smtClean="0"/>
            </a:br>
            <a:r>
              <a:rPr lang="en-US" sz="2400" dirty="0" smtClean="0"/>
              <a:t>never left</a:t>
            </a:r>
            <a:br>
              <a:rPr lang="en-US" sz="2400" dirty="0" smtClean="0"/>
            </a:br>
            <a:r>
              <a:rPr lang="en-US" sz="2400" dirty="0" smtClean="0"/>
              <a:t>debugger!</a:t>
            </a:r>
            <a:endParaRPr lang="nl-BE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20176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5" grpId="0" animBg="1"/>
    </p:bld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Managing breakpoints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List breakpoints: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Ignore breakpoint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&lt;n&gt;</a:t>
            </a:r>
            <a:r>
              <a:rPr lang="en-US" dirty="0" smtClean="0"/>
              <a:t> times: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ignore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-nr&gt; &lt;n&gt;</a:t>
            </a:r>
          </a:p>
          <a:p>
            <a:r>
              <a:rPr lang="en-US" dirty="0" smtClean="0"/>
              <a:t>Disable breakpoint: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disable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-nr&gt;</a:t>
            </a:r>
          </a:p>
          <a:p>
            <a:r>
              <a:rPr lang="en-US" dirty="0" smtClean="0"/>
              <a:t>Re-enable breakpoint: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enable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bp-nr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</a:p>
          <a:p>
            <a:r>
              <a:rPr lang="en-US" dirty="0" smtClean="0"/>
              <a:t>Delete breakpoint: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cl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bp-nr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(clear)</a:t>
            </a:r>
          </a:p>
          <a:p>
            <a:r>
              <a:rPr lang="en-US" dirty="0" smtClean="0"/>
              <a:t>Associate debug commands with breakpoint: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commands &lt;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bp-nr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 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835696" y="2060848"/>
            <a:ext cx="6624736" cy="203132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Pdb) b</a:t>
            </a:r>
          </a:p>
          <a:p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Num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Type      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Disp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Enb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Where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keep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yes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buggy.py:8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already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hit 2 times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keep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yes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at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buggy.py:10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	stop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only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if i == 2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already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hit 4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times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124578" y="2852936"/>
            <a:ext cx="1711118" cy="707886"/>
            <a:chOff x="124578" y="2996952"/>
            <a:chExt cx="1711118" cy="707886"/>
          </a:xfrm>
        </p:grpSpPr>
        <p:sp>
          <p:nvSpPr>
            <p:cNvPr id="5" name="TextBox 4"/>
            <p:cNvSpPr txBox="1"/>
            <p:nvPr/>
          </p:nvSpPr>
          <p:spPr>
            <a:xfrm>
              <a:off x="124578" y="2996952"/>
              <a:ext cx="132183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breakpoint</a:t>
              </a:r>
            </a:p>
            <a:p>
              <a:r>
                <a:rPr lang="en-US" sz="2000" dirty="0" smtClean="0">
                  <a:solidFill>
                    <a:srgbClr val="C00000"/>
                  </a:solidFill>
                </a:rPr>
                <a:t>numbers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1446415" y="3068960"/>
              <a:ext cx="389281" cy="2819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>
              <a:off x="1446415" y="3350895"/>
              <a:ext cx="389281" cy="7810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77087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practice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In fact,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was not necessary, print data structures with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pp</a:t>
            </a:r>
            <a:r>
              <a:rPr lang="en-US" dirty="0" smtClean="0"/>
              <a:t> (pretty print)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/>
              <a:t>Run until a line number: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until &lt;line-nr&gt;</a:t>
            </a:r>
          </a:p>
          <a:p>
            <a:pPr lvl="1"/>
            <a:r>
              <a:rPr lang="en-US" dirty="0">
                <a:cs typeface="Courier New" pitchFamily="49" charset="0"/>
              </a:rPr>
              <a:t>often more convenient than </a:t>
            </a:r>
            <a:r>
              <a:rPr lang="en-US" dirty="0" smtClean="0">
                <a:cs typeface="Courier New" pitchFamily="49" charset="0"/>
              </a:rPr>
              <a:t>breakpoint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12886" y="2852936"/>
            <a:ext cx="6007386" cy="175432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pp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matrix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[[1, 0, 0, 0, 0],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[1, 0, 0, 0, 0],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[1, 0, 0, 0, 0],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[1, 0, 0, 0, 0],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[1, 0, 0, 0, 0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50629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Last, but not least: call traces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View call stack: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bt</a:t>
            </a:r>
            <a:r>
              <a:rPr lang="en-US" dirty="0" smtClean="0">
                <a:cs typeface="Courier New" pitchFamily="49" charset="0"/>
              </a:rPr>
              <a:t> (back trace)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Moving up or down in stack: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up</a:t>
            </a:r>
            <a:r>
              <a:rPr lang="en-US" dirty="0" smtClean="0"/>
              <a:t>/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down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helps to look at context of function call</a:t>
            </a:r>
          </a:p>
          <a:p>
            <a:r>
              <a:rPr lang="en-US" dirty="0" smtClean="0">
                <a:cs typeface="Courier New" pitchFamily="49" charset="0"/>
              </a:rPr>
              <a:t>Very useful workflow: run till crash, do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bt</a:t>
            </a:r>
            <a:r>
              <a:rPr lang="en-US" dirty="0" smtClean="0">
                <a:cs typeface="Courier New" pitchFamily="49" charset="0"/>
              </a:rPr>
              <a:t>, look around, move up,…</a:t>
            </a:r>
            <a:endParaRPr lang="en-US" dirty="0">
              <a:cs typeface="Courier New" pitchFamily="49" charset="0"/>
            </a:endParaRPr>
          </a:p>
          <a:p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835696" y="2060848"/>
            <a:ext cx="6624736" cy="230832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Pdb) </a:t>
            </a:r>
            <a:r>
              <a:rPr lang="fr-FR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bt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/</a:t>
            </a:r>
            <a:r>
              <a:rPr lang="fr-FR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usr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/lib/python3.4.3/bdb.py(387)</a:t>
            </a:r>
            <a:r>
              <a:rPr lang="fr-FR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run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exec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cmd in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globals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locals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&lt;string&gt;(1)&lt;module&gt;()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buggy.py(15)&lt;module&gt;()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status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main()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buggy.py(10)main()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matrix[i][j] = i*n + j + 1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224095" y="3801234"/>
            <a:ext cx="1611601" cy="707886"/>
            <a:chOff x="224095" y="3873242"/>
            <a:chExt cx="1611601" cy="707886"/>
          </a:xfrm>
        </p:grpSpPr>
        <p:sp>
          <p:nvSpPr>
            <p:cNvPr id="5" name="TextBox 4"/>
            <p:cNvSpPr txBox="1"/>
            <p:nvPr/>
          </p:nvSpPr>
          <p:spPr>
            <a:xfrm>
              <a:off x="224095" y="3873242"/>
              <a:ext cx="1251561" cy="70788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current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statement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5" idx="3"/>
            </p:cNvCxnSpPr>
            <p:nvPr/>
          </p:nvCxnSpPr>
          <p:spPr>
            <a:xfrm>
              <a:off x="1475656" y="4227185"/>
              <a:ext cx="360040" cy="0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236398" y="2996952"/>
            <a:ext cx="1599298" cy="864096"/>
            <a:chOff x="224095" y="3429000"/>
            <a:chExt cx="1599298" cy="864096"/>
          </a:xfrm>
        </p:grpSpPr>
        <p:sp>
          <p:nvSpPr>
            <p:cNvPr id="14" name="TextBox 13"/>
            <p:cNvSpPr txBox="1"/>
            <p:nvPr/>
          </p:nvSpPr>
          <p:spPr>
            <a:xfrm>
              <a:off x="224095" y="3429000"/>
              <a:ext cx="1239258" cy="70788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current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function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15" name="Straight Arrow Connector 14"/>
            <p:cNvCxnSpPr>
              <a:stCxn id="14" idx="3"/>
            </p:cNvCxnSpPr>
            <p:nvPr/>
          </p:nvCxnSpPr>
          <p:spPr>
            <a:xfrm>
              <a:off x="1463353" y="3782943"/>
              <a:ext cx="360040" cy="510153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209</a:t>
            </a:fld>
            <a:endParaRPr lang="nl-BE"/>
          </a:p>
        </p:txBody>
      </p:sp>
      <p:grpSp>
        <p:nvGrpSpPr>
          <p:cNvPr id="16" name="Group 15"/>
          <p:cNvGrpSpPr/>
          <p:nvPr/>
        </p:nvGrpSpPr>
        <p:grpSpPr>
          <a:xfrm>
            <a:off x="236398" y="2204864"/>
            <a:ext cx="1599298" cy="1296144"/>
            <a:chOff x="224095" y="3429000"/>
            <a:chExt cx="1599298" cy="1296144"/>
          </a:xfrm>
        </p:grpSpPr>
        <p:sp>
          <p:nvSpPr>
            <p:cNvPr id="17" name="TextBox 16"/>
            <p:cNvSpPr txBox="1"/>
            <p:nvPr/>
          </p:nvSpPr>
          <p:spPr>
            <a:xfrm>
              <a:off x="224095" y="3429000"/>
              <a:ext cx="1239258" cy="70788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calling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context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18" name="Straight Arrow Connector 17"/>
            <p:cNvCxnSpPr>
              <a:stCxn id="17" idx="3"/>
            </p:cNvCxnSpPr>
            <p:nvPr/>
          </p:nvCxnSpPr>
          <p:spPr>
            <a:xfrm>
              <a:off x="1463353" y="3782943"/>
              <a:ext cx="360040" cy="942201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18757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formats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Text-based formats</a:t>
            </a:r>
          </a:p>
          <a:p>
            <a:pPr lvl="1"/>
            <a:r>
              <a:rPr lang="en-US" dirty="0" smtClean="0"/>
              <a:t>goals: reading &amp; writing text-based file formats</a:t>
            </a:r>
          </a:p>
          <a:p>
            <a:pPr lvl="1"/>
            <a:r>
              <a:rPr lang="en-US" dirty="0" smtClean="0"/>
              <a:t>prerequisites: core Python programming, file I/O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CSV &amp; XML</a:t>
            </a:r>
            <a:r>
              <a:rPr lang="en-US" dirty="0" smtClean="0"/>
              <a:t>, </a:t>
            </a:r>
            <a:r>
              <a:rPr lang="en-US" dirty="0" smtClean="0">
                <a:hlinkClick r:id="rId3" action="ppaction://hlinksldjump"/>
              </a:rPr>
              <a:t>regular expressions</a:t>
            </a:r>
            <a:r>
              <a:rPr lang="en-US" dirty="0" smtClean="0"/>
              <a:t>, </a:t>
            </a:r>
            <a:r>
              <a:rPr lang="en-US" dirty="0" smtClean="0">
                <a:hlinkClick r:id="rId4" action="ppaction://hlinksldjump"/>
              </a:rPr>
              <a:t>web scraping</a:t>
            </a:r>
            <a:r>
              <a:rPr lang="en-US" dirty="0" smtClean="0"/>
              <a:t>, </a:t>
            </a:r>
            <a:r>
              <a:rPr lang="en-US" dirty="0" smtClean="0">
                <a:hlinkClick r:id="rId5" action="ppaction://hlinksldjump"/>
              </a:rPr>
              <a:t>parsing regular languages</a:t>
            </a:r>
            <a:r>
              <a:rPr lang="en-US" dirty="0" smtClean="0"/>
              <a:t>, </a:t>
            </a:r>
            <a:r>
              <a:rPr lang="en-US" dirty="0" err="1" smtClean="0">
                <a:hlinkClick r:id="rId6" action="ppaction://hlinksldjump"/>
              </a:rPr>
              <a:t>pyparsing</a:t>
            </a:r>
            <a:r>
              <a:rPr lang="en-US" dirty="0" smtClean="0">
                <a:hlinkClick r:id="rId6" action="ppaction://hlinksldjump"/>
              </a:rPr>
              <a:t> for context-free languages</a:t>
            </a:r>
            <a:r>
              <a:rPr lang="en-US" dirty="0" smtClean="0"/>
              <a:t>, </a:t>
            </a:r>
            <a:r>
              <a:rPr lang="en-US" dirty="0" smtClean="0">
                <a:hlinkClick r:id="rId7" action="ppaction://hlinksldjump"/>
              </a:rPr>
              <a:t>string formatting</a:t>
            </a:r>
            <a:endParaRPr lang="en-US" dirty="0" smtClean="0"/>
          </a:p>
          <a:p>
            <a:r>
              <a:rPr lang="en-US" dirty="0" smtClean="0"/>
              <a:t>Scientific file formats</a:t>
            </a:r>
          </a:p>
          <a:p>
            <a:pPr lvl="1"/>
            <a:r>
              <a:rPr lang="en-US" dirty="0" smtClean="0"/>
              <a:t>goals: reading &amp; writing HDF5</a:t>
            </a:r>
          </a:p>
          <a:p>
            <a:pPr lvl="1"/>
            <a:r>
              <a:rPr lang="en-US" dirty="0" smtClean="0"/>
              <a:t>prerequisites: core Python programming, </a:t>
            </a:r>
            <a:r>
              <a:rPr lang="en-US" dirty="0" err="1" smtClean="0">
                <a:hlinkClick r:id="rId8" action="ppaction://hlinksldjump"/>
              </a:rPr>
              <a:t>numpy</a:t>
            </a:r>
            <a:endParaRPr lang="en-US" dirty="0" smtClean="0"/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9" action="ppaction://hlinksldjump"/>
              </a:rPr>
              <a:t>HDF5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5463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closing…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Leave the debugger: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q</a:t>
            </a:r>
            <a:r>
              <a:rPr lang="en-US" dirty="0" smtClean="0"/>
              <a:t> (quit)</a:t>
            </a:r>
          </a:p>
          <a:p>
            <a:r>
              <a:rPr lang="en-US" dirty="0" smtClean="0"/>
              <a:t>Get help on debugger commands: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help</a:t>
            </a:r>
          </a:p>
          <a:p>
            <a:endParaRPr lang="en-US" dirty="0"/>
          </a:p>
          <a:p>
            <a:r>
              <a:rPr lang="en-US" dirty="0" smtClean="0"/>
              <a:t>Debugger is very useful</a:t>
            </a:r>
          </a:p>
          <a:p>
            <a:pPr lvl="1"/>
            <a:r>
              <a:rPr lang="en-US" dirty="0" smtClean="0"/>
              <a:t>Concepts are universal</a:t>
            </a:r>
          </a:p>
          <a:p>
            <a:pPr lvl="2"/>
            <a:r>
              <a:rPr lang="en-US" dirty="0" err="1" smtClean="0"/>
              <a:t>gdb</a:t>
            </a:r>
            <a:r>
              <a:rPr lang="en-US" dirty="0" smtClean="0"/>
              <a:t> for C/C++/Fortran</a:t>
            </a:r>
          </a:p>
          <a:p>
            <a:pPr lvl="2"/>
            <a:r>
              <a:rPr lang="en-US" dirty="0" smtClean="0"/>
              <a:t>Eclipse debugger for Java/C/C++/Fortran</a:t>
            </a:r>
          </a:p>
          <a:p>
            <a:pPr lvl="2"/>
            <a:r>
              <a:rPr lang="en-US" dirty="0" err="1" smtClean="0"/>
              <a:t>Allinea</a:t>
            </a:r>
            <a:r>
              <a:rPr lang="en-US" dirty="0" smtClean="0"/>
              <a:t> DDT parallel debugger for C/C++/Fortran</a:t>
            </a:r>
          </a:p>
          <a:p>
            <a:pPr lvl="1"/>
            <a:r>
              <a:rPr lang="en-US" dirty="0" smtClean="0"/>
              <a:t>Worth to invest time to learn to use it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14690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/>
    </p:bld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Fixed program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1613699"/>
            <a:ext cx="7920880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n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[1])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matrix = [[0] *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n for _ in range(n)]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in range(n):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for j in range(n):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matrix[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print('\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n'.join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([' '.join(['{:2d}'.format(e) for e in row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for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row in matrix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return 0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25076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B. Kernighan &amp; R. Pike (1999) </a:t>
            </a:r>
            <a:r>
              <a:rPr lang="en-US" i="1" dirty="0" smtClean="0"/>
              <a:t>The practice of programming</a:t>
            </a:r>
            <a:r>
              <a:rPr lang="en-US" dirty="0" smtClean="0"/>
              <a:t>, Addison-Wesley</a:t>
            </a:r>
          </a:p>
        </p:txBody>
      </p:sp>
    </p:spTree>
    <p:extLst>
      <p:ext uri="{BB962C8B-B14F-4D97-AF65-F5344CB8AC3E}">
        <p14:creationId xmlns:p14="http://schemas.microsoft.com/office/powerpoint/2010/main" val="2684116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Profiling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65130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If you don't profile…</a:t>
            </a:r>
            <a:endParaRPr lang="nl-BE" dirty="0"/>
          </a:p>
        </p:txBody>
      </p:sp>
      <p:pic>
        <p:nvPicPr>
          <p:cNvPr id="1026" name="Picture 2" descr="http://vignette2.wikia.nocookie.net/monopoly/images/9/95/Chance_go_to_jail.jpg/revision/latest?cb=2012112215131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5583" y="2507471"/>
            <a:ext cx="4305300" cy="247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2132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Profiling approaches</a:t>
            </a:r>
            <a:endParaRPr lang="nl-BE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Microbenchmarking</a:t>
            </a:r>
            <a:r>
              <a:rPr lang="en-US" dirty="0" smtClean="0"/>
              <a:t>, i.e., timing functions</a:t>
            </a:r>
          </a:p>
          <a:p>
            <a:pPr lvl="1"/>
            <a:r>
              <a:rPr lang="en-US" dirty="0" smtClean="0"/>
              <a:t>Easy</a:t>
            </a:r>
          </a:p>
          <a:p>
            <a:pPr lvl="1"/>
            <a:r>
              <a:rPr lang="en-US" dirty="0" smtClean="0"/>
              <a:t>Can lead to premature optimization</a:t>
            </a:r>
            <a:br>
              <a:rPr lang="en-US" dirty="0" smtClean="0"/>
            </a:br>
            <a:r>
              <a:rPr lang="en-US" dirty="0" smtClean="0"/>
              <a:t>    = waste of time</a:t>
            </a:r>
          </a:p>
          <a:p>
            <a:r>
              <a:rPr lang="en-US" dirty="0" smtClean="0"/>
              <a:t>Profiling with profiling tool</a:t>
            </a:r>
          </a:p>
          <a:p>
            <a:pPr lvl="1"/>
            <a:r>
              <a:rPr lang="en-US" dirty="0" smtClean="0"/>
              <a:t>Slightly more complicated</a:t>
            </a:r>
          </a:p>
          <a:p>
            <a:pPr lvl="1"/>
            <a:r>
              <a:rPr lang="en-US" dirty="0" smtClean="0"/>
              <a:t>Identifies true bottlenecks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215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1893423" y="5877272"/>
            <a:ext cx="5342873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Both are useful, when used appropriately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646458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7" grpId="0" animBg="1"/>
    </p:bld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Timing functions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ipython</a:t>
            </a:r>
            <a:r>
              <a:rPr lang="en-US" dirty="0" smtClean="0"/>
              <a:t>: use magic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%time</a:t>
            </a:r>
            <a:r>
              <a:rPr lang="en-US" dirty="0" smtClean="0"/>
              <a:t> 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%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timeit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Command line: use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timeit</a:t>
            </a:r>
            <a:r>
              <a:rPr lang="en-US" dirty="0" smtClean="0">
                <a:cs typeface="Courier New" panose="02070309020205020404" pitchFamily="49" charset="0"/>
              </a:rPr>
              <a:t> module</a:t>
            </a:r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835696" y="2204864"/>
            <a:ext cx="5832648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 [1]: from primes import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primes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 [2]: %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timeit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result = primes(1000)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10 loops, best of 3: 172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ms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per loop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89354" y="2420888"/>
            <a:ext cx="1671306" cy="707886"/>
            <a:chOff x="224095" y="3729226"/>
            <a:chExt cx="1671306" cy="707886"/>
          </a:xfrm>
        </p:grpSpPr>
        <p:sp>
          <p:nvSpPr>
            <p:cNvPr id="7" name="TextBox 6"/>
            <p:cNvSpPr txBox="1"/>
            <p:nvPr/>
          </p:nvSpPr>
          <p:spPr>
            <a:xfrm>
              <a:off x="224095" y="3729226"/>
              <a:ext cx="105189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multiple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runs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7" idx="3"/>
            </p:cNvCxnSpPr>
            <p:nvPr/>
          </p:nvCxnSpPr>
          <p:spPr>
            <a:xfrm>
              <a:off x="1275986" y="4083169"/>
              <a:ext cx="619415" cy="137919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3995936" y="3128194"/>
            <a:ext cx="1503745" cy="804862"/>
            <a:chOff x="-480863" y="895946"/>
            <a:chExt cx="1503745" cy="804862"/>
          </a:xfrm>
        </p:grpSpPr>
        <p:sp>
          <p:nvSpPr>
            <p:cNvPr id="10" name="TextBox 9"/>
            <p:cNvSpPr txBox="1"/>
            <p:nvPr/>
          </p:nvSpPr>
          <p:spPr>
            <a:xfrm>
              <a:off x="-480863" y="1300698"/>
              <a:ext cx="150374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</a:rPr>
                <a:t>t</a:t>
              </a:r>
              <a:r>
                <a:rPr lang="en-US" sz="2000" dirty="0" smtClean="0">
                  <a:solidFill>
                    <a:srgbClr val="0070C0"/>
                  </a:solidFill>
                </a:rPr>
                <a:t>iming result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1" name="Straight Arrow Connector 10"/>
            <p:cNvCxnSpPr>
              <a:stCxn id="10" idx="0"/>
              <a:endCxn id="5" idx="2"/>
            </p:cNvCxnSpPr>
            <p:nvPr/>
          </p:nvCxnSpPr>
          <p:spPr>
            <a:xfrm flipV="1">
              <a:off x="271010" y="895946"/>
              <a:ext cx="4211" cy="404752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/>
          <p:cNvSpPr txBox="1"/>
          <p:nvPr/>
        </p:nvSpPr>
        <p:spPr>
          <a:xfrm>
            <a:off x="261362" y="5086925"/>
            <a:ext cx="855911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-m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timeit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'from primes import primes' 'primes(1000)'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10 loops, best of 3: 174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msec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per loop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460534" y="4303549"/>
            <a:ext cx="1069776" cy="781635"/>
            <a:chOff x="224095" y="3885436"/>
            <a:chExt cx="1069776" cy="781635"/>
          </a:xfrm>
        </p:grpSpPr>
        <p:sp>
          <p:nvSpPr>
            <p:cNvPr id="17" name="TextBox 16"/>
            <p:cNvSpPr txBox="1"/>
            <p:nvPr/>
          </p:nvSpPr>
          <p:spPr>
            <a:xfrm>
              <a:off x="224095" y="3885436"/>
              <a:ext cx="98135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module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to use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18" name="Straight Arrow Connector 17"/>
            <p:cNvCxnSpPr>
              <a:stCxn id="17" idx="3"/>
            </p:cNvCxnSpPr>
            <p:nvPr/>
          </p:nvCxnSpPr>
          <p:spPr>
            <a:xfrm>
              <a:off x="1205454" y="4239379"/>
              <a:ext cx="88417" cy="427692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3836798" y="4323293"/>
            <a:ext cx="4079386" cy="761891"/>
            <a:chOff x="224095" y="3905180"/>
            <a:chExt cx="4079386" cy="761891"/>
          </a:xfrm>
        </p:grpSpPr>
        <p:sp>
          <p:nvSpPr>
            <p:cNvPr id="21" name="TextBox 20"/>
            <p:cNvSpPr txBox="1"/>
            <p:nvPr/>
          </p:nvSpPr>
          <p:spPr>
            <a:xfrm>
              <a:off x="224095" y="3905180"/>
              <a:ext cx="407938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</a:rPr>
                <a:t>s</a:t>
              </a:r>
              <a:r>
                <a:rPr lang="en-US" sz="2000" dirty="0" smtClean="0">
                  <a:solidFill>
                    <a:srgbClr val="0070C0"/>
                  </a:solidFill>
                </a:rPr>
                <a:t>tatements to execute, string per line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22" name="Straight Arrow Connector 21"/>
            <p:cNvCxnSpPr>
              <a:stCxn id="21" idx="2"/>
            </p:cNvCxnSpPr>
            <p:nvPr/>
          </p:nvCxnSpPr>
          <p:spPr>
            <a:xfrm flipH="1">
              <a:off x="1823393" y="4305290"/>
              <a:ext cx="440395" cy="361781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5" name="Straight Arrow Connector 24"/>
          <p:cNvCxnSpPr>
            <a:stCxn id="21" idx="2"/>
          </p:cNvCxnSpPr>
          <p:nvPr/>
        </p:nvCxnSpPr>
        <p:spPr>
          <a:xfrm>
            <a:off x="5876491" y="4723403"/>
            <a:ext cx="1503821" cy="361781"/>
          </a:xfrm>
          <a:prstGeom prst="straightConnector1">
            <a:avLst/>
          </a:prstGeom>
          <a:ln w="22225">
            <a:solidFill>
              <a:srgbClr val="0070C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5601507" y="5949280"/>
            <a:ext cx="2786917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Don't forget indentation!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3293552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15" grpId="0" animBg="1"/>
      <p:bldP spid="30" grpId="0" animBg="1"/>
    </p:bld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Profiler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cProfile</a:t>
            </a:r>
            <a:r>
              <a:rPr lang="en-US" dirty="0" smtClean="0"/>
              <a:t> module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217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07504" y="3140968"/>
            <a:ext cx="8928992" cy="280076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-m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cProfile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  primes.py 1000</a:t>
            </a:r>
          </a:p>
          <a:p>
            <a:endParaRPr lang="en-US" sz="1600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2914 function calls (2878 primitive calls) in 0.261 seconds</a:t>
            </a:r>
          </a:p>
          <a:p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Ordered by: internal time</a:t>
            </a:r>
          </a:p>
          <a:p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ncalls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tottime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percall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cumtime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percall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filename:lineno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(function)</a:t>
            </a: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 1    0.250    0.250    0.251    0.251 primes.py:6(primes)</a:t>
            </a: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 1    0.002    0.002    0.002    0.002 {built-in method loads}</a:t>
            </a: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1194    0.001    0.000    0.001    0.000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{'append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 of 'list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'}</a:t>
            </a:r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43    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0.001    0.000    0.001    0.000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{'join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 of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}</a:t>
            </a:r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539552" y="2204864"/>
            <a:ext cx="1679370" cy="937845"/>
            <a:chOff x="224095" y="3885436"/>
            <a:chExt cx="1679370" cy="937845"/>
          </a:xfrm>
        </p:grpSpPr>
        <p:sp>
          <p:nvSpPr>
            <p:cNvPr id="8" name="TextBox 7"/>
            <p:cNvSpPr txBox="1"/>
            <p:nvPr/>
          </p:nvSpPr>
          <p:spPr>
            <a:xfrm>
              <a:off x="224095" y="3885436"/>
              <a:ext cx="16793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m</a:t>
              </a:r>
              <a:r>
                <a:rPr lang="en-US" sz="2000" dirty="0" smtClean="0">
                  <a:solidFill>
                    <a:srgbClr val="C00000"/>
                  </a:solidFill>
                </a:rPr>
                <a:t>odule to use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8" idx="2"/>
            </p:cNvCxnSpPr>
            <p:nvPr/>
          </p:nvCxnSpPr>
          <p:spPr>
            <a:xfrm>
              <a:off x="1063780" y="4285546"/>
              <a:ext cx="327567" cy="5377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2267744" y="2204864"/>
            <a:ext cx="1227900" cy="937845"/>
            <a:chOff x="224095" y="3885436"/>
            <a:chExt cx="1227900" cy="937845"/>
          </a:xfrm>
        </p:grpSpPr>
        <p:sp>
          <p:nvSpPr>
            <p:cNvPr id="11" name="TextBox 10"/>
            <p:cNvSpPr txBox="1"/>
            <p:nvPr/>
          </p:nvSpPr>
          <p:spPr>
            <a:xfrm>
              <a:off x="224095" y="3885436"/>
              <a:ext cx="12279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</a:rPr>
                <a:t>sort order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1" idx="2"/>
            </p:cNvCxnSpPr>
            <p:nvPr/>
          </p:nvCxnSpPr>
          <p:spPr>
            <a:xfrm>
              <a:off x="838045" y="4285546"/>
              <a:ext cx="553300" cy="537735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93259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 profiles: </a:t>
            </a:r>
            <a:r>
              <a:rPr lang="en-US" dirty="0" err="1" smtClean="0"/>
              <a:t>snakeviz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cProfile</a:t>
            </a:r>
            <a:r>
              <a:rPr lang="en-US" dirty="0" smtClean="0"/>
              <a:t> module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218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054934" y="3128150"/>
            <a:ext cx="6867400" cy="58477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-m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cProfile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  -o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primes.prof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\</a:t>
            </a:r>
            <a:b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primes.py 1000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1460534" y="2204864"/>
            <a:ext cx="1679370" cy="937845"/>
            <a:chOff x="224095" y="3885436"/>
            <a:chExt cx="1679370" cy="937845"/>
          </a:xfrm>
        </p:grpSpPr>
        <p:sp>
          <p:nvSpPr>
            <p:cNvPr id="8" name="TextBox 7"/>
            <p:cNvSpPr txBox="1"/>
            <p:nvPr/>
          </p:nvSpPr>
          <p:spPr>
            <a:xfrm>
              <a:off x="224095" y="3885436"/>
              <a:ext cx="16793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m</a:t>
              </a:r>
              <a:r>
                <a:rPr lang="en-US" sz="2000" dirty="0" smtClean="0">
                  <a:solidFill>
                    <a:srgbClr val="C00000"/>
                  </a:solidFill>
                </a:rPr>
                <a:t>odule to use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8" idx="2"/>
            </p:cNvCxnSpPr>
            <p:nvPr/>
          </p:nvCxnSpPr>
          <p:spPr>
            <a:xfrm>
              <a:off x="1063780" y="4285546"/>
              <a:ext cx="327567" cy="5377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3260734" y="2204864"/>
            <a:ext cx="1227900" cy="937845"/>
            <a:chOff x="224095" y="3885436"/>
            <a:chExt cx="1227900" cy="937845"/>
          </a:xfrm>
        </p:grpSpPr>
        <p:sp>
          <p:nvSpPr>
            <p:cNvPr id="11" name="TextBox 10"/>
            <p:cNvSpPr txBox="1"/>
            <p:nvPr/>
          </p:nvSpPr>
          <p:spPr>
            <a:xfrm>
              <a:off x="224095" y="3885436"/>
              <a:ext cx="12279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</a:rPr>
                <a:t>sort order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1" idx="2"/>
            </p:cNvCxnSpPr>
            <p:nvPr/>
          </p:nvCxnSpPr>
          <p:spPr>
            <a:xfrm>
              <a:off x="838045" y="4285546"/>
              <a:ext cx="553300" cy="537735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5052870" y="2204864"/>
            <a:ext cx="1279517" cy="937845"/>
            <a:chOff x="224095" y="3885436"/>
            <a:chExt cx="1279517" cy="937845"/>
          </a:xfrm>
        </p:grpSpPr>
        <p:sp>
          <p:nvSpPr>
            <p:cNvPr id="17" name="TextBox 16"/>
            <p:cNvSpPr txBox="1"/>
            <p:nvPr/>
          </p:nvSpPr>
          <p:spPr>
            <a:xfrm>
              <a:off x="224095" y="3885436"/>
              <a:ext cx="127951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output file</a:t>
              </a:r>
              <a:endParaRPr lang="nl-BE" sz="2000" dirty="0">
                <a:solidFill>
                  <a:srgbClr val="00B050"/>
                </a:solidFill>
              </a:endParaRPr>
            </a:p>
          </p:txBody>
        </p:sp>
        <p:cxnSp>
          <p:nvCxnSpPr>
            <p:cNvPr id="18" name="Straight Arrow Connector 17"/>
            <p:cNvCxnSpPr>
              <a:stCxn id="17" idx="2"/>
            </p:cNvCxnSpPr>
            <p:nvPr/>
          </p:nvCxnSpPr>
          <p:spPr>
            <a:xfrm>
              <a:off x="863854" y="4285546"/>
              <a:ext cx="527493" cy="537735"/>
            </a:xfrm>
            <a:prstGeom prst="straightConnector1">
              <a:avLst/>
            </a:prstGeom>
            <a:ln w="22225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4836" y="3872418"/>
            <a:ext cx="3201540" cy="2952199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054934" y="4332105"/>
            <a:ext cx="3240360" cy="33855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snakeviz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primes.prof</a:t>
            </a:r>
            <a:endParaRPr lang="en-US" sz="1600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8507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9" grpId="0" animBg="1"/>
    </p:bld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line_profiler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7504" y="2547560"/>
            <a:ext cx="8928992" cy="397031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kernprof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-l  -v  primes.py 1000</a:t>
            </a:r>
          </a:p>
          <a:p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imer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unit: 1e-06 s</a:t>
            </a:r>
          </a:p>
          <a:p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Total time: 1.01724 s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File: /home/gjb/Documents/Projects/training-material/Python/Profiling/primes.py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Function: primes at line 4</a:t>
            </a:r>
          </a:p>
          <a:p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Line #      Hits         Time  Per Hit   % Time  Line Contents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==============================================================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4                                           @profile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5                                       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primes(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kmax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6         1            2      2.0      0.0  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1000000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7         1        72903  72903.0      7.2      p = array('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[0]*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8         1            4      4.0      0.0      result = []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9         1            2      2.0      0.0      if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kmax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&gt;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10                                               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kmax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11         1            1      1.0      0.0      k = 0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12         1            0      0.0      0.0      n = 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a2</a:t>
            </a:r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361270" y="1679552"/>
            <a:ext cx="1311898" cy="937845"/>
            <a:chOff x="224095" y="3885436"/>
            <a:chExt cx="1311898" cy="937845"/>
          </a:xfrm>
        </p:grpSpPr>
        <p:sp>
          <p:nvSpPr>
            <p:cNvPr id="6" name="TextBox 5"/>
            <p:cNvSpPr txBox="1"/>
            <p:nvPr/>
          </p:nvSpPr>
          <p:spPr>
            <a:xfrm>
              <a:off x="224095" y="3885436"/>
              <a:ext cx="131189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line by line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6" idx="2"/>
            </p:cNvCxnSpPr>
            <p:nvPr/>
          </p:nvCxnSpPr>
          <p:spPr>
            <a:xfrm>
              <a:off x="880044" y="4285546"/>
              <a:ext cx="511303" cy="5377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/>
          <p:cNvGrpSpPr/>
          <p:nvPr/>
        </p:nvGrpSpPr>
        <p:grpSpPr>
          <a:xfrm>
            <a:off x="2083646" y="1669824"/>
            <a:ext cx="2546979" cy="937845"/>
            <a:chOff x="224095" y="3885436"/>
            <a:chExt cx="2546979" cy="937845"/>
          </a:xfrm>
        </p:grpSpPr>
        <p:sp>
          <p:nvSpPr>
            <p:cNvPr id="9" name="TextBox 8"/>
            <p:cNvSpPr txBox="1"/>
            <p:nvPr/>
          </p:nvSpPr>
          <p:spPr>
            <a:xfrm>
              <a:off x="224095" y="3885436"/>
              <a:ext cx="254697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</a:rPr>
                <a:t>show profile on screen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0" name="Straight Arrow Connector 9"/>
            <p:cNvCxnSpPr>
              <a:stCxn id="9" idx="2"/>
            </p:cNvCxnSpPr>
            <p:nvPr/>
          </p:nvCxnSpPr>
          <p:spPr>
            <a:xfrm flipH="1">
              <a:off x="299997" y="4285546"/>
              <a:ext cx="1197588" cy="537735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5072355" y="1669824"/>
            <a:ext cx="3050963" cy="2862895"/>
            <a:chOff x="224095" y="3885436"/>
            <a:chExt cx="3050963" cy="2862895"/>
          </a:xfrm>
        </p:grpSpPr>
        <p:sp>
          <p:nvSpPr>
            <p:cNvPr id="13" name="TextBox 12"/>
            <p:cNvSpPr txBox="1"/>
            <p:nvPr/>
          </p:nvSpPr>
          <p:spPr>
            <a:xfrm>
              <a:off x="224095" y="3885436"/>
              <a:ext cx="305096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decorate function to profile</a:t>
              </a:r>
              <a:endParaRPr lang="nl-BE" sz="2000" dirty="0">
                <a:solidFill>
                  <a:srgbClr val="00B050"/>
                </a:solidFill>
              </a:endParaRPr>
            </a:p>
          </p:txBody>
        </p:sp>
        <p:cxnSp>
          <p:nvCxnSpPr>
            <p:cNvPr id="14" name="Straight Arrow Connector 13"/>
            <p:cNvCxnSpPr>
              <a:stCxn id="13" idx="2"/>
            </p:cNvCxnSpPr>
            <p:nvPr/>
          </p:nvCxnSpPr>
          <p:spPr>
            <a:xfrm flipH="1">
              <a:off x="920242" y="4285546"/>
              <a:ext cx="829335" cy="2462785"/>
            </a:xfrm>
            <a:prstGeom prst="straightConnector1">
              <a:avLst/>
            </a:prstGeom>
            <a:ln w="22225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53115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Numerical computing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Linear algebra, numerical analysis</a:t>
            </a:r>
          </a:p>
          <a:p>
            <a:pPr lvl="1"/>
            <a:r>
              <a:rPr lang="en-US" dirty="0" smtClean="0"/>
              <a:t>goals: various numerical analysis algorithms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2" action="ppaction://hlinksldjump"/>
              </a:rPr>
              <a:t>numpy</a:t>
            </a:r>
            <a:r>
              <a:rPr lang="en-US" dirty="0" smtClean="0">
                <a:hlinkClick r:id="rId2" action="ppaction://hlinksldjump"/>
              </a:rPr>
              <a:t> &amp; </a:t>
            </a:r>
            <a:r>
              <a:rPr lang="en-US" dirty="0" err="1" smtClean="0">
                <a:hlinkClick r:id="rId2" action="ppaction://hlinksldjump"/>
              </a:rPr>
              <a:t>scipy</a:t>
            </a:r>
            <a:endParaRPr lang="en-US" dirty="0" smtClean="0"/>
          </a:p>
          <a:p>
            <a:r>
              <a:rPr lang="en-US" dirty="0" smtClean="0"/>
              <a:t>Scientific visualization</a:t>
            </a:r>
          </a:p>
          <a:p>
            <a:pPr lvl="1"/>
            <a:r>
              <a:rPr lang="en-US" dirty="0" smtClean="0"/>
              <a:t>goals: creating 2D and 3D plots from Python</a:t>
            </a:r>
          </a:p>
          <a:p>
            <a:pPr lvl="1"/>
            <a:r>
              <a:rPr lang="en-US" dirty="0" smtClean="0"/>
              <a:t>prerequisites: core Python programming, </a:t>
            </a:r>
            <a:r>
              <a:rPr lang="en-US" dirty="0" err="1" smtClean="0">
                <a:hlinkClick r:id="rId3" action="ppaction://hlinksldjump"/>
              </a:rPr>
              <a:t>numpy</a:t>
            </a:r>
            <a:endParaRPr lang="en-US" dirty="0" smtClean="0"/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4" action="ppaction://hlinksldjump"/>
              </a:rPr>
              <a:t>matplotlib</a:t>
            </a:r>
            <a:r>
              <a:rPr lang="en-US" dirty="0" smtClean="0"/>
              <a:t>, </a:t>
            </a:r>
            <a:r>
              <a:rPr lang="en-US" dirty="0" err="1" smtClean="0">
                <a:hlinkClick r:id="rId5" action="ppaction://hlinksldjump"/>
              </a:rPr>
              <a:t>HoloViews</a:t>
            </a:r>
            <a:r>
              <a:rPr lang="en-US" dirty="0" smtClean="0"/>
              <a:t>, </a:t>
            </a:r>
            <a:r>
              <a:rPr lang="en-US" dirty="0" err="1" smtClean="0">
                <a:hlinkClick r:id="rId6" action="ppaction://hlinksldjump"/>
              </a:rPr>
              <a:t>Bokeh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09145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github.com/gjbex/training-material/tree/master/Python/Logging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76576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Logging: motivation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</a:t>
            </a:r>
            <a:r>
              <a:rPr lang="en-US" dirty="0" smtClean="0"/>
              <a:t>seful to verify what an application does</a:t>
            </a:r>
          </a:p>
          <a:p>
            <a:pPr lvl="1"/>
            <a:r>
              <a:rPr lang="en-US" dirty="0" smtClean="0"/>
              <a:t>in normal runs</a:t>
            </a:r>
          </a:p>
          <a:p>
            <a:pPr lvl="1"/>
            <a:r>
              <a:rPr lang="en-US" dirty="0" smtClean="0"/>
              <a:t>in runs with problems</a:t>
            </a:r>
          </a:p>
          <a:p>
            <a:r>
              <a:rPr lang="en-US" dirty="0" smtClean="0"/>
              <a:t>Helps with debugging</a:t>
            </a:r>
          </a:p>
          <a:p>
            <a:pPr lvl="1"/>
            <a:r>
              <a:rPr lang="en-US" dirty="0" smtClean="0"/>
              <a:t>alternative to print statements</a:t>
            </a:r>
          </a:p>
          <a:p>
            <a:r>
              <a:rPr lang="en-US" dirty="0" smtClean="0"/>
              <a:t>Various levels can be turned on or off</a:t>
            </a:r>
          </a:p>
          <a:p>
            <a:pPr lvl="1"/>
            <a:r>
              <a:rPr lang="en-US" dirty="0" smtClean="0"/>
              <a:t>see only relevant output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357388" y="5733256"/>
            <a:ext cx="2222724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Good practice</a:t>
            </a:r>
            <a:endParaRPr lang="nl-BE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54263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Initialize &amp; configure logging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924944"/>
            <a:ext cx="8229600" cy="3201219"/>
          </a:xfrm>
        </p:spPr>
        <p:txBody>
          <a:bodyPr>
            <a:normAutofit/>
          </a:bodyPr>
          <a:lstStyle/>
          <a:p>
            <a:r>
              <a:rPr lang="en-US" dirty="0" smtClean="0"/>
              <a:t>level: minimal level written to log</a:t>
            </a:r>
          </a:p>
          <a:p>
            <a:r>
              <a:rPr lang="en-US" dirty="0" err="1" smtClean="0"/>
              <a:t>filemode</a:t>
            </a:r>
            <a:endParaRPr lang="en-US" dirty="0"/>
          </a:p>
          <a:p>
            <a:pPr lvl="1"/>
            <a:r>
              <a:rPr lang="en-US" dirty="0" smtClean="0"/>
              <a:t>'w': overwrite if log exists</a:t>
            </a:r>
          </a:p>
          <a:p>
            <a:pPr lvl="1"/>
            <a:r>
              <a:rPr lang="en-US" dirty="0" smtClean="0"/>
              <a:t>'a': append if log exists</a:t>
            </a:r>
          </a:p>
          <a:p>
            <a:r>
              <a:rPr lang="en-US" dirty="0"/>
              <a:t>format, e.g.,</a:t>
            </a:r>
            <a:br>
              <a:rPr lang="en-US" dirty="0"/>
            </a:b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'{</a:t>
            </a:r>
            <a:r>
              <a:rPr lang="en-US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asctime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}:{</a:t>
            </a:r>
            <a:r>
              <a:rPr lang="en-US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levelname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:{message}'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1613699"/>
            <a:ext cx="7920880" cy="116955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import logging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logging.basicConfig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(level=level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filename=name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filemode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=mode,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format=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format_str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15476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 levels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CRITICAL</a:t>
            </a:r>
            <a:r>
              <a:rPr lang="en-US" dirty="0" smtClean="0"/>
              <a:t>: non-recoverable errors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ERROR</a:t>
            </a:r>
            <a:r>
              <a:rPr lang="en-US" dirty="0" smtClean="0"/>
              <a:t>: error, but application can continue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WARNING</a:t>
            </a:r>
            <a:r>
              <a:rPr lang="en-US" dirty="0" smtClean="0">
                <a:cs typeface="Courier New" panose="02070309020205020404" pitchFamily="49" charset="0"/>
              </a:rPr>
              <a:t>: potential problems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INFO</a:t>
            </a:r>
            <a:r>
              <a:rPr lang="en-US" dirty="0" smtClean="0"/>
              <a:t>: feedback, verbose mode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DEBUG</a:t>
            </a:r>
            <a:r>
              <a:rPr lang="en-US" dirty="0" smtClean="0"/>
              <a:t>: useful for developer</a:t>
            </a:r>
          </a:p>
          <a:p>
            <a:endParaRPr lang="en-US" dirty="0"/>
          </a:p>
          <a:p>
            <a:r>
              <a:rPr lang="en-US" dirty="0" smtClean="0"/>
              <a:t>User defined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179512" y="3356992"/>
            <a:ext cx="8640960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79512" y="3933056"/>
            <a:ext cx="8640960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15521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79512" y="3501008"/>
            <a:ext cx="8640960" cy="1080120"/>
            <a:chOff x="179512" y="2319263"/>
            <a:chExt cx="8640960" cy="1080120"/>
          </a:xfrm>
        </p:grpSpPr>
        <p:sp>
          <p:nvSpPr>
            <p:cNvPr id="10" name="Rectangle 9"/>
            <p:cNvSpPr/>
            <p:nvPr/>
          </p:nvSpPr>
          <p:spPr>
            <a:xfrm>
              <a:off x="179512" y="2780928"/>
              <a:ext cx="8640960" cy="618455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1" name="Straight Connector 10"/>
            <p:cNvCxnSpPr/>
            <p:nvPr/>
          </p:nvCxnSpPr>
          <p:spPr>
            <a:xfrm>
              <a:off x="179512" y="2780928"/>
              <a:ext cx="8640960" cy="0"/>
            </a:xfrm>
            <a:prstGeom prst="line">
              <a:avLst/>
            </a:prstGeom>
            <a:ln w="2857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4788024" y="2319263"/>
              <a:ext cx="387157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level = logging.INFO</a:t>
              </a:r>
              <a:endParaRPr lang="nl-BE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179512" y="2319263"/>
            <a:ext cx="8664431" cy="2333873"/>
            <a:chOff x="179512" y="2319263"/>
            <a:chExt cx="8664431" cy="2333873"/>
          </a:xfrm>
        </p:grpSpPr>
        <p:sp>
          <p:nvSpPr>
            <p:cNvPr id="7" name="Rectangle 6"/>
            <p:cNvSpPr/>
            <p:nvPr/>
          </p:nvSpPr>
          <p:spPr>
            <a:xfrm>
              <a:off x="179512" y="2780928"/>
              <a:ext cx="8640960" cy="1872208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5" name="Straight Connector 4"/>
            <p:cNvCxnSpPr/>
            <p:nvPr/>
          </p:nvCxnSpPr>
          <p:spPr>
            <a:xfrm>
              <a:off x="179512" y="2780928"/>
              <a:ext cx="8640960" cy="0"/>
            </a:xfrm>
            <a:prstGeom prst="line">
              <a:avLst/>
            </a:prstGeom>
            <a:ln w="2857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/>
            <p:cNvSpPr txBox="1"/>
            <p:nvPr/>
          </p:nvSpPr>
          <p:spPr>
            <a:xfrm>
              <a:off x="4788024" y="2319263"/>
              <a:ext cx="40559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level = </a:t>
              </a:r>
              <a:r>
                <a:rPr lang="en-US" sz="2400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logging.ERROR</a:t>
              </a:r>
              <a:endParaRPr lang="nl-BE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Selecting log level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CRITICAL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ERROR</a:t>
            </a:r>
            <a:endParaRPr lang="en-US" dirty="0" smtClean="0"/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WARNING</a:t>
            </a:r>
            <a:endParaRPr lang="en-US" dirty="0" smtClean="0"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INFO</a:t>
            </a:r>
            <a:endParaRPr lang="en-US" dirty="0" smtClean="0"/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DEBUG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93342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 messages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Log to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DEBUG</a:t>
            </a:r>
            <a:r>
              <a:rPr lang="en-US" dirty="0" smtClean="0"/>
              <a:t> level</a:t>
            </a:r>
          </a:p>
          <a:p>
            <a:endParaRPr lang="en-US" dirty="0" smtClean="0"/>
          </a:p>
          <a:p>
            <a:r>
              <a:rPr lang="en-US" dirty="0" smtClean="0"/>
              <a:t>Log to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INFO</a:t>
            </a:r>
            <a:r>
              <a:rPr lang="en-US" dirty="0" smtClean="0"/>
              <a:t> level</a:t>
            </a:r>
          </a:p>
          <a:p>
            <a:endParaRPr lang="en-US" dirty="0"/>
          </a:p>
          <a:p>
            <a:r>
              <a:rPr lang="en-US" dirty="0" smtClean="0"/>
              <a:t>Log to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CRITICAL</a:t>
            </a:r>
            <a:r>
              <a:rPr lang="en-US" dirty="0" smtClean="0"/>
              <a:t> level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3501008"/>
            <a:ext cx="6840760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logging.info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('application started')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11560" y="4725144"/>
            <a:ext cx="6840760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logging.critical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('input file not found')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1222" y="2329135"/>
            <a:ext cx="6831098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logging.debug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('function xyz called with "{0}"'.format(x))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076056" y="2852936"/>
            <a:ext cx="3836061" cy="369332"/>
            <a:chOff x="5148064" y="2852936"/>
            <a:chExt cx="3836061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5868144" y="2852936"/>
              <a:ext cx="3115981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ignored at level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INFO</a:t>
              </a:r>
              <a:r>
                <a:rPr lang="en-US" dirty="0" smtClean="0"/>
                <a:t> or above</a:t>
              </a:r>
              <a:endParaRPr lang="nl-BE" dirty="0"/>
            </a:p>
          </p:txBody>
        </p:sp>
        <p:cxnSp>
          <p:nvCxnSpPr>
            <p:cNvPr id="9" name="Straight Arrow Connector 8"/>
            <p:cNvCxnSpPr>
              <a:stCxn id="7" idx="1"/>
            </p:cNvCxnSpPr>
            <p:nvPr/>
          </p:nvCxnSpPr>
          <p:spPr>
            <a:xfrm flipH="1" flipV="1">
              <a:off x="5148064" y="2852936"/>
              <a:ext cx="720080" cy="1846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4797311" y="3995772"/>
            <a:ext cx="4239185" cy="369332"/>
            <a:chOff x="5148064" y="2852936"/>
            <a:chExt cx="4239185" cy="369332"/>
          </a:xfrm>
        </p:grpSpPr>
        <p:sp>
          <p:nvSpPr>
            <p:cNvPr id="12" name="TextBox 11"/>
            <p:cNvSpPr txBox="1"/>
            <p:nvPr/>
          </p:nvSpPr>
          <p:spPr>
            <a:xfrm>
              <a:off x="5868144" y="2852936"/>
              <a:ext cx="3519105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ignored at level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WARNING</a:t>
              </a:r>
              <a:r>
                <a:rPr lang="en-US" dirty="0" smtClean="0"/>
                <a:t> or above</a:t>
              </a:r>
              <a:endParaRPr lang="nl-BE" dirty="0"/>
            </a:p>
          </p:txBody>
        </p:sp>
        <p:cxnSp>
          <p:nvCxnSpPr>
            <p:cNvPr id="13" name="Straight Arrow Connector 12"/>
            <p:cNvCxnSpPr>
              <a:stCxn id="12" idx="1"/>
            </p:cNvCxnSpPr>
            <p:nvPr/>
          </p:nvCxnSpPr>
          <p:spPr>
            <a:xfrm flipH="1" flipV="1">
              <a:off x="5148064" y="2852936"/>
              <a:ext cx="720080" cy="1846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10644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 destinations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File</a:t>
            </a:r>
          </a:p>
          <a:p>
            <a:r>
              <a:rPr lang="en-US" dirty="0" smtClean="0"/>
              <a:t>Rotating files</a:t>
            </a:r>
          </a:p>
          <a:p>
            <a:r>
              <a:rPr lang="en-US" dirty="0" smtClean="0"/>
              <a:t>syslog</a:t>
            </a:r>
          </a:p>
          <a:p>
            <a:r>
              <a:rPr lang="en-US" dirty="0" smtClean="0"/>
              <a:t>…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95081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reading: logging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Logging how-to</a:t>
            </a:r>
            <a:br>
              <a:rPr lang="en-US" dirty="0"/>
            </a:br>
            <a:r>
              <a:rPr lang="en-US" sz="2400" dirty="0" smtClean="0">
                <a:hlinkClick r:id="rId2"/>
              </a:rPr>
              <a:t>https</a:t>
            </a:r>
            <a:r>
              <a:rPr lang="en-US" sz="2400" dirty="0">
                <a:hlinkClick r:id="rId2"/>
              </a:rPr>
              <a:t>://</a:t>
            </a:r>
            <a:r>
              <a:rPr lang="en-US" sz="2400" dirty="0" smtClean="0">
                <a:hlinkClick r:id="rId2"/>
              </a:rPr>
              <a:t>docs.python.org/3.5/howto/logging.html</a:t>
            </a:r>
            <a:r>
              <a:rPr lang="en-US" sz="2400" dirty="0" smtClean="0"/>
              <a:t> </a:t>
            </a:r>
            <a:endParaRPr lang="en-US" dirty="0" smtClean="0"/>
          </a:p>
          <a:p>
            <a:r>
              <a:rPr lang="en-US" dirty="0"/>
              <a:t>Logging Cookbook</a:t>
            </a:r>
            <a:br>
              <a:rPr lang="en-US" dirty="0"/>
            </a:br>
            <a:r>
              <a:rPr lang="en-US" sz="2400" dirty="0" smtClean="0">
                <a:hlinkClick r:id="rId3"/>
              </a:rPr>
              <a:t>https</a:t>
            </a:r>
            <a:r>
              <a:rPr lang="en-US" sz="2400" dirty="0">
                <a:hlinkClick r:id="rId3"/>
              </a:rPr>
              <a:t>://</a:t>
            </a:r>
            <a:r>
              <a:rPr lang="en-US" sz="2400" dirty="0" smtClean="0">
                <a:hlinkClick r:id="rId3"/>
              </a:rPr>
              <a:t>docs.python.org/3.5/howto/logging-cookbook.html</a:t>
            </a:r>
            <a:r>
              <a:rPr lang="en-US" sz="2400" dirty="0" smtClean="0"/>
              <a:t> 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70499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system operations:</a:t>
            </a:r>
            <a:br>
              <a:rPr lang="en-US" dirty="0" smtClean="0"/>
            </a:br>
            <a:r>
              <a:rPr lang="en-US" dirty="0" smtClean="0"/>
              <a:t>Handling files and directories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github.com/gjbex/training-material/tree/master/Python/OsFileSystem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7571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Working with files in directories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Directory contains files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data_001.txt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data_002.txt</a:t>
            </a:r>
            <a:r>
              <a:rPr lang="en-US" dirty="0" smtClean="0"/>
              <a:t>,…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466972" y="3492462"/>
            <a:ext cx="1789844" cy="2096778"/>
            <a:chOff x="466972" y="2772382"/>
            <a:chExt cx="1789844" cy="2096778"/>
          </a:xfrm>
        </p:grpSpPr>
        <p:sp>
          <p:nvSpPr>
            <p:cNvPr id="4" name="TextBox 3"/>
            <p:cNvSpPr txBox="1"/>
            <p:nvPr/>
          </p:nvSpPr>
          <p:spPr>
            <a:xfrm>
              <a:off x="467544" y="3053278"/>
              <a:ext cx="1789272" cy="181588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case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dim temp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1 -0.5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2 1 0.0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3 1 0.5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 2 -0.5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5 2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0.0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6 2 0.5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66972" y="2772382"/>
              <a:ext cx="1300356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itchFamily="49" charset="0"/>
                  <a:cs typeface="Courier New" pitchFamily="49" charset="0"/>
                </a:rPr>
                <a:t>data_001.txt</a:t>
              </a:r>
              <a:endParaRPr lang="en-US" sz="12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2627784" y="3492462"/>
            <a:ext cx="1789272" cy="2096778"/>
            <a:chOff x="2627784" y="2772382"/>
            <a:chExt cx="1789272" cy="2096778"/>
          </a:xfrm>
        </p:grpSpPr>
        <p:sp>
          <p:nvSpPr>
            <p:cNvPr id="5" name="TextBox 4"/>
            <p:cNvSpPr txBox="1"/>
            <p:nvPr/>
          </p:nvSpPr>
          <p:spPr>
            <a:xfrm>
              <a:off x="2627784" y="3053278"/>
              <a:ext cx="1789272" cy="181588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case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dim temp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7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8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9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10 4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-0.5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11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0.0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12 4 0.5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627784" y="2772382"/>
              <a:ext cx="1300356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itchFamily="49" charset="0"/>
                  <a:cs typeface="Courier New" pitchFamily="49" charset="0"/>
                </a:rPr>
                <a:t>data_002.txt</a:t>
              </a:r>
              <a:endParaRPr lang="en-US" sz="12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4716016" y="4365104"/>
            <a:ext cx="4042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…</a:t>
            </a:r>
            <a:endParaRPr lang="en-US" sz="2400" b="1" dirty="0"/>
          </a:p>
        </p:txBody>
      </p:sp>
      <p:grpSp>
        <p:nvGrpSpPr>
          <p:cNvPr id="11" name="Group 10"/>
          <p:cNvGrpSpPr/>
          <p:nvPr/>
        </p:nvGrpSpPr>
        <p:grpSpPr>
          <a:xfrm>
            <a:off x="6815176" y="2780928"/>
            <a:ext cx="1789272" cy="3820326"/>
            <a:chOff x="2627784" y="2772382"/>
            <a:chExt cx="1789272" cy="3820326"/>
          </a:xfrm>
        </p:grpSpPr>
        <p:sp>
          <p:nvSpPr>
            <p:cNvPr id="12" name="TextBox 11"/>
            <p:cNvSpPr txBox="1"/>
            <p:nvPr/>
          </p:nvSpPr>
          <p:spPr>
            <a:xfrm>
              <a:off x="2627784" y="3053278"/>
              <a:ext cx="1789272" cy="353943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case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dim temp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 1 -0.5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2 1 0.0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3 1 0.5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 2 -0.5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5 2 0.0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6 2 0.5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7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8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9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10 4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-0.5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11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0.0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12 4 0.5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…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627784" y="2772382"/>
              <a:ext cx="1300356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itchFamily="49" charset="0"/>
                  <a:cs typeface="Courier New" pitchFamily="49" charset="0"/>
                </a:rPr>
                <a:t>data_all.txt</a:t>
              </a:r>
              <a:endParaRPr lang="en-US" sz="12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cxnSp>
        <p:nvCxnSpPr>
          <p:cNvPr id="15" name="Straight Arrow Connector 14"/>
          <p:cNvCxnSpPr/>
          <p:nvPr/>
        </p:nvCxnSpPr>
        <p:spPr>
          <a:xfrm>
            <a:off x="5508104" y="4681299"/>
            <a:ext cx="720080" cy="0"/>
          </a:xfrm>
          <a:prstGeom prst="straightConnector1">
            <a:avLst/>
          </a:prstGeom>
          <a:ln w="76200">
            <a:solidFill>
              <a:srgbClr val="C0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01573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Symbolic computing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Computer algebra</a:t>
            </a:r>
          </a:p>
          <a:p>
            <a:pPr lvl="1"/>
            <a:r>
              <a:rPr lang="en-US" dirty="0" smtClean="0"/>
              <a:t>goals: various symbolic computations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2" action="ppaction://hlinksldjump"/>
              </a:rPr>
              <a:t>sympy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00333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glob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83568" y="1340768"/>
            <a:ext cx="7200800" cy="461664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argparse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ArgumentParser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FileType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pathlib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Path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main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arg_parser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ArgumentParser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(description='…')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('-o',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output_file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   type=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FileType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('w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'), help='…') 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('-p',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'pattern', help='…')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options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arg_parser.parse_args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is_header_printed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False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path = Path('.')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path.glob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options.pattern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with open(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'r') as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input_file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header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input_file.readline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not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is_header_printed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options.output_file.write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(header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is_header_printed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True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input_file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line.strip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options.output_file.write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return 0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4300" y="6093296"/>
            <a:ext cx="7491153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concat_data.py  –o data.txt  –p '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data_*.txt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308304" y="4798893"/>
            <a:ext cx="1296144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Same as in Bash shell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40690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Path operations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199"/>
            <a:ext cx="8435280" cy="5069161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Many operations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pathlib</a:t>
            </a:r>
            <a:r>
              <a:rPr lang="en-US" dirty="0" smtClean="0"/>
              <a:t> package</a:t>
            </a:r>
          </a:p>
          <a:p>
            <a:pPr lvl="1"/>
            <a:r>
              <a:rPr lang="en-US" dirty="0" smtClean="0"/>
              <a:t>Current working directory: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Path.cwd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 lvl="1"/>
            <a:r>
              <a:rPr lang="en-US" dirty="0" smtClean="0"/>
              <a:t>Create path:</a:t>
            </a:r>
            <a:br>
              <a:rPr lang="en-US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path =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Path.cwd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() / 'data' / 'output.txt'</a:t>
            </a:r>
            <a:br>
              <a:rPr lang="en-US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 path == '/home/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/Tests/data/output.txt'</a:t>
            </a:r>
          </a:p>
          <a:p>
            <a:pPr lvl="1"/>
            <a:endParaRPr lang="en-US" sz="2000" dirty="0">
              <a:latin typeface="Courier New" pitchFamily="49" charset="0"/>
              <a:cs typeface="Courier New" pitchFamily="49" charset="0"/>
            </a:endParaRPr>
          </a:p>
          <a:p>
            <a:pPr lvl="1"/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Dissecting paths:</a:t>
            </a:r>
          </a:p>
          <a:p>
            <a:pPr lvl="2"/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filename = path.name</a:t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name == 'test.txt'</a:t>
            </a:r>
          </a:p>
          <a:p>
            <a:pPr lvl="2"/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dirname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path.parent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dirname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== '/home/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/data'</a:t>
            </a:r>
          </a:p>
          <a:p>
            <a:pPr lvl="2"/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parts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path.parts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parts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==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('/', 'home', '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', 'data', 'output.txt')</a:t>
            </a:r>
            <a:endParaRPr lang="en-US" sz="2100" dirty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path.suffix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==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'.txt'</a:t>
            </a:r>
          </a:p>
          <a:p>
            <a:pPr lvl="2"/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dirname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 Path('/home/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/Tests').name</a:t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dirname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== 'Tests'</a:t>
            </a:r>
          </a:p>
          <a:p>
            <a:pPr lvl="2"/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Path('/home/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/Tests/').suffix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100" dirty="0">
                <a:latin typeface="Courier New" pitchFamily="49" charset="0"/>
                <a:cs typeface="Courier New" pitchFamily="49" charset="0"/>
              </a:rPr>
            </a:br>
            <a:r>
              <a:rPr lang="en-US" sz="21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==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''</a:t>
            </a:r>
            <a:endParaRPr lang="en-US" sz="21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002944" y="3140968"/>
            <a:ext cx="336925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Will do the right thing for each OS</a:t>
            </a:r>
            <a:endParaRPr lang="nl-B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4734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/>
      <p:bldP spid="4" grpId="0" animBg="1"/>
    </p:bld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system tests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File tests: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path.exists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/>
              <a:t>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/>
              <a:t> </a:t>
            </a:r>
            <a:r>
              <a:rPr lang="en-US" dirty="0" smtClean="0"/>
              <a:t>exists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path.is_file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/>
              <a:t>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/>
              <a:t> is </a:t>
            </a:r>
            <a:r>
              <a:rPr lang="en-US" dirty="0" smtClean="0"/>
              <a:t>file</a:t>
            </a:r>
            <a:endParaRPr lang="en-US" dirty="0"/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path.is_dir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/>
              <a:t>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/>
              <a:t> is </a:t>
            </a:r>
            <a:r>
              <a:rPr lang="en-US" dirty="0" smtClean="0"/>
              <a:t>directory</a:t>
            </a:r>
            <a:endParaRPr lang="en-US" dirty="0"/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path.is_symlink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/>
              <a:t>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/>
              <a:t> </a:t>
            </a:r>
            <a:r>
              <a:rPr lang="en-US" dirty="0" smtClean="0"/>
              <a:t>is </a:t>
            </a:r>
            <a:r>
              <a:rPr lang="en-US" dirty="0"/>
              <a:t>link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os.access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(path,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os.R_OK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/>
              <a:t>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 if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 smtClean="0"/>
              <a:t> can be read</a:t>
            </a: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os.R_OK</a:t>
            </a:r>
            <a:r>
              <a:rPr lang="en-US" dirty="0" smtClean="0"/>
              <a:t>: read permission</a:t>
            </a: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os.W_OK</a:t>
            </a:r>
            <a:r>
              <a:rPr lang="en-US" dirty="0"/>
              <a:t>: </a:t>
            </a:r>
            <a:r>
              <a:rPr lang="en-US" dirty="0" smtClean="0"/>
              <a:t>write permission</a:t>
            </a: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os.X_OK</a:t>
            </a:r>
            <a:r>
              <a:rPr lang="en-US" dirty="0"/>
              <a:t>: </a:t>
            </a:r>
            <a:r>
              <a:rPr lang="en-US" dirty="0" smtClean="0"/>
              <a:t>execute permission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131840" y="5926108"/>
            <a:ext cx="4588885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However: ask forgiveness, not permission!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07591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Copying, moving, deleting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Functions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</a:t>
            </a:r>
            <a:r>
              <a:rPr lang="en-US" dirty="0" smtClean="0"/>
              <a:t> and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shutil</a:t>
            </a:r>
            <a:r>
              <a:rPr lang="en-US" dirty="0" smtClean="0"/>
              <a:t> modules</a:t>
            </a:r>
          </a:p>
          <a:p>
            <a:pPr lvl="1"/>
            <a:r>
              <a:rPr lang="en-US" dirty="0" smtClean="0"/>
              <a:t>copy file: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shutil.copy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(source,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lvl="1"/>
            <a:r>
              <a:rPr lang="en-US" dirty="0" smtClean="0"/>
              <a:t>copy file, preserving ownership, timestamps: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shutil.copy2(source,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lvl="1"/>
            <a:r>
              <a:rPr lang="en-US" dirty="0" smtClean="0"/>
              <a:t>move file: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path.replace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lvl="1"/>
            <a:r>
              <a:rPr lang="en-US" dirty="0" smtClean="0"/>
              <a:t>delete file: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os.remove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(file)</a:t>
            </a:r>
          </a:p>
          <a:p>
            <a:pPr lvl="1"/>
            <a:r>
              <a:rPr lang="en-US" dirty="0" smtClean="0"/>
              <a:t>remove directory: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shutil.rmtree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(directory)</a:t>
            </a:r>
          </a:p>
          <a:p>
            <a:pPr lvl="1"/>
            <a:r>
              <a:rPr lang="en-US" dirty="0" smtClean="0"/>
              <a:t>create directory: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path.mkdir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58859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Temporary files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Standard library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tempfile</a:t>
            </a:r>
            <a:r>
              <a:rPr lang="en-US" dirty="0" smtClean="0"/>
              <a:t> package</a:t>
            </a:r>
          </a:p>
          <a:p>
            <a:pPr lvl="1"/>
            <a:r>
              <a:rPr lang="en-US" dirty="0" smtClean="0"/>
              <a:t>Creating file with guaranteed unique name:</a:t>
            </a:r>
            <a:br>
              <a:rPr lang="en-US" dirty="0" smtClean="0"/>
            </a:b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tempfile.NamedTemporaryFile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95536" y="3789040"/>
            <a:ext cx="8424936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tempfile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tmp_file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tempfile.NamedTemporaryFile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(mode='w',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dir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='.',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             suffix='.txt', delete=False)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print("created temp file '{0}'".format(tmp_file.name))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tmp_file.file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tmp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…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tmp.write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(…)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14198" y="5949280"/>
            <a:ext cx="3869970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File names such as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tmpD45x.txt</a:t>
            </a:r>
            <a:endParaRPr lang="nl-BE" sz="2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12621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Walking the tree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Walking a directory tree: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os.walk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US" dirty="0" smtClean="0"/>
              <a:t>, e.g., print name of Python files in (sub)directories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For each directory, tuple:</a:t>
            </a:r>
          </a:p>
          <a:p>
            <a:pPr lvl="1"/>
            <a:r>
              <a:rPr lang="en-US" dirty="0" smtClean="0"/>
              <a:t>directory name</a:t>
            </a:r>
          </a:p>
          <a:p>
            <a:pPr lvl="1"/>
            <a:r>
              <a:rPr lang="en-US" dirty="0" smtClean="0"/>
              <a:t>list of subdirectories</a:t>
            </a:r>
          </a:p>
          <a:p>
            <a:pPr lvl="1"/>
            <a:r>
              <a:rPr lang="en-US" dirty="0" smtClean="0"/>
              <a:t>list of files in directory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95536" y="2420888"/>
            <a:ext cx="8424936" cy="18158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os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directory, _,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file_names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os.walk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dir_name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file_names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_,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os.path.splitext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target_ext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os.path.join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(directory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634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Manipulating strings:</a:t>
            </a:r>
            <a:br>
              <a:rPr lang="en-US" dirty="0" smtClean="0"/>
            </a:br>
            <a:r>
              <a:rPr lang="en-US" dirty="0" smtClean="0"/>
              <a:t>Python regular expressions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github.com/gjbex/training-material/tree/master/Python/Regexes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08003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definition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Regular expression</a:t>
            </a:r>
            <a:br>
              <a:rPr lang="en-US" dirty="0"/>
            </a:br>
            <a:r>
              <a:rPr lang="en-US" dirty="0"/>
              <a:t>       = description of a language</a:t>
            </a:r>
            <a:br>
              <a:rPr lang="en-US" dirty="0"/>
            </a:br>
            <a:r>
              <a:rPr lang="en-US" dirty="0"/>
              <a:t>       </a:t>
            </a:r>
            <a:r>
              <a:rPr lang="en-US" dirty="0" smtClean="0">
                <a:sym typeface="Symbol"/>
              </a:rPr>
              <a:t></a:t>
            </a:r>
            <a:r>
              <a:rPr lang="en-US" dirty="0" smtClean="0"/>
              <a:t> </a:t>
            </a:r>
            <a:r>
              <a:rPr lang="en-US" dirty="0"/>
              <a:t>set of strings</a:t>
            </a:r>
          </a:p>
          <a:p>
            <a:r>
              <a:rPr lang="en-US" dirty="0" smtClean="0"/>
              <a:t>Language can be</a:t>
            </a:r>
          </a:p>
          <a:p>
            <a:pPr lvl="1"/>
            <a:r>
              <a:rPr lang="en-US" dirty="0" smtClean="0"/>
              <a:t>Finite</a:t>
            </a:r>
          </a:p>
          <a:p>
            <a:pPr lvl="1"/>
            <a:r>
              <a:rPr lang="en-US" dirty="0" smtClean="0"/>
              <a:t>Infinite</a:t>
            </a:r>
          </a:p>
          <a:p>
            <a:pPr lvl="2"/>
            <a:r>
              <a:rPr lang="en-US" dirty="0" smtClean="0"/>
              <a:t>Remember, set of all strings is infinite, countable</a:t>
            </a:r>
          </a:p>
          <a:p>
            <a:r>
              <a:rPr lang="en-US" dirty="0" smtClean="0"/>
              <a:t>Chomsky hierarchy</a:t>
            </a:r>
          </a:p>
          <a:p>
            <a:pPr lvl="1"/>
            <a:r>
              <a:rPr lang="en-US" dirty="0" smtClean="0"/>
              <a:t>regular languages</a:t>
            </a:r>
            <a:br>
              <a:rPr lang="en-US" dirty="0" smtClean="0"/>
            </a:br>
            <a:r>
              <a:rPr lang="en-US" dirty="0" smtClean="0"/>
              <a:t>     </a:t>
            </a:r>
            <a:r>
              <a:rPr lang="en-US" dirty="0" smtClean="0">
                <a:sym typeface="Symbol"/>
              </a:rPr>
              <a:t></a:t>
            </a:r>
            <a:r>
              <a:rPr lang="en-US" dirty="0" smtClean="0"/>
              <a:t> context-free languages</a:t>
            </a:r>
            <a:br>
              <a:rPr lang="en-US" dirty="0" smtClean="0"/>
            </a:br>
            <a:r>
              <a:rPr lang="en-US" dirty="0" smtClean="0"/>
              <a:t>         </a:t>
            </a:r>
            <a:r>
              <a:rPr lang="en-US" dirty="0" smtClean="0">
                <a:sym typeface="Symbol"/>
              </a:rPr>
              <a:t></a:t>
            </a:r>
            <a:r>
              <a:rPr lang="en-US" dirty="0" smtClean="0"/>
              <a:t> context-sensitive languages</a:t>
            </a:r>
            <a:br>
              <a:rPr lang="en-US" dirty="0" smtClean="0"/>
            </a:br>
            <a:r>
              <a:rPr lang="en-US" dirty="0" smtClean="0"/>
              <a:t>             </a:t>
            </a:r>
            <a:r>
              <a:rPr lang="en-US" dirty="0" smtClean="0">
                <a:sym typeface="Symbol"/>
              </a:rPr>
              <a:t></a:t>
            </a:r>
            <a:r>
              <a:rPr lang="en-US" dirty="0" smtClean="0"/>
              <a:t> recursively enumerable languages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6021288"/>
            <a:ext cx="8726107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Python regular expressions can express more than regular languages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56749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Regular expressions: expressive power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i="1" dirty="0" smtClean="0">
                <a:cs typeface="Courier New" pitchFamily="49" charset="0"/>
              </a:rPr>
              <a:t>Never</a:t>
            </a:r>
            <a:r>
              <a:rPr lang="en-US" dirty="0" smtClean="0">
                <a:cs typeface="Courier New" pitchFamily="49" charset="0"/>
              </a:rPr>
              <a:t> parse HTML or XML with regular expressions!!!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HTML &amp; XML are </a:t>
            </a:r>
            <a:r>
              <a:rPr lang="en-US" i="1" dirty="0" smtClean="0">
                <a:cs typeface="Courier New" pitchFamily="49" charset="0"/>
              </a:rPr>
              <a:t>context-free</a:t>
            </a:r>
            <a:r>
              <a:rPr lang="en-US" dirty="0" smtClean="0">
                <a:cs typeface="Courier New" pitchFamily="49" charset="0"/>
              </a:rPr>
              <a:t> languages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Even if you think you can, </a:t>
            </a:r>
            <a:r>
              <a:rPr lang="en-US" i="1" dirty="0" smtClean="0">
                <a:cs typeface="Courier New" pitchFamily="49" charset="0"/>
              </a:rPr>
              <a:t>don't</a:t>
            </a:r>
            <a:r>
              <a:rPr lang="en-US" dirty="0" smtClean="0">
                <a:cs typeface="Courier New" pitchFamily="49" charset="0"/>
              </a:rPr>
              <a:t>, there be dragons</a:t>
            </a:r>
          </a:p>
          <a:p>
            <a:r>
              <a:rPr lang="en-US" dirty="0" smtClean="0">
                <a:cs typeface="Courier New" pitchFamily="49" charset="0"/>
              </a:rPr>
              <a:t>Can you write a regular expression to match all regular expressions?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No: the language of regular expressions is context-free</a:t>
            </a:r>
          </a:p>
          <a:p>
            <a:r>
              <a:rPr lang="en-US" dirty="0" smtClean="0">
                <a:cs typeface="Courier New" pitchFamily="49" charset="0"/>
              </a:rPr>
              <a:t>Can you parse English using a regular expression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No: English is a little bit context-sensitive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79411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examples 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41168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DNA: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[ACGT]+</a:t>
            </a:r>
            <a:endParaRPr lang="en-US" dirty="0"/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</a:t>
            </a:r>
            <a:r>
              <a:rPr lang="en-US" dirty="0" smtClean="0">
                <a:cs typeface="Courier New" pitchFamily="49" charset="0"/>
              </a:rPr>
              <a:t> = one out of {A, C, G, T}</a:t>
            </a:r>
          </a:p>
          <a:p>
            <a:pPr lvl="1"/>
            <a:r>
              <a:rPr lang="en-US" i="1" dirty="0">
                <a:latin typeface="Lucida Sans" pitchFamily="34" charset="0"/>
                <a:cs typeface="Courier New" pitchFamily="49" charset="0"/>
              </a:rPr>
              <a:t>e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dirty="0" smtClean="0">
                <a:cs typeface="Courier New" pitchFamily="49" charset="0"/>
              </a:rPr>
              <a:t>     = one or more repetitions 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</a:p>
          <a:p>
            <a:pPr lvl="1"/>
            <a:r>
              <a:rPr lang="en-US" dirty="0" smtClean="0">
                <a:latin typeface="Lucida Sans" pitchFamily="34" charset="0"/>
                <a:cs typeface="Courier New" pitchFamily="49" charset="0"/>
              </a:rPr>
              <a:t>language =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 {A, C, G, T, AA, AC,…,GAATTCAA,…}</a:t>
            </a:r>
            <a:endParaRPr lang="en-US" sz="2300" dirty="0" smtClean="0">
              <a:cs typeface="Courier New" pitchFamily="49" charset="0"/>
            </a:endParaRPr>
          </a:p>
          <a:p>
            <a:r>
              <a:rPr lang="en-US" dirty="0" smtClean="0"/>
              <a:t>DNA containing AAT: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[ACGT]*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AAT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[ACGT]*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</a:rPr>
              <a:t>=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 smtClean="0">
                <a:cs typeface="Courier New" pitchFamily="49" charset="0"/>
              </a:rPr>
              <a:t> followed by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smtClean="0">
                <a:cs typeface="Courier New" pitchFamily="49" charset="0"/>
              </a:rPr>
              <a:t>              = zero or more 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</a:p>
          <a:p>
            <a:pPr lvl="1"/>
            <a:r>
              <a:rPr lang="en-US" dirty="0" smtClean="0">
                <a:latin typeface="Lucida Sans" pitchFamily="34" charset="0"/>
                <a:cs typeface="Courier New" pitchFamily="49" charset="0"/>
              </a:rPr>
              <a:t>language = 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{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A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C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,…, </a:t>
            </a:r>
            <a:r>
              <a:rPr lang="en-US" sz="2300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A, CGT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GGAT,…}</a:t>
            </a:r>
            <a:endParaRPr lang="en-US" dirty="0" smtClean="0">
              <a:latin typeface="Lucida Sans" pitchFamily="34" charset="0"/>
              <a:cs typeface="Courier New" pitchFamily="49" charset="0"/>
            </a:endParaRPr>
          </a:p>
          <a:p>
            <a:r>
              <a:rPr lang="en-US" dirty="0"/>
              <a:t>DNA containing </a:t>
            </a:r>
            <a:r>
              <a:rPr lang="en-US" dirty="0" smtClean="0"/>
              <a:t>AAT or TAT: </a:t>
            </a:r>
            <a:br>
              <a:rPr lang="en-US" dirty="0" smtClean="0"/>
            </a:br>
            <a:r>
              <a:rPr lang="en-US" dirty="0" smtClean="0"/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ACGT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]*(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AAT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|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TAT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)[ACGT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]*</a:t>
            </a:r>
          </a:p>
          <a:p>
            <a:pPr lvl="1"/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|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</a:rPr>
              <a:t>= either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,</a:t>
            </a:r>
            <a:r>
              <a:rPr lang="en-US" dirty="0" smtClean="0">
                <a:cs typeface="Courier New" pitchFamily="49" charset="0"/>
              </a:rPr>
              <a:t> or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</a:p>
          <a:p>
            <a:pPr lvl="1"/>
            <a:r>
              <a:rPr lang="en-US" dirty="0" smtClean="0">
                <a:latin typeface="Lucida Sans" pitchFamily="34" charset="0"/>
                <a:cs typeface="Courier New" pitchFamily="49" charset="0"/>
              </a:rPr>
              <a:t>language = 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{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TAT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A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A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TAT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C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,.., C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G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TAT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GT,..}</a:t>
            </a:r>
          </a:p>
          <a:p>
            <a:r>
              <a:rPr lang="en-US" dirty="0" smtClean="0">
                <a:latin typeface="Lucida Sans" pitchFamily="34" charset="0"/>
                <a:cs typeface="Courier New" pitchFamily="49" charset="0"/>
              </a:rPr>
              <a:t>DNA containing AA or AACC:</a:t>
            </a:r>
            <a:r>
              <a:rPr lang="en-US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[ACGT]*AA(CC)?[ACGT]*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?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 = zero or one 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</a:p>
          <a:p>
            <a:pPr lvl="1"/>
            <a:r>
              <a:rPr lang="en-US" dirty="0" smtClean="0">
                <a:latin typeface="Lucida Sans" pitchFamily="34" charset="0"/>
                <a:cs typeface="Courier New" pitchFamily="49" charset="0"/>
              </a:rPr>
              <a:t>language = 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{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, 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AACC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, 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A, C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, C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AACC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,…, AGAT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AACC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TTA}</a:t>
            </a:r>
            <a:endParaRPr lang="en-US" dirty="0" smtClean="0">
              <a:latin typeface="Lucida Sans" pitchFamily="34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71504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analysis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Relational database interaction</a:t>
            </a:r>
          </a:p>
          <a:p>
            <a:pPr lvl="1"/>
            <a:r>
              <a:rPr lang="en-US" dirty="0" smtClean="0"/>
              <a:t>goals: querying relational database systems</a:t>
            </a:r>
          </a:p>
          <a:p>
            <a:pPr lvl="1"/>
            <a:r>
              <a:rPr lang="en-US" dirty="0" smtClean="0"/>
              <a:t>prerequisites: core Python programming, object oriented programming for </a:t>
            </a:r>
            <a:r>
              <a:rPr lang="en-US" dirty="0" err="1" smtClean="0"/>
              <a:t>SQLAlchemy</a:t>
            </a:r>
            <a:endParaRPr lang="en-US" dirty="0" smtClean="0"/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Relational databases</a:t>
            </a:r>
            <a:endParaRPr lang="en-US" dirty="0" smtClean="0"/>
          </a:p>
          <a:p>
            <a:r>
              <a:rPr lang="en-US" dirty="0" smtClean="0"/>
              <a:t>Data analysis</a:t>
            </a:r>
          </a:p>
          <a:p>
            <a:pPr lvl="1"/>
            <a:r>
              <a:rPr lang="en-US" dirty="0" smtClean="0"/>
              <a:t>goals: analysis using transforming &amp; filtering tabular data, pivot tables, visualization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3" action="ppaction://hlinksldjump"/>
              </a:rPr>
              <a:t>pandas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18932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examples 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Belgian </a:t>
            </a:r>
            <a:r>
              <a:rPr lang="en-US" dirty="0"/>
              <a:t>phone number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                    </a:t>
            </a:r>
            <a:r>
              <a:rPr lang="en-US" sz="2600" b="1" dirty="0" smtClean="0">
                <a:latin typeface="Courier New" pitchFamily="49" charset="0"/>
                <a:cs typeface="Courier New" pitchFamily="49" charset="0"/>
              </a:rPr>
              <a:t>0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[1-9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]\d?</a:t>
            </a:r>
            <a:r>
              <a:rPr lang="en-US" sz="2600" b="1" dirty="0">
                <a:latin typeface="Courier New" pitchFamily="49" charset="0"/>
                <a:cs typeface="Courier New" pitchFamily="49" charset="0"/>
              </a:rPr>
              <a:t>/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[1-9]\d{5,6}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c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c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 </a:t>
            </a:r>
            <a:r>
              <a:rPr lang="en-US" dirty="0">
                <a:cs typeface="Courier New" pitchFamily="49" charset="0"/>
              </a:rPr>
              <a:t>= any character from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c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>
                <a:cs typeface="Courier New" pitchFamily="49" charset="0"/>
              </a:rPr>
              <a:t> to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c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2</a:t>
            </a: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\d</a:t>
            </a:r>
            <a:r>
              <a:rPr lang="en-US" dirty="0">
                <a:cs typeface="Courier New" pitchFamily="49" charset="0"/>
              </a:rPr>
              <a:t>             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[0-9]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,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>
                <a:cs typeface="Courier New" pitchFamily="49" charset="0"/>
              </a:rPr>
              <a:t> =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dirty="0">
                <a:cs typeface="Courier New" pitchFamily="49" charset="0"/>
              </a:rPr>
              <a:t>  to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n</a:t>
            </a:r>
            <a:r>
              <a:rPr lang="en-US" dirty="0"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</a:rPr>
              <a:t>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</a:p>
          <a:p>
            <a:r>
              <a:rPr lang="en-US" dirty="0" smtClean="0">
                <a:cs typeface="Courier New" pitchFamily="49" charset="0"/>
              </a:rPr>
              <a:t>All strings, including empty string: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.*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. </a:t>
            </a:r>
            <a:r>
              <a:rPr lang="en-US" dirty="0" smtClean="0">
                <a:cs typeface="Courier New" pitchFamily="49" charset="0"/>
              </a:rPr>
              <a:t>= </a:t>
            </a:r>
            <a:r>
              <a:rPr lang="en-US" dirty="0">
                <a:cs typeface="Courier New" pitchFamily="49" charset="0"/>
              </a:rPr>
              <a:t>any </a:t>
            </a:r>
            <a:r>
              <a:rPr lang="en-US" dirty="0" smtClean="0">
                <a:cs typeface="Courier New" pitchFamily="49" charset="0"/>
              </a:rPr>
              <a:t>character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cs typeface="Courier New" pitchFamily="49" charset="0"/>
              </a:rPr>
              <a:t>Email address</a:t>
            </a:r>
            <a:r>
              <a:rPr lang="en-US" dirty="0" smtClean="0">
                <a:cs typeface="Courier New" pitchFamily="49" charset="0"/>
              </a:rPr>
              <a:t>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w+(?:\.\w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+)?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w+(?:\.\w+)+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w       </a:t>
            </a:r>
            <a:r>
              <a:rPr lang="en-US" dirty="0">
                <a:cs typeface="Courier New" pitchFamily="49" charset="0"/>
              </a:rPr>
              <a:t>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[A-Za-z0-9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_]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dirty="0" smtClean="0">
                <a:cs typeface="Courier New" pitchFamily="49" charset="0"/>
              </a:rPr>
              <a:t>            = one or more </a:t>
            </a:r>
            <a:r>
              <a:rPr lang="en-US" dirty="0" err="1" smtClean="0">
                <a:cs typeface="Courier New" pitchFamily="49" charset="0"/>
              </a:rPr>
              <a:t>repetions</a:t>
            </a:r>
            <a:r>
              <a:rPr lang="en-US" dirty="0" smtClean="0">
                <a:cs typeface="Courier New" pitchFamily="49" charset="0"/>
              </a:rPr>
              <a:t> of </a:t>
            </a:r>
            <a:r>
              <a:rPr lang="en-US" i="1" dirty="0" smtClean="0">
                <a:cs typeface="Courier New" pitchFamily="49" charset="0"/>
              </a:rPr>
              <a:t>expr</a:t>
            </a: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\.       </a:t>
            </a:r>
            <a:r>
              <a:rPr lang="en-US" dirty="0">
                <a:cs typeface="Courier New" pitchFamily="49" charset="0"/>
              </a:rPr>
              <a:t>= character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'.'</a:t>
            </a:r>
            <a:endParaRPr lang="en-US" i="1" dirty="0">
              <a:cs typeface="Courier New" pitchFamily="49" charset="0"/>
            </a:endParaRP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(?: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>
                <a:latin typeface="Courier New" pitchFamily="49" charset="0"/>
                <a:cs typeface="Courier New" pitchFamily="49" charset="0"/>
                <a:sym typeface="Wingdings" pitchFamily="2" charset="2"/>
              </a:rPr>
              <a:t>) </a:t>
            </a:r>
            <a:r>
              <a:rPr lang="en-US" dirty="0">
                <a:cs typeface="Courier New" pitchFamily="49" charset="0"/>
                <a:sym typeface="Wingdings" pitchFamily="2" charset="2"/>
              </a:rPr>
              <a:t>= </a:t>
            </a:r>
            <a:r>
              <a:rPr lang="en-US" dirty="0" smtClean="0">
                <a:cs typeface="Courier New" pitchFamily="49" charset="0"/>
                <a:sym typeface="Wingdings" pitchFamily="2" charset="2"/>
              </a:rPr>
              <a:t>grouped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76256" y="5366709"/>
            <a:ext cx="1896673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Don't use this</a:t>
            </a:r>
            <a:br>
              <a:rPr lang="en-US" sz="2400" dirty="0" smtClean="0"/>
            </a:br>
            <a:r>
              <a:rPr lang="en-US" sz="2400" dirty="0" smtClean="0"/>
              <a:t>in practice!!!</a:t>
            </a:r>
            <a:endParaRPr lang="en-US" sz="2400" dirty="0"/>
          </a:p>
        </p:txBody>
      </p:sp>
      <p:grpSp>
        <p:nvGrpSpPr>
          <p:cNvPr id="9" name="Group 8"/>
          <p:cNvGrpSpPr/>
          <p:nvPr/>
        </p:nvGrpSpPr>
        <p:grpSpPr>
          <a:xfrm>
            <a:off x="2411760" y="6053226"/>
            <a:ext cx="4598893" cy="616134"/>
            <a:chOff x="2411760" y="6165304"/>
            <a:chExt cx="4598893" cy="616134"/>
          </a:xfrm>
        </p:grpSpPr>
        <p:sp>
          <p:nvSpPr>
            <p:cNvPr id="5" name="TextBox 4"/>
            <p:cNvSpPr txBox="1"/>
            <p:nvPr/>
          </p:nvSpPr>
          <p:spPr>
            <a:xfrm>
              <a:off x="2771800" y="6381328"/>
              <a:ext cx="4238853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Similar to brackets in math expressions</a:t>
              </a:r>
              <a:endParaRPr lang="en-US" sz="2000" dirty="0"/>
            </a:p>
          </p:txBody>
        </p:sp>
        <p:cxnSp>
          <p:nvCxnSpPr>
            <p:cNvPr id="7" name="Straight Arrow Connector 6"/>
            <p:cNvCxnSpPr>
              <a:stCxn id="5" idx="1"/>
            </p:cNvCxnSpPr>
            <p:nvPr/>
          </p:nvCxnSpPr>
          <p:spPr>
            <a:xfrm flipH="1" flipV="1">
              <a:off x="2411760" y="6165304"/>
              <a:ext cx="360040" cy="41607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05648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characters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Characters that have to be escaped</a:t>
            </a:r>
          </a:p>
          <a:p>
            <a:pPr lvl="1"/>
            <a:r>
              <a:rPr lang="en-US" dirty="0" smtClean="0"/>
              <a:t>tab          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\t</a:t>
            </a:r>
          </a:p>
          <a:p>
            <a:pPr lvl="1"/>
            <a:r>
              <a:rPr lang="en-US" dirty="0"/>
              <a:t>n</a:t>
            </a:r>
            <a:r>
              <a:rPr lang="en-US" dirty="0" smtClean="0"/>
              <a:t>ew line 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\n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arriage return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</a:t>
            </a:r>
          </a:p>
          <a:p>
            <a:pPr lvl="1"/>
            <a:r>
              <a:rPr lang="en-US" dirty="0" smtClean="0"/>
              <a:t>\               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\\</a:t>
            </a:r>
          </a:p>
          <a:p>
            <a:pPr lvl="1"/>
            <a:r>
              <a:rPr lang="en-US" dirty="0" smtClean="0"/>
              <a:t>brackets              :  </a:t>
            </a:r>
            <a:r>
              <a:rPr lang="en-US" spc="-150" dirty="0" smtClean="0">
                <a:latin typeface="Courier New" pitchFamily="49" charset="0"/>
                <a:cs typeface="Courier New" pitchFamily="49" charset="0"/>
              </a:rPr>
              <a:t>\(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\)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\[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\]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\{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\}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operators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\+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\-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\*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\?</a:t>
            </a:r>
          </a:p>
          <a:p>
            <a:pPr lvl="1"/>
            <a:r>
              <a:rPr lang="en-US" dirty="0" smtClean="0"/>
              <a:t>.  (dot)     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\.</a:t>
            </a:r>
          </a:p>
          <a:p>
            <a:r>
              <a:rPr lang="en-US" dirty="0" smtClean="0">
                <a:cs typeface="Courier New" pitchFamily="49" charset="0"/>
              </a:rPr>
              <a:t>All other characters literal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24813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Regular expressions: character classes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dirty="0" smtClean="0"/>
              <a:t>                =  {'x'}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[xyz]  </a:t>
            </a:r>
            <a:r>
              <a:rPr lang="en-US" dirty="0" smtClean="0"/>
              <a:t>=  {'x', 'y', 'z'}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[x-z]</a:t>
            </a:r>
            <a:r>
              <a:rPr lang="en-US" dirty="0" smtClean="0"/>
              <a:t>     =  {c | 'x' </a:t>
            </a:r>
            <a:r>
              <a:rPr lang="en-US" dirty="0" smtClean="0">
                <a:sym typeface="Symbol"/>
              </a:rPr>
              <a:t></a:t>
            </a:r>
            <a:r>
              <a:rPr lang="en-US" dirty="0" smtClean="0"/>
              <a:t> c </a:t>
            </a:r>
            <a:r>
              <a:rPr lang="en-US" dirty="0">
                <a:sym typeface="Symbol"/>
              </a:rPr>
              <a:t></a:t>
            </a:r>
            <a:r>
              <a:rPr lang="en-US" dirty="0" smtClean="0"/>
              <a:t> 'z'}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[^xyz] </a:t>
            </a:r>
            <a:r>
              <a:rPr lang="en-US" dirty="0" smtClean="0"/>
              <a:t>=  {any} \ {'x', 'y', 'z'}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\w</a:t>
            </a:r>
            <a:r>
              <a:rPr lang="en-US" dirty="0" smtClean="0"/>
              <a:t>             =  {'A',…,'Z', 'a',…,'z', '0',…,'9', '_'}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\W</a:t>
            </a:r>
            <a:r>
              <a:rPr lang="en-US" dirty="0" smtClean="0"/>
              <a:t>             =  {any} \ </a:t>
            </a:r>
            <a:r>
              <a:rPr lang="en-US" dirty="0"/>
              <a:t>{'A',…,'Z', 'a',…,'z', '0',…,'9', '_'}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\d</a:t>
            </a:r>
            <a:r>
              <a:rPr lang="en-US" dirty="0" smtClean="0"/>
              <a:t>             =  {'0',…,'9'}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\D</a:t>
            </a:r>
            <a:r>
              <a:rPr lang="en-US" dirty="0" smtClean="0"/>
              <a:t>             =  {any} </a:t>
            </a:r>
            <a:r>
              <a:rPr lang="en-US" dirty="0"/>
              <a:t>\</a:t>
            </a:r>
            <a:r>
              <a:rPr lang="en-US" dirty="0" smtClean="0"/>
              <a:t> {'0',…,'9'}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\s     </a:t>
            </a:r>
            <a:r>
              <a:rPr lang="en-US" dirty="0" smtClean="0"/>
              <a:t>=  {' ', '\t', '\f', '\r', '\n', '\v'}         (white space)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\S</a:t>
            </a:r>
            <a:r>
              <a:rPr lang="en-US" dirty="0" smtClean="0"/>
              <a:t>             =  {any} </a:t>
            </a:r>
            <a:r>
              <a:rPr lang="en-US" dirty="0"/>
              <a:t>\</a:t>
            </a:r>
            <a:r>
              <a:rPr lang="en-US" dirty="0" smtClean="0"/>
              <a:t> {' </a:t>
            </a:r>
            <a:r>
              <a:rPr lang="en-US" dirty="0"/>
              <a:t>', '\t', '\f', '\r', '\</a:t>
            </a:r>
            <a:r>
              <a:rPr lang="en-US" dirty="0" smtClean="0"/>
              <a:t>n', '\v'}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/>
              <a:t>                =  {any} \ {'\n'}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43928" y="5910371"/>
            <a:ext cx="7242945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strings are Unicode, so, e.g.,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\d</a:t>
            </a:r>
            <a:r>
              <a:rPr lang="en-US" sz="2400" dirty="0" smtClean="0"/>
              <a:t> matches numerals</a:t>
            </a:r>
            <a:br>
              <a:rPr lang="en-US" sz="2400" dirty="0" smtClean="0"/>
            </a:br>
            <a:r>
              <a:rPr lang="en-US" sz="2400" dirty="0" smtClean="0"/>
              <a:t>           in any script,  not only Arabic numerals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33360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operators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lvl="2" indent="-342900"/>
            <a:r>
              <a:rPr lang="en-US" dirty="0" smtClean="0">
                <a:cs typeface="Courier New" pitchFamily="49" charset="0"/>
              </a:rPr>
              <a:t>Concatenation: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 (implicit)</a:t>
            </a:r>
            <a:endParaRPr lang="en-US" dirty="0" smtClean="0">
              <a:cs typeface="Courier New" pitchFamily="49" charset="0"/>
            </a:endParaRPr>
          </a:p>
          <a:p>
            <a:pPr marL="342900" lvl="2" indent="-342900"/>
            <a:r>
              <a:rPr lang="en-US" dirty="0" smtClean="0">
                <a:cs typeface="Courier New" pitchFamily="49" charset="0"/>
              </a:rPr>
              <a:t>Choice: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>
                <a:latin typeface="Lucida Sans" pitchFamily="34" charset="0"/>
                <a:cs typeface="Courier New" pitchFamily="49" charset="0"/>
              </a:rPr>
              <a:t>|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>
                <a:cs typeface="Courier New" pitchFamily="49" charset="0"/>
              </a:rPr>
              <a:t>= either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>
                <a:latin typeface="Lucida Sans" pitchFamily="34" charset="0"/>
                <a:cs typeface="Courier New" pitchFamily="49" charset="0"/>
              </a:rPr>
              <a:t>,</a:t>
            </a:r>
            <a:r>
              <a:rPr lang="en-US" dirty="0">
                <a:cs typeface="Courier New" pitchFamily="49" charset="0"/>
              </a:rPr>
              <a:t> or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</a:p>
          <a:p>
            <a:pPr marL="342900" lvl="2" indent="-342900"/>
            <a:r>
              <a:rPr lang="en-US" dirty="0" smtClean="0">
                <a:cs typeface="Courier New" pitchFamily="49" charset="0"/>
              </a:rPr>
              <a:t>Repetition:	</a:t>
            </a:r>
          </a:p>
          <a:p>
            <a:pPr marL="800100" lvl="3" indent="-342900"/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 smtClean="0">
                <a:cs typeface="Courier New" pitchFamily="49" charset="0"/>
              </a:rPr>
              <a:t>       =  exactly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n </a:t>
            </a:r>
            <a:r>
              <a:rPr lang="en-US" dirty="0" smtClean="0">
                <a:cs typeface="Courier New" pitchFamily="49" charset="0"/>
              </a:rPr>
              <a:t>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m,n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 smtClean="0">
                <a:cs typeface="Courier New" pitchFamily="49" charset="0"/>
              </a:rPr>
              <a:t>  </a:t>
            </a:r>
            <a:r>
              <a:rPr lang="en-US" dirty="0">
                <a:cs typeface="Courier New" pitchFamily="49" charset="0"/>
              </a:rPr>
              <a:t>= </a:t>
            </a:r>
            <a:r>
              <a:rPr lang="en-US" dirty="0" smtClean="0">
                <a:cs typeface="Courier New" pitchFamily="49" charset="0"/>
              </a:rPr>
              <a:t> minimum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dirty="0" smtClean="0">
                <a:cs typeface="Courier New" pitchFamily="49" charset="0"/>
              </a:rPr>
              <a:t>, maximum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n </a:t>
            </a:r>
            <a:r>
              <a:rPr lang="en-US" dirty="0">
                <a:cs typeface="Courier New" pitchFamily="49" charset="0"/>
              </a:rPr>
              <a:t>repetitions 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cs typeface="Courier New" pitchFamily="49" charset="0"/>
              </a:rPr>
              <a:t> </a:t>
            </a:r>
            <a:br>
              <a:rPr lang="en-US" dirty="0" smtClean="0">
                <a:cs typeface="Courier New" pitchFamily="49" charset="0"/>
              </a:rPr>
            </a:br>
            <a:r>
              <a:rPr lang="en-US" dirty="0" smtClean="0">
                <a:cs typeface="Courier New" pitchFamily="49" charset="0"/>
              </a:rPr>
              <a:t>                              where </a:t>
            </a:r>
            <a:r>
              <a:rPr lang="en-US" i="1" dirty="0" smtClean="0">
                <a:latin typeface="Lucida Sans" panose="020B0602030504020204" pitchFamily="34" charset="0"/>
                <a:cs typeface="Courier New" pitchFamily="49" charset="0"/>
              </a:rPr>
              <a:t>m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  <a:sym typeface="Symbol"/>
              </a:rPr>
              <a:t>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i="1" dirty="0" smtClean="0">
                <a:latin typeface="Lucida Sans" panose="020B0602030504020204" pitchFamily="34" charset="0"/>
                <a:cs typeface="Courier New" pitchFamily="49" charset="0"/>
              </a:rPr>
              <a:t>n</a:t>
            </a:r>
          </a:p>
          <a:p>
            <a:pPr marL="800100" lvl="3" indent="-342900"/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,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>
                <a:cs typeface="Courier New" pitchFamily="49" charset="0"/>
              </a:rPr>
              <a:t>  </a:t>
            </a:r>
            <a:r>
              <a:rPr lang="en-US" dirty="0" smtClean="0">
                <a:cs typeface="Courier New" pitchFamily="49" charset="0"/>
              </a:rPr>
              <a:t>    =  </a:t>
            </a:r>
            <a:r>
              <a:rPr lang="en-US" dirty="0">
                <a:cs typeface="Courier New" pitchFamily="49" charset="0"/>
              </a:rPr>
              <a:t>minimum </a:t>
            </a:r>
            <a:r>
              <a:rPr lang="en-US" dirty="0" smtClean="0">
                <a:cs typeface="Courier New" pitchFamily="49" charset="0"/>
              </a:rPr>
              <a:t>zero, </a:t>
            </a:r>
            <a:r>
              <a:rPr lang="en-US" dirty="0">
                <a:cs typeface="Courier New" pitchFamily="49" charset="0"/>
              </a:rPr>
              <a:t>maximum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n </a:t>
            </a:r>
            <a:r>
              <a:rPr lang="en-US" dirty="0">
                <a:cs typeface="Courier New" pitchFamily="49" charset="0"/>
              </a:rPr>
              <a:t>repetitions of </a:t>
            </a:r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,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 smtClean="0">
                <a:cs typeface="Courier New" pitchFamily="49" charset="0"/>
              </a:rPr>
              <a:t>     =  minimum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dirty="0" smtClean="0">
                <a:cs typeface="Courier New" pitchFamily="49" charset="0"/>
              </a:rPr>
              <a:t> 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cs typeface="Courier New" pitchFamily="49" charset="0"/>
              </a:rPr>
              <a:t>             =  </a:t>
            </a:r>
            <a:r>
              <a:rPr lang="en-US" dirty="0">
                <a:cs typeface="Courier New" pitchFamily="49" charset="0"/>
              </a:rPr>
              <a:t>zero or </a:t>
            </a:r>
            <a:r>
              <a:rPr lang="en-US" dirty="0" smtClean="0">
                <a:cs typeface="Courier New" pitchFamily="49" charset="0"/>
              </a:rPr>
              <a:t>one occurrence 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>
                <a:cs typeface="Courier New" pitchFamily="49" charset="0"/>
              </a:rPr>
              <a:t>  </a:t>
            </a:r>
            <a:r>
              <a:rPr lang="en-US" dirty="0" smtClean="0">
                <a:cs typeface="Courier New" pitchFamily="49" charset="0"/>
              </a:rPr>
              <a:t>           =  zero </a:t>
            </a:r>
            <a:r>
              <a:rPr lang="en-US" dirty="0">
                <a:cs typeface="Courier New" pitchFamily="49" charset="0"/>
              </a:rPr>
              <a:t>or </a:t>
            </a:r>
            <a:r>
              <a:rPr lang="en-US" dirty="0" smtClean="0">
                <a:cs typeface="Courier New" pitchFamily="49" charset="0"/>
              </a:rPr>
              <a:t>more 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dirty="0" smtClean="0">
                <a:cs typeface="Courier New" pitchFamily="49" charset="0"/>
              </a:rPr>
              <a:t>             =  one </a:t>
            </a:r>
            <a:r>
              <a:rPr lang="en-US" dirty="0">
                <a:cs typeface="Courier New" pitchFamily="49" charset="0"/>
              </a:rPr>
              <a:t>or </a:t>
            </a:r>
            <a:r>
              <a:rPr lang="en-US" dirty="0" smtClean="0">
                <a:cs typeface="Courier New" pitchFamily="49" charset="0"/>
              </a:rPr>
              <a:t>more 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endParaRPr lang="en-US" i="1" dirty="0">
              <a:latin typeface="Lucida Sans" pitchFamily="34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99683" y="5775647"/>
            <a:ext cx="332058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Longest match semantics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94499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Greedy vs. non-greedy operators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Consider string </a:t>
            </a:r>
            <a:r>
              <a:rPr lang="en-US" dirty="0"/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name="x"&gt;15&lt;/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/>
              <a:t>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&lt;.+&gt;</a:t>
            </a:r>
            <a:r>
              <a:rPr lang="en-US" dirty="0"/>
              <a:t> will </a:t>
            </a:r>
            <a:r>
              <a:rPr lang="en-US" dirty="0" smtClean="0"/>
              <a:t>match substring</a:t>
            </a:r>
            <a:br>
              <a:rPr lang="en-US" dirty="0" smtClean="0"/>
            </a:br>
            <a:r>
              <a:rPr lang="en-US" dirty="0" smtClean="0"/>
              <a:t>    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name="x"&gt;15&lt;/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/>
              <a:t>'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cs typeface="Courier New" pitchFamily="49" charset="0"/>
              </a:rPr>
              <a:t>Use non-greedy operator</a:t>
            </a:r>
            <a:endParaRPr lang="en-US" dirty="0">
              <a:cs typeface="Courier New" pitchFamily="49" charset="0"/>
            </a:endParaRP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&lt;.+?&gt;</a:t>
            </a:r>
            <a:r>
              <a:rPr lang="en-US" dirty="0"/>
              <a:t> will </a:t>
            </a:r>
            <a:r>
              <a:rPr lang="en-US" dirty="0" smtClean="0"/>
              <a:t>match substring </a:t>
            </a:r>
            <a:r>
              <a:rPr lang="en-US" dirty="0"/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name="x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"&gt;</a:t>
            </a:r>
            <a:r>
              <a:rPr lang="en-US" dirty="0"/>
              <a:t>'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marL="342900" lvl="3" indent="-342900">
              <a:buFont typeface="Arial" pitchFamily="34" charset="0"/>
              <a:buChar char="•"/>
            </a:pPr>
            <a:r>
              <a:rPr lang="en-US" sz="3200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sz="3200" i="1" dirty="0">
                <a:latin typeface="Lucida Sans" pitchFamily="34" charset="0"/>
                <a:cs typeface="Courier New" pitchFamily="49" charset="0"/>
              </a:rPr>
              <a:t>&lt;op&gt;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?</a:t>
            </a:r>
            <a:r>
              <a:rPr lang="en-US" sz="3200" dirty="0">
                <a:cs typeface="Courier New" pitchFamily="49" charset="0"/>
              </a:rPr>
              <a:t>   =  operator </a:t>
            </a:r>
            <a:r>
              <a:rPr lang="en-US" sz="3200" i="1" dirty="0">
                <a:latin typeface="Lucida Sans" pitchFamily="34" charset="0"/>
                <a:cs typeface="Courier New" pitchFamily="49" charset="0"/>
              </a:rPr>
              <a:t>&lt;op&gt;</a:t>
            </a:r>
            <a:r>
              <a:rPr lang="en-US" sz="3200" dirty="0">
                <a:cs typeface="Courier New" pitchFamily="49" charset="0"/>
              </a:rPr>
              <a:t> with </a:t>
            </a:r>
            <a:r>
              <a:rPr lang="en-US" sz="3200" dirty="0" smtClean="0">
                <a:cs typeface="Courier New" pitchFamily="49" charset="0"/>
              </a:rPr>
              <a:t>shortest</a:t>
            </a:r>
            <a:br>
              <a:rPr lang="en-US" sz="3200" dirty="0" smtClean="0">
                <a:cs typeface="Courier New" pitchFamily="49" charset="0"/>
              </a:rPr>
            </a:br>
            <a:r>
              <a:rPr lang="en-US" sz="3200" dirty="0" smtClean="0">
                <a:cs typeface="Courier New" pitchFamily="49" charset="0"/>
              </a:rPr>
              <a:t>                               match semantics </a:t>
            </a:r>
            <a:r>
              <a:rPr lang="en-US" sz="3200" dirty="0">
                <a:cs typeface="Courier New" pitchFamily="49" charset="0"/>
              </a:rPr>
              <a:t>(i.e</a:t>
            </a:r>
            <a:r>
              <a:rPr lang="en-US" sz="3200" dirty="0" smtClean="0">
                <a:cs typeface="Courier New" pitchFamily="49" charset="0"/>
              </a:rPr>
              <a:t>., non-</a:t>
            </a:r>
            <a:br>
              <a:rPr lang="en-US" sz="3200" dirty="0" smtClean="0">
                <a:cs typeface="Courier New" pitchFamily="49" charset="0"/>
              </a:rPr>
            </a:br>
            <a:r>
              <a:rPr lang="en-US" sz="3200" dirty="0" smtClean="0">
                <a:cs typeface="Courier New" pitchFamily="49" charset="0"/>
              </a:rPr>
              <a:t>                               greedy</a:t>
            </a:r>
            <a:r>
              <a:rPr lang="en-US" sz="3200" dirty="0">
                <a:cs typeface="Courier New" pitchFamily="49" charset="0"/>
              </a:rPr>
              <a:t>) applied to </a:t>
            </a:r>
            <a:r>
              <a:rPr lang="en-US" sz="3200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sz="3200" i="1" dirty="0" smtClean="0">
              <a:latin typeface="Lucida Sans" pitchFamily="34" charset="0"/>
              <a:cs typeface="Courier New" pitchFamily="49" charset="0"/>
            </a:endParaRPr>
          </a:p>
          <a:p>
            <a:pPr marL="342900" lvl="3" indent="-342900">
              <a:buFont typeface="Arial" pitchFamily="34" charset="0"/>
              <a:buChar char="•"/>
            </a:pPr>
            <a:r>
              <a:rPr lang="en-US" sz="3200" dirty="0" smtClean="0">
                <a:cs typeface="Courier New" pitchFamily="49" charset="0"/>
              </a:rPr>
              <a:t>Alternative: </a:t>
            </a: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&lt;[^&gt;]+&gt;</a:t>
            </a:r>
            <a:endParaRPr lang="en-US" sz="3200" dirty="0">
              <a:latin typeface="Courier New" pitchFamily="49" charset="0"/>
              <a:cs typeface="Courier New" pitchFamily="49" charset="0"/>
            </a:endParaRP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47555" y="2823319"/>
            <a:ext cx="342157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Longest match semantics!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54788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not parse XML with REs?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Task: match start tag in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'&lt;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name="x"&gt;15&lt;/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&lt;.+?&gt;</a:t>
            </a:r>
            <a:r>
              <a:rPr lang="en-US" dirty="0" smtClean="0"/>
              <a:t> </a:t>
            </a:r>
            <a:r>
              <a:rPr lang="en-US" dirty="0"/>
              <a:t>will match </a:t>
            </a:r>
            <a:r>
              <a:rPr lang="en-US" dirty="0" smtClean="0"/>
              <a:t>substring</a:t>
            </a:r>
            <a:br>
              <a:rPr lang="en-US" dirty="0" smtClean="0"/>
            </a:br>
            <a:r>
              <a:rPr lang="en-US" dirty="0" smtClean="0"/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name="x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"&gt;'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'&lt;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="a-&gt;b"&gt;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15&lt;/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&gt;'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&lt;.+?&gt;</a:t>
            </a:r>
            <a:r>
              <a:rPr lang="en-US" dirty="0"/>
              <a:t> will match substring</a:t>
            </a:r>
            <a:br>
              <a:rPr lang="en-US" dirty="0"/>
            </a:br>
            <a:r>
              <a:rPr lang="en-US" dirty="0"/>
              <a:t>'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="a-&gt;'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724128" y="2636912"/>
            <a:ext cx="56778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6000" dirty="0" smtClean="0">
                <a:solidFill>
                  <a:srgbClr val="92D050"/>
                </a:solidFill>
              </a:rPr>
              <a:t>√</a:t>
            </a:r>
            <a:endParaRPr lang="nl-BE" sz="6000" dirty="0">
              <a:solidFill>
                <a:srgbClr val="92D05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531653" y="4509120"/>
            <a:ext cx="1056571" cy="5232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Oops!</a:t>
            </a:r>
            <a:endParaRPr lang="nl-BE" sz="2800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74890" y="5355213"/>
            <a:ext cx="7369518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Use a parser for context free language, or,</a:t>
            </a:r>
            <a:br>
              <a:rPr lang="en-US" sz="2800" dirty="0" smtClean="0"/>
            </a:br>
            <a:r>
              <a:rPr lang="en-US" sz="2800" dirty="0" smtClean="0"/>
              <a:t>better still, use Python's </a:t>
            </a:r>
            <a:r>
              <a:rPr lang="en-US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xml.dom</a:t>
            </a:r>
            <a:r>
              <a:rPr lang="en-US" sz="2800" dirty="0" smtClean="0"/>
              <a:t>, </a:t>
            </a:r>
            <a:r>
              <a:rPr lang="en-US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xml.sax</a:t>
            </a:r>
            <a:r>
              <a:rPr lang="en-US" sz="2800" dirty="0" smtClean="0"/>
              <a:t>, …</a:t>
            </a:r>
            <a:endParaRPr lang="nl-BE" sz="28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46474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  <p:bldP spid="5" grpId="0" animBg="1"/>
      <p:bldP spid="6" grpId="0" animBg="1"/>
    </p:bldLst>
  </p:timing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matching</a:t>
            </a:r>
            <a:endParaRPr lang="en-US" dirty="0"/>
          </a:p>
        </p:txBody>
      </p:sp>
      <p:sp>
        <p:nvSpPr>
          <p:cNvPr id="122" name="Content Placeholder 121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313946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s)</a:t>
            </a:r>
          </a:p>
          <a:p>
            <a:pPr lvl="1"/>
            <a:r>
              <a:rPr lang="en-US" dirty="0" smtClean="0"/>
              <a:t>Matches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pattern</a:t>
            </a:r>
            <a:r>
              <a:rPr lang="en-US" dirty="0" smtClean="0"/>
              <a:t> from start of string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endParaRPr lang="en-US" dirty="0" smtClean="0"/>
          </a:p>
          <a:p>
            <a:pPr lvl="1"/>
            <a:r>
              <a:rPr lang="en-US" dirty="0" smtClean="0"/>
              <a:t>Returns match object, 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None</a:t>
            </a:r>
            <a:r>
              <a:rPr lang="en-US" dirty="0" smtClean="0"/>
              <a:t> if no match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re.search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s)</a:t>
            </a:r>
          </a:p>
          <a:p>
            <a:pPr lvl="1"/>
            <a:r>
              <a:rPr lang="en-US" dirty="0" smtClean="0"/>
              <a:t>Matches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pattern</a:t>
            </a:r>
            <a:r>
              <a:rPr lang="en-US" dirty="0"/>
              <a:t> anywhere </a:t>
            </a:r>
            <a:r>
              <a:rPr lang="en-US" dirty="0" smtClean="0"/>
              <a:t>in string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endParaRPr lang="en-US" dirty="0" smtClean="0"/>
          </a:p>
          <a:p>
            <a:pPr lvl="1"/>
            <a:r>
              <a:rPr lang="en-US" dirty="0"/>
              <a:t>Returns match object, 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None</a:t>
            </a:r>
            <a:r>
              <a:rPr lang="en-US" dirty="0"/>
              <a:t> if no </a:t>
            </a:r>
            <a:r>
              <a:rPr lang="en-US" dirty="0" smtClean="0"/>
              <a:t>match</a:t>
            </a:r>
          </a:p>
        </p:txBody>
      </p:sp>
      <p:sp>
        <p:nvSpPr>
          <p:cNvPr id="123" name="TextBox 122"/>
          <p:cNvSpPr txBox="1"/>
          <p:nvPr/>
        </p:nvSpPr>
        <p:spPr>
          <a:xfrm>
            <a:off x="1043608" y="2852936"/>
            <a:ext cx="7766870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'&lt;.+&gt;', '&lt;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&gt;') is not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'&lt;.+&gt;', 'data: 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&gt;') is not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6" name="TextBox 125"/>
          <p:cNvSpPr txBox="1"/>
          <p:nvPr/>
        </p:nvSpPr>
        <p:spPr>
          <a:xfrm>
            <a:off x="1043608" y="5661248"/>
            <a:ext cx="7904728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re.search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'&lt;.+&gt;', 'data: 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&gt;') is not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4" name="TextBox 123"/>
          <p:cNvSpPr txBox="1"/>
          <p:nvPr/>
        </p:nvSpPr>
        <p:spPr>
          <a:xfrm>
            <a:off x="6372200" y="1517883"/>
            <a:ext cx="2369559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Import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re</a:t>
            </a:r>
            <a:r>
              <a:rPr lang="en-US" sz="2000" dirty="0" smtClean="0"/>
              <a:t> module!!!</a:t>
            </a:r>
          </a:p>
        </p:txBody>
      </p:sp>
      <p:sp>
        <p:nvSpPr>
          <p:cNvPr id="128" name="TextBox 127"/>
          <p:cNvSpPr txBox="1"/>
          <p:nvPr/>
        </p:nvSpPr>
        <p:spPr>
          <a:xfrm>
            <a:off x="5724128" y="4149080"/>
            <a:ext cx="3324885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Use raw Python strings, i.e.,</a:t>
            </a:r>
            <a:br>
              <a:rPr lang="en-US" sz="2000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r'…' </a:t>
            </a:r>
            <a:r>
              <a:rPr lang="en-US" sz="2000" dirty="0" smtClean="0"/>
              <a:t>for regular expressions</a:t>
            </a: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00640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" grpId="0" build="p"/>
      <p:bldP spid="126" grpId="0" animBg="1"/>
      <p:bldP spid="124" grpId="0" animBg="1"/>
      <p:bldP spid="128" grpId="0" animBg="1"/>
    </p:bldLst>
  </p:timing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Raw strings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Yet more strings: raw string, e.g.,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'hello\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</a:t>
            </a:r>
            <a:r>
              <a:rPr lang="en-US" dirty="0" smtClean="0"/>
              <a:t>     versus </a:t>
            </a:r>
            <a:br>
              <a:rPr lang="en-US" dirty="0" smtClean="0"/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'hello\\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!' </a:t>
            </a:r>
            <a:r>
              <a:rPr lang="en-US" dirty="0" smtClean="0"/>
              <a:t>versus</a:t>
            </a:r>
            <a:br>
              <a:rPr lang="en-US" dirty="0" smtClean="0"/>
            </a:br>
            <a:r>
              <a:rPr lang="en-US" b="1" dirty="0" err="1" smtClean="0">
                <a:solidFill>
                  <a:srgbClr val="C00000"/>
                </a:solidFill>
              </a:rPr>
              <a:t>r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'hello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43608" y="4111912"/>
            <a:ext cx="4044697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print('hello\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hello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world!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print('hello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\\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!')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hello\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!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r'hello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hello\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148064" y="4307612"/>
            <a:ext cx="3708579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'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sz="2400" dirty="0" smtClean="0"/>
              <a:t>' is just a regular character</a:t>
            </a:r>
            <a:br>
              <a:rPr lang="en-US" sz="2400" dirty="0" smtClean="0"/>
            </a:br>
            <a:r>
              <a:rPr lang="en-US" sz="2400" dirty="0" smtClean="0"/>
              <a:t>in a raw string,</a:t>
            </a:r>
            <a:br>
              <a:rPr lang="en-US" sz="2400" dirty="0" smtClean="0"/>
            </a:br>
            <a:r>
              <a:rPr lang="en-US" sz="2400" dirty="0" smtClean="0"/>
              <a:t>very convenient for</a:t>
            </a:r>
            <a:br>
              <a:rPr lang="en-US" sz="2400" dirty="0" smtClean="0"/>
            </a:br>
            <a:r>
              <a:rPr lang="en-US" sz="2400" dirty="0" smtClean="0"/>
              <a:t>regular expressions!</a:t>
            </a:r>
            <a:endParaRPr lang="en-US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15327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Ignoring case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Ignoring case</a:t>
            </a:r>
          </a:p>
          <a:p>
            <a:pPr lvl="1"/>
            <a:r>
              <a:rPr lang="en-US" dirty="0" smtClean="0"/>
              <a:t>E.g., match DNA,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AaCcGgTt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]+</a:t>
            </a:r>
            <a:r>
              <a:rPr lang="en-US" dirty="0" smtClean="0"/>
              <a:t>:</a:t>
            </a:r>
          </a:p>
          <a:p>
            <a:pPr lvl="2"/>
            <a:r>
              <a:rPr lang="en-US" dirty="0" smtClean="0"/>
              <a:t>cumbersome, error prone, hard to read!</a:t>
            </a:r>
          </a:p>
          <a:p>
            <a:pPr lvl="1"/>
            <a:r>
              <a:rPr lang="en-US" dirty="0" smtClean="0"/>
              <a:t>Better: use original pattern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[ACGT]+</a:t>
            </a:r>
            <a:r>
              <a:rPr lang="en-US" dirty="0" smtClean="0"/>
              <a:t>, but match while ignoring case, i.e., using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re.IGNORECASE</a:t>
            </a:r>
            <a:r>
              <a:rPr lang="en-US" dirty="0" smtClean="0"/>
              <a:t> (or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re.I</a:t>
            </a:r>
            <a:r>
              <a:rPr lang="en-US" dirty="0" smtClean="0"/>
              <a:t>) modifier</a:t>
            </a:r>
            <a:br>
              <a:rPr lang="en-US" dirty="0" smtClean="0"/>
            </a:b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(r'[ACGT]+', s,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re.IGNORECASE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or</a:t>
            </a:r>
            <a:br>
              <a:rPr lang="en-US" dirty="0" smtClean="0"/>
            </a:b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'[ACGT]+',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s,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re.I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2621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</p:bldLst>
  </p:timing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readable regular expressions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Sophisticated regular expressions are hard to read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r'0[1-9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]\d?/[1-9]\d{5,6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Reformat as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r'''0             # area codes always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# start with 0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1-9]\d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?      # area codes: 1-2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# digits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/             # separator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[1-9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]\d{5,6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  # 6 or 7 digits for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# number'''</a:t>
            </a:r>
            <a:endParaRPr lang="en-US" dirty="0" smtClean="0"/>
          </a:p>
          <a:p>
            <a:r>
              <a:rPr lang="en-US" dirty="0" smtClean="0">
                <a:cs typeface="Courier New" pitchFamily="49" charset="0"/>
              </a:rPr>
              <a:t>Use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re.VERBOSE</a:t>
            </a:r>
            <a:r>
              <a:rPr lang="en-US" dirty="0" smtClean="0">
                <a:cs typeface="Courier New" pitchFamily="49" charset="0"/>
              </a:rPr>
              <a:t> (or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re.X</a:t>
            </a:r>
            <a:r>
              <a:rPr lang="en-US" dirty="0" smtClean="0">
                <a:cs typeface="Courier New" pitchFamily="49" charset="0"/>
              </a:rPr>
              <a:t>) modifier</a:t>
            </a:r>
            <a:endParaRPr lang="en-US" dirty="0">
              <a:cs typeface="Courier New" pitchFamily="49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56896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analysis 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Image &amp; video </a:t>
            </a:r>
            <a:r>
              <a:rPr lang="en-US" dirty="0" smtClean="0"/>
              <a:t>analysis</a:t>
            </a:r>
          </a:p>
          <a:p>
            <a:pPr lvl="1"/>
            <a:r>
              <a:rPr lang="en-US" dirty="0"/>
              <a:t>goals: </a:t>
            </a:r>
            <a:r>
              <a:rPr lang="en-US" dirty="0" smtClean="0"/>
              <a:t>analyzing and transforming images &amp; videos</a:t>
            </a:r>
            <a:endParaRPr lang="en-US" dirty="0"/>
          </a:p>
          <a:p>
            <a:pPr lvl="1"/>
            <a:r>
              <a:rPr lang="en-US" dirty="0"/>
              <a:t>prerequisites: core Python programming, </a:t>
            </a:r>
            <a:r>
              <a:rPr lang="en-US" dirty="0" err="1" smtClean="0"/>
              <a:t>numpy</a:t>
            </a:r>
            <a:r>
              <a:rPr lang="en-US" dirty="0" smtClean="0"/>
              <a:t>, </a:t>
            </a:r>
            <a:r>
              <a:rPr lang="en-US" dirty="0" err="1" smtClean="0"/>
              <a:t>scipy</a:t>
            </a:r>
            <a:endParaRPr lang="en-US" dirty="0"/>
          </a:p>
          <a:p>
            <a:pPr lvl="1"/>
            <a:r>
              <a:rPr lang="en-US" dirty="0"/>
              <a:t>relevant sections: </a:t>
            </a:r>
            <a:r>
              <a:rPr lang="en-US" dirty="0" smtClean="0">
                <a:hlinkClick r:id="rId2" action="ppaction://hlinksldjump"/>
              </a:rPr>
              <a:t>Image and video processing</a:t>
            </a:r>
            <a:endParaRPr lang="en-US" dirty="0" smtClean="0"/>
          </a:p>
          <a:p>
            <a:r>
              <a:rPr lang="en-US" dirty="0" smtClean="0"/>
              <a:t>Machine learning</a:t>
            </a:r>
          </a:p>
          <a:p>
            <a:pPr lvl="1"/>
            <a:r>
              <a:rPr lang="en-US" dirty="0" smtClean="0"/>
              <a:t>goals: analyzing and predicting from data</a:t>
            </a:r>
          </a:p>
          <a:p>
            <a:pPr lvl="1"/>
            <a:r>
              <a:rPr lang="en-US" dirty="0" smtClean="0"/>
              <a:t>prerequisites: core Python programming, </a:t>
            </a:r>
            <a:r>
              <a:rPr lang="en-US" dirty="0" err="1" smtClean="0"/>
              <a:t>numpy</a:t>
            </a:r>
            <a:r>
              <a:rPr lang="en-US" dirty="0" smtClean="0"/>
              <a:t>, pandas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3" action="ppaction://hlinksldjump"/>
              </a:rPr>
              <a:t>Machine learning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85435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 performance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Don't use</a:t>
            </a:r>
            <a:br>
              <a:rPr lang="en-US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if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(r'0[1-9]\d?/[1-9]\d{5,6}', line):</a:t>
            </a:r>
            <a:br>
              <a:rPr lang="en-US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Do use</a:t>
            </a:r>
            <a:br>
              <a:rPr lang="en-US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regex =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re.compile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r'0[1-9]\d?/[1-9]\d{5,6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}')</a:t>
            </a:r>
            <a:br>
              <a:rPr lang="en-US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2000" dirty="0">
                <a:latin typeface="Courier New" pitchFamily="49" charset="0"/>
                <a:cs typeface="Courier New" pitchFamily="49" charset="0"/>
              </a:rPr>
            </a:br>
            <a:r>
              <a:rPr lang="en-US" sz="2000" dirty="0">
                <a:latin typeface="Courier New" pitchFamily="49" charset="0"/>
                <a:cs typeface="Courier New" pitchFamily="49" charset="0"/>
              </a:rPr>
              <a:t>  if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regex.match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):</a:t>
            </a:r>
            <a:br>
              <a:rPr lang="en-US" sz="2000" dirty="0">
                <a:latin typeface="Courier New" pitchFamily="49" charset="0"/>
                <a:cs typeface="Courier New" pitchFamily="49" charset="0"/>
              </a:rPr>
            </a:br>
            <a:r>
              <a:rPr lang="en-US" sz="2000" dirty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5364088" y="4305870"/>
            <a:ext cx="2605329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regex</a:t>
            </a:r>
            <a:r>
              <a:rPr lang="en-US" dirty="0" smtClean="0"/>
              <a:t> is compiled</a:t>
            </a:r>
            <a:br>
              <a:rPr lang="en-US" dirty="0" smtClean="0"/>
            </a:br>
            <a:r>
              <a:rPr lang="en-US" dirty="0" smtClean="0"/>
              <a:t>regular expression object,</a:t>
            </a:r>
            <a:br>
              <a:rPr lang="en-US" dirty="0" smtClean="0"/>
            </a:br>
            <a:r>
              <a:rPr lang="en-US" dirty="0" smtClean="0"/>
              <a:t>reused many times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5220072" y="1340768"/>
            <a:ext cx="2688172" cy="1043245"/>
            <a:chOff x="5220072" y="1340768"/>
            <a:chExt cx="2688172" cy="1043245"/>
          </a:xfrm>
        </p:grpSpPr>
        <p:sp>
          <p:nvSpPr>
            <p:cNvPr id="5" name="TextBox 4"/>
            <p:cNvSpPr txBox="1"/>
            <p:nvPr/>
          </p:nvSpPr>
          <p:spPr>
            <a:xfrm>
              <a:off x="5220072" y="1340768"/>
              <a:ext cx="2688172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Regular expression may be</a:t>
              </a:r>
              <a:br>
                <a:rPr lang="en-US" dirty="0" smtClean="0"/>
              </a:br>
              <a:r>
                <a:rPr lang="en-US" dirty="0" err="1" smtClean="0"/>
                <a:t>evaluatedmany</a:t>
              </a:r>
              <a:r>
                <a:rPr lang="en-US" dirty="0" smtClean="0"/>
                <a:t> times</a:t>
              </a:r>
              <a:endParaRPr lang="en-US" dirty="0"/>
            </a:p>
          </p:txBody>
        </p:sp>
        <p:cxnSp>
          <p:nvCxnSpPr>
            <p:cNvPr id="7" name="Straight Arrow Connector 6"/>
            <p:cNvCxnSpPr>
              <a:stCxn id="5" idx="2"/>
            </p:cNvCxnSpPr>
            <p:nvPr/>
          </p:nvCxnSpPr>
          <p:spPr>
            <a:xfrm flipH="1">
              <a:off x="5940152" y="1987099"/>
              <a:ext cx="624006" cy="39691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2020314" y="5714092"/>
            <a:ext cx="4999958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Substantial performance benefit!</a:t>
            </a:r>
            <a:endParaRPr lang="en-US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76381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13" grpId="0" animBg="1"/>
    </p:bldLst>
  </p:timing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extracting 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Part(s) of regular expressions can be captured</a:t>
            </a:r>
          </a:p>
          <a:p>
            <a:pPr lvl="1"/>
            <a:r>
              <a:rPr lang="en-US" dirty="0" smtClean="0"/>
              <a:t>Example: regular expression</a:t>
            </a:r>
            <a:br>
              <a:rPr lang="en-US" dirty="0" smtClean="0"/>
            </a:br>
            <a:r>
              <a:rPr lang="en-US" dirty="0" smtClean="0"/>
              <a:t>     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begin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(\w+)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if matched against</a:t>
            </a:r>
          </a:p>
          <a:p>
            <a:pPr lvl="2"/>
            <a:r>
              <a:rPr lang="en-US" dirty="0" smtClean="0"/>
              <a:t>string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'begin data</a:t>
            </a:r>
            <a:r>
              <a:rPr lang="en-US" dirty="0" smtClean="0"/>
              <a:t>', substring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dirty="0" smtClean="0"/>
              <a:t>' is captured</a:t>
            </a:r>
          </a:p>
          <a:p>
            <a:pPr lvl="2"/>
            <a:r>
              <a:rPr lang="en-US" dirty="0" smtClean="0"/>
              <a:t>String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'begin block</a:t>
            </a:r>
            <a:r>
              <a:rPr lang="en-US" dirty="0" smtClean="0"/>
              <a:t>', substring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</a:t>
            </a:r>
            <a:r>
              <a:rPr lang="en-US" dirty="0" smtClean="0"/>
              <a:t>' is captured</a:t>
            </a:r>
          </a:p>
          <a:p>
            <a:pPr lvl="1"/>
            <a:r>
              <a:rPr lang="en-US" dirty="0" smtClean="0"/>
              <a:t>Use match object returned by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 smtClean="0"/>
              <a:t> 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re.search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43608" y="5445224"/>
            <a:ext cx="804258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m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begin|end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(\w+)', 'begin data')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print('{1} {0}s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here'.format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m.group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(1),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m.group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(2)))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data begins here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548115" y="5485333"/>
            <a:ext cx="792088" cy="2880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3779912" y="5075892"/>
            <a:ext cx="1440160" cy="699896"/>
            <a:chOff x="3779912" y="5075892"/>
            <a:chExt cx="1440160" cy="699896"/>
          </a:xfrm>
        </p:grpSpPr>
        <p:sp>
          <p:nvSpPr>
            <p:cNvPr id="5" name="Rectangle 4"/>
            <p:cNvSpPr/>
            <p:nvPr/>
          </p:nvSpPr>
          <p:spPr>
            <a:xfrm>
              <a:off x="3779912" y="5487756"/>
              <a:ext cx="1440160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090468" y="5075892"/>
              <a:ext cx="9055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group 1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10" name="Rectangle 9"/>
          <p:cNvSpPr/>
          <p:nvPr/>
        </p:nvSpPr>
        <p:spPr>
          <a:xfrm>
            <a:off x="7380312" y="5485333"/>
            <a:ext cx="648072" cy="28803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5250672" y="5085184"/>
            <a:ext cx="905504" cy="688181"/>
            <a:chOff x="5250672" y="5085184"/>
            <a:chExt cx="905504" cy="688181"/>
          </a:xfrm>
        </p:grpSpPr>
        <p:sp>
          <p:nvSpPr>
            <p:cNvPr id="9" name="Rectangle 8"/>
            <p:cNvSpPr/>
            <p:nvPr/>
          </p:nvSpPr>
          <p:spPr>
            <a:xfrm>
              <a:off x="5404197" y="5485333"/>
              <a:ext cx="648072" cy="2880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250672" y="5085184"/>
              <a:ext cx="9055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group 2</a:t>
              </a:r>
            </a:p>
          </p:txBody>
        </p:sp>
      </p:grp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7177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  <p:bldP spid="6" grpId="0" animBg="1"/>
      <p:bldP spid="10" grpId="0" animBg="1"/>
    </p:bldLst>
  </p:timing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Capturing vs. grouping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Don't confuse grouping and capturing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(?:…)</a:t>
            </a:r>
            <a:r>
              <a:rPr lang="en-US" dirty="0" smtClean="0"/>
              <a:t>: syntactic grouping for operator priority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(…)</a:t>
            </a:r>
            <a:r>
              <a:rPr lang="en-US" dirty="0" smtClean="0"/>
              <a:t>: capturing, use partial match later</a:t>
            </a:r>
          </a:p>
          <a:p>
            <a:r>
              <a:rPr lang="en-US" dirty="0" smtClean="0"/>
              <a:t>Capturing instead of grouping will work, but is slower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77633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 repetitions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Match sequences that code for </a:t>
            </a:r>
            <a:r>
              <a:rPr lang="en-US" dirty="0" err="1" smtClean="0"/>
              <a:t>leucine</a:t>
            </a:r>
            <a:r>
              <a:rPr lang="en-US" dirty="0" smtClean="0"/>
              <a:t> (codons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UUA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UUG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CUA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CUC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CUG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CUU</a:t>
            </a:r>
            <a:r>
              <a:rPr lang="en-US" dirty="0" smtClean="0"/>
              <a:t>):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(?:[ACGU]{3})*       # any codons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(?:UU[AG]|CU[ACGU])  #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leucine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Match sequences that code for </a:t>
            </a:r>
            <a:r>
              <a:rPr lang="en-US" dirty="0" err="1" smtClean="0"/>
              <a:t>leucine</a:t>
            </a:r>
            <a:r>
              <a:rPr lang="en-US" dirty="0" smtClean="0"/>
              <a:t> twice with the exact same codon, at most 5 codons apart</a:t>
            </a:r>
            <a:br>
              <a:rPr lang="en-US" dirty="0" smtClean="0"/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(?:[ACGU]{3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})*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# any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codons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UU[AG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]|CU[ACGU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# first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leucine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(?:[ACGU]{3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}){,5}?   # codons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# second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leucine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323528" y="4509120"/>
            <a:ext cx="1405706" cy="1654443"/>
            <a:chOff x="323528" y="4509120"/>
            <a:chExt cx="1405706" cy="1654443"/>
          </a:xfrm>
        </p:grpSpPr>
        <p:grpSp>
          <p:nvGrpSpPr>
            <p:cNvPr id="11" name="Group 10"/>
            <p:cNvGrpSpPr/>
            <p:nvPr/>
          </p:nvGrpSpPr>
          <p:grpSpPr>
            <a:xfrm>
              <a:off x="467544" y="4509120"/>
              <a:ext cx="296578" cy="720080"/>
              <a:chOff x="467544" y="4797152"/>
              <a:chExt cx="296578" cy="720080"/>
            </a:xfrm>
          </p:grpSpPr>
          <p:cxnSp>
            <p:nvCxnSpPr>
              <p:cNvPr id="7" name="Straight Arrow Connector 6"/>
              <p:cNvCxnSpPr/>
              <p:nvPr/>
            </p:nvCxnSpPr>
            <p:spPr>
              <a:xfrm>
                <a:off x="467544" y="4797152"/>
                <a:ext cx="288032" cy="0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Arrow Connector 7"/>
              <p:cNvCxnSpPr/>
              <p:nvPr/>
            </p:nvCxnSpPr>
            <p:spPr>
              <a:xfrm>
                <a:off x="476090" y="5517232"/>
                <a:ext cx="288032" cy="0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/>
              <p:cNvCxnSpPr/>
              <p:nvPr/>
            </p:nvCxnSpPr>
            <p:spPr>
              <a:xfrm>
                <a:off x="467544" y="4797152"/>
                <a:ext cx="0" cy="720080"/>
              </a:xfrm>
              <a:prstGeom prst="line">
                <a:avLst/>
              </a:prstGeom>
              <a:ln w="2857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TextBox 11"/>
            <p:cNvSpPr txBox="1"/>
            <p:nvPr/>
          </p:nvSpPr>
          <p:spPr>
            <a:xfrm>
              <a:off x="323528" y="5517232"/>
              <a:ext cx="1405706" cy="646331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Repetition of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capture 1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3563888" y="4708052"/>
            <a:ext cx="4574534" cy="1713346"/>
            <a:chOff x="3563888" y="4708052"/>
            <a:chExt cx="4574534" cy="1713346"/>
          </a:xfrm>
        </p:grpSpPr>
        <p:sp>
          <p:nvSpPr>
            <p:cNvPr id="14" name="TextBox 13"/>
            <p:cNvSpPr txBox="1"/>
            <p:nvPr/>
          </p:nvSpPr>
          <p:spPr>
            <a:xfrm>
              <a:off x="4355976" y="6021288"/>
              <a:ext cx="3782446" cy="400110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Note: non-greedy match operator!</a:t>
              </a:r>
              <a:endParaRPr lang="en-US" sz="2000" dirty="0">
                <a:solidFill>
                  <a:srgbClr val="00B050"/>
                </a:solidFill>
              </a:endParaRPr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3563888" y="4708052"/>
              <a:ext cx="1080120" cy="360040"/>
            </a:xfrm>
            <a:prstGeom prst="round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Arrow Connector 16"/>
            <p:cNvCxnSpPr>
              <a:stCxn id="14" idx="1"/>
              <a:endCxn id="15" idx="2"/>
            </p:cNvCxnSpPr>
            <p:nvPr/>
          </p:nvCxnSpPr>
          <p:spPr>
            <a:xfrm flipH="1" flipV="1">
              <a:off x="4103948" y="5068092"/>
              <a:ext cx="252028" cy="1153251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96274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extracting 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Extract all words from a text</a:t>
            </a:r>
            <a:br>
              <a:rPr lang="en-US" dirty="0" smtClean="0"/>
            </a:br>
            <a:r>
              <a:rPr lang="en-US" dirty="0" smtClean="0"/>
              <a:t>  '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This is a short text. It has</a:t>
            </a:r>
            <a:br>
              <a:rPr lang="en-US" sz="28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 words, but also punctuation,</a:t>
            </a:r>
            <a:br>
              <a:rPr lang="en-US" sz="28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 and even numbers like 12 and 7.</a:t>
            </a:r>
            <a:r>
              <a:rPr lang="en-US" dirty="0" smtClean="0"/>
              <a:t>'</a:t>
            </a:r>
          </a:p>
          <a:p>
            <a:r>
              <a:rPr lang="en-US" dirty="0" smtClean="0"/>
              <a:t>Pattern for word: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[A-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Za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-z]+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re.findall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s)</a:t>
            </a:r>
            <a:r>
              <a:rPr lang="en-US" dirty="0" smtClean="0">
                <a:cs typeface="Courier New" pitchFamily="49" charset="0"/>
              </a:rPr>
              <a:t> returns list of all matches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pattern</a:t>
            </a:r>
            <a:r>
              <a:rPr lang="en-US" dirty="0" smtClean="0">
                <a:cs typeface="Courier New" pitchFamily="49" charset="0"/>
              </a:rPr>
              <a:t> in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96011" y="5325015"/>
            <a:ext cx="8180445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s = 'This is a short text. It has words,...'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m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re.findall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A-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Za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-z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]+',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print(m)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['This', 'is', 'a', 'short', 'text', 'It', 'has', 'words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74995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extracting III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Splitting a string on a delimiter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'a ; list; of  ;  words  '</a:t>
            </a:r>
          </a:p>
          <a:p>
            <a:r>
              <a:rPr lang="en-US" dirty="0" smtClean="0"/>
              <a:t>Pattern for delimiter: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\s*;\s*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s)</a:t>
            </a:r>
            <a:r>
              <a:rPr lang="en-US" dirty="0" smtClean="0"/>
              <a:t> splits string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55016" y="3812847"/>
            <a:ext cx="7893448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s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'a ; list; of  ;  words  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parts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(r'\s*;\s*',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print(parts)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['a', 'list', 'of', 'words']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843736" y="4994012"/>
            <a:ext cx="7215437" cy="1459324"/>
            <a:chOff x="843736" y="4994012"/>
            <a:chExt cx="7215437" cy="1459324"/>
          </a:xfrm>
        </p:grpSpPr>
        <p:sp>
          <p:nvSpPr>
            <p:cNvPr id="5" name="TextBox 4"/>
            <p:cNvSpPr txBox="1"/>
            <p:nvPr/>
          </p:nvSpPr>
          <p:spPr>
            <a:xfrm>
              <a:off x="843736" y="5530006"/>
              <a:ext cx="7215437" cy="92333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&gt;&gt;&gt; parts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map(lambda x: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x.strip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(),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s.split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(';'))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&gt;&gt;&gt;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print(parts)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['a', 'list', 'of', 'words']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347864" y="4994012"/>
              <a:ext cx="49885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or</a:t>
              </a:r>
              <a:endParaRPr lang="en-US" sz="2800" dirty="0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8624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substitution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Values should </a:t>
            </a:r>
            <a:r>
              <a:rPr lang="en-US" dirty="0"/>
              <a:t>be quoted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17,13.3,AGCGT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,-1.4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'17','13.3','AGCGT','-1.4'</a:t>
            </a:r>
          </a:p>
          <a:p>
            <a:r>
              <a:rPr lang="en-US" dirty="0" smtClean="0"/>
              <a:t>Pattern for values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[^,]+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/>
              <a:t>, replace by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re.sub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repl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s)</a:t>
            </a:r>
            <a:r>
              <a:rPr lang="en-US" dirty="0" smtClean="0"/>
              <a:t> replaces all occurrences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pattern</a:t>
            </a:r>
            <a:r>
              <a:rPr lang="en-US" dirty="0" smtClean="0"/>
              <a:t> 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by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repl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5016" y="4869160"/>
            <a:ext cx="7893448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s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'17,13.3,AGCGT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,-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1.4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result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re.sub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(r'([^,]+)', r"'\1'", 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print(result)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'17','13.3','AGCGT','-1.4'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7164288" y="1844824"/>
            <a:ext cx="1618905" cy="1368152"/>
            <a:chOff x="7164288" y="1844824"/>
            <a:chExt cx="1618905" cy="1368152"/>
          </a:xfrm>
        </p:grpSpPr>
        <p:cxnSp>
          <p:nvCxnSpPr>
            <p:cNvPr id="6" name="Straight Arrow Connector 5"/>
            <p:cNvCxnSpPr/>
            <p:nvPr/>
          </p:nvCxnSpPr>
          <p:spPr>
            <a:xfrm>
              <a:off x="8100392" y="2636912"/>
              <a:ext cx="0" cy="57606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7164288" y="1844824"/>
              <a:ext cx="161890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Corresponds to</a:t>
              </a:r>
            </a:p>
            <a:p>
              <a:pPr algn="ctr"/>
              <a:r>
                <a:rPr lang="en-US" dirty="0" smtClean="0"/>
                <a:t>group(1)</a:t>
              </a:r>
              <a:endParaRPr lang="en-US" dirty="0"/>
            </a:p>
          </p:txBody>
        </p:sp>
      </p:grpSp>
      <p:cxnSp>
        <p:nvCxnSpPr>
          <p:cNvPr id="10" name="Straight Arrow Connector 9"/>
          <p:cNvCxnSpPr/>
          <p:nvPr/>
        </p:nvCxnSpPr>
        <p:spPr>
          <a:xfrm>
            <a:off x="683568" y="2852936"/>
            <a:ext cx="432048" cy="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66780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Further reading: regular expressions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Regular </a:t>
            </a:r>
            <a:r>
              <a:rPr lang="en-US" dirty="0" smtClean="0"/>
              <a:t>expression </a:t>
            </a:r>
            <a:r>
              <a:rPr lang="en-US" dirty="0"/>
              <a:t>how-to</a:t>
            </a:r>
            <a:br>
              <a:rPr lang="en-US" dirty="0"/>
            </a:br>
            <a:r>
              <a:rPr lang="en-US" sz="2800" dirty="0">
                <a:hlinkClick r:id="rId2"/>
              </a:rPr>
              <a:t>http://</a:t>
            </a:r>
            <a:r>
              <a:rPr lang="en-US" sz="2800" dirty="0" smtClean="0">
                <a:hlinkClick r:id="rId2"/>
              </a:rPr>
              <a:t>docs.python.org/3/howto/regex.html</a:t>
            </a:r>
            <a:endParaRPr lang="en-US" dirty="0" smtClean="0"/>
          </a:p>
          <a:p>
            <a:pPr marL="0" indent="0">
              <a:buNone/>
            </a:pP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39859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 data:</a:t>
            </a:r>
            <a:br>
              <a:rPr lang="en-US" dirty="0" smtClean="0"/>
            </a:br>
            <a:r>
              <a:rPr lang="en-US" dirty="0" smtClean="0"/>
              <a:t>revisiting string formatting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58772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Formatting: templates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template strings</a:t>
            </a:r>
          </a:p>
          <a:p>
            <a:pPr lvl="1"/>
            <a:r>
              <a:rPr lang="en-US" dirty="0" smtClean="0"/>
              <a:t>Template consists of text, interspersed with replacement fields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'found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{word}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{count}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endParaRPr lang="en-US" dirty="0" smtClean="0"/>
          </a:p>
          <a:p>
            <a:r>
              <a:rPr lang="en-US" dirty="0" smtClean="0"/>
              <a:t>Fill out the template using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format(…)</a:t>
            </a:r>
            <a:r>
              <a:rPr lang="en-US" dirty="0" smtClean="0"/>
              <a:t> method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43608" y="4725144"/>
            <a:ext cx="6939720" cy="14773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'found {word}: {count}'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(word='computer', count=15))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found computer: 15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(word='human', count=0))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found human: 0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39930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training sessions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High performance Python</a:t>
            </a:r>
          </a:p>
          <a:p>
            <a:pPr lvl="1"/>
            <a:r>
              <a:rPr lang="en-US" dirty="0" err="1" smtClean="0"/>
              <a:t>Cython</a:t>
            </a:r>
            <a:endParaRPr lang="en-US" dirty="0" smtClean="0"/>
          </a:p>
          <a:p>
            <a:pPr lvl="1"/>
            <a:r>
              <a:rPr lang="en-US" dirty="0" smtClean="0"/>
              <a:t>Integrating C/C++/Fortran code, wrapping libraries</a:t>
            </a:r>
          </a:p>
          <a:p>
            <a:pPr lvl="2"/>
            <a:r>
              <a:rPr lang="en-US" dirty="0" smtClean="0"/>
              <a:t>SWIG</a:t>
            </a:r>
          </a:p>
          <a:p>
            <a:pPr lvl="2"/>
            <a:r>
              <a:rPr lang="en-US" dirty="0" smtClean="0"/>
              <a:t>f2py3</a:t>
            </a:r>
          </a:p>
          <a:p>
            <a:pPr lvl="1"/>
            <a:r>
              <a:rPr lang="en-US" dirty="0" smtClean="0"/>
              <a:t>Shared memory programming</a:t>
            </a:r>
          </a:p>
          <a:p>
            <a:pPr lvl="2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multiprocessing</a:t>
            </a:r>
          </a:p>
          <a:p>
            <a:pPr lvl="2"/>
            <a:r>
              <a:rPr lang="en-US" dirty="0" smtClean="0"/>
              <a:t>futures</a:t>
            </a:r>
          </a:p>
          <a:p>
            <a:pPr lvl="1"/>
            <a:r>
              <a:rPr lang="en-US" dirty="0" smtClean="0"/>
              <a:t>Distributed programming with mpi4py</a:t>
            </a:r>
          </a:p>
          <a:p>
            <a:pPr lvl="1"/>
            <a:r>
              <a:rPr lang="en-US" dirty="0" err="1" smtClean="0"/>
              <a:t>PySpark</a:t>
            </a:r>
            <a:endParaRPr lang="en-US" dirty="0" smtClean="0"/>
          </a:p>
          <a:p>
            <a:r>
              <a:rPr lang="en-US" dirty="0" err="1" smtClean="0"/>
              <a:t>Biopython</a:t>
            </a:r>
            <a:r>
              <a:rPr lang="en-US" dirty="0" smtClean="0"/>
              <a:t> (on demand)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0470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Formatting: format specifiers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Replacement field can contain format specifiers</a:t>
            </a:r>
          </a:p>
          <a:p>
            <a:pPr lvl="1"/>
            <a:r>
              <a:rPr lang="en-US" dirty="0" smtClean="0"/>
              <a:t>Resemble C I/O format specifiers without %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'found {word: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b="1" dirty="0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10</a:t>
            </a:r>
            <a:r>
              <a:rPr lang="en-US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}: {freq:</a:t>
            </a:r>
            <a:r>
              <a:rPr lang="en-US" b="1" dirty="0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.2</a:t>
            </a:r>
            <a:r>
              <a:rPr lang="en-US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}'</a:t>
            </a:r>
          </a:p>
          <a:p>
            <a:pPr>
              <a:buNone/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4494019"/>
            <a:ext cx="8456161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{'computer': 0.17, 'human': 0.0084, 'alpha': 0.3}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'found {word:&gt;10s}: {freq:.2f}'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for word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data.keys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   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(word=word,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freq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=data[word]))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computer: 0.17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human: 0.01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alpha: 0.30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3059832" y="3573016"/>
            <a:ext cx="1368152" cy="657364"/>
            <a:chOff x="2195736" y="3573016"/>
            <a:chExt cx="1368152" cy="657364"/>
          </a:xfrm>
        </p:grpSpPr>
        <p:sp>
          <p:nvSpPr>
            <p:cNvPr id="5" name="TextBox 4"/>
            <p:cNvSpPr txBox="1"/>
            <p:nvPr/>
          </p:nvSpPr>
          <p:spPr>
            <a:xfrm>
              <a:off x="2195736" y="3861048"/>
              <a:ext cx="11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alignment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V="1">
              <a:off x="3131840" y="3573016"/>
              <a:ext cx="432048" cy="28803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4424789" y="3573016"/>
            <a:ext cx="723275" cy="657364"/>
            <a:chOff x="3560693" y="3573016"/>
            <a:chExt cx="723275" cy="657364"/>
          </a:xfrm>
        </p:grpSpPr>
        <p:sp>
          <p:nvSpPr>
            <p:cNvPr id="6" name="TextBox 5"/>
            <p:cNvSpPr txBox="1"/>
            <p:nvPr/>
          </p:nvSpPr>
          <p:spPr>
            <a:xfrm>
              <a:off x="3560693" y="3861048"/>
              <a:ext cx="7232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92D050"/>
                  </a:solidFill>
                </a:rPr>
                <a:t>width</a:t>
              </a:r>
              <a:endParaRPr lang="en-US" dirty="0">
                <a:solidFill>
                  <a:srgbClr val="92D050"/>
                </a:solidFill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 flipV="1">
              <a:off x="3923928" y="3573016"/>
              <a:ext cx="0" cy="288032"/>
            </a:xfrm>
            <a:prstGeom prst="straightConnector1">
              <a:avLst/>
            </a:prstGeom>
            <a:ln w="19050">
              <a:solidFill>
                <a:srgbClr val="92D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5076056" y="3573016"/>
            <a:ext cx="720080" cy="657364"/>
            <a:chOff x="4211960" y="3573016"/>
            <a:chExt cx="720080" cy="657364"/>
          </a:xfrm>
        </p:grpSpPr>
        <p:sp>
          <p:nvSpPr>
            <p:cNvPr id="7" name="TextBox 6"/>
            <p:cNvSpPr txBox="1"/>
            <p:nvPr/>
          </p:nvSpPr>
          <p:spPr>
            <a:xfrm>
              <a:off x="4328990" y="3861048"/>
              <a:ext cx="603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F0"/>
                  </a:solidFill>
                </a:rPr>
                <a:t>type</a:t>
              </a:r>
              <a:endParaRPr lang="en-US" dirty="0">
                <a:solidFill>
                  <a:srgbClr val="00B0F0"/>
                </a:solidFill>
              </a:endParaRP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 flipH="1" flipV="1">
              <a:off x="4211960" y="3573016"/>
              <a:ext cx="360040" cy="288032"/>
            </a:xfrm>
            <a:prstGeom prst="straightConnector1">
              <a:avLst/>
            </a:prstGeom>
            <a:ln w="19050">
              <a:solidFill>
                <a:srgbClr val="00B0F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6732240" y="3573016"/>
            <a:ext cx="1036053" cy="657364"/>
            <a:chOff x="4860032" y="3573016"/>
            <a:chExt cx="1036053" cy="657364"/>
          </a:xfrm>
        </p:grpSpPr>
        <p:sp>
          <p:nvSpPr>
            <p:cNvPr id="9" name="TextBox 8"/>
            <p:cNvSpPr txBox="1"/>
            <p:nvPr/>
          </p:nvSpPr>
          <p:spPr>
            <a:xfrm>
              <a:off x="4860032" y="3861048"/>
              <a:ext cx="10360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92D050"/>
                  </a:solidFill>
                </a:rPr>
                <a:t>precision</a:t>
              </a:r>
              <a:endParaRPr lang="en-US" dirty="0">
                <a:solidFill>
                  <a:srgbClr val="92D050"/>
                </a:solidFill>
              </a:endParaRPr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 flipV="1">
              <a:off x="5508104" y="3573016"/>
              <a:ext cx="0" cy="288032"/>
            </a:xfrm>
            <a:prstGeom prst="straightConnector1">
              <a:avLst/>
            </a:prstGeom>
            <a:ln w="19050">
              <a:solidFill>
                <a:srgbClr val="92D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7668344" y="3573016"/>
            <a:ext cx="864096" cy="657364"/>
            <a:chOff x="5796136" y="3573016"/>
            <a:chExt cx="864096" cy="657364"/>
          </a:xfrm>
        </p:grpSpPr>
        <p:sp>
          <p:nvSpPr>
            <p:cNvPr id="8" name="TextBox 7"/>
            <p:cNvSpPr txBox="1"/>
            <p:nvPr/>
          </p:nvSpPr>
          <p:spPr>
            <a:xfrm>
              <a:off x="6057182" y="3861048"/>
              <a:ext cx="603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F0"/>
                  </a:solidFill>
                </a:rPr>
                <a:t>type</a:t>
              </a:r>
              <a:endParaRPr lang="en-US" dirty="0">
                <a:solidFill>
                  <a:srgbClr val="00B0F0"/>
                </a:solidFill>
              </a:endParaRPr>
            </a:p>
          </p:txBody>
        </p:sp>
        <p:cxnSp>
          <p:nvCxnSpPr>
            <p:cNvPr id="18" name="Straight Arrow Connector 17"/>
            <p:cNvCxnSpPr/>
            <p:nvPr/>
          </p:nvCxnSpPr>
          <p:spPr>
            <a:xfrm flipH="1" flipV="1">
              <a:off x="5796136" y="3573016"/>
              <a:ext cx="360040" cy="288032"/>
            </a:xfrm>
            <a:prstGeom prst="straightConnector1">
              <a:avLst/>
            </a:prstGeom>
            <a:ln w="19050">
              <a:solidFill>
                <a:srgbClr val="00B0F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74503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Formatting: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67333"/>
            <a:ext cx="8229600" cy="4525963"/>
          </a:xfrm>
        </p:spPr>
        <p:txBody>
          <a:bodyPr/>
          <a:lstStyle/>
          <a:p>
            <a:r>
              <a:rPr lang="en-US" dirty="0" smtClean="0"/>
              <a:t>Types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or none: string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c</a:t>
            </a:r>
            <a:r>
              <a:rPr lang="en-US" dirty="0" smtClean="0"/>
              <a:t>: character (converts integer to </a:t>
            </a:r>
            <a:r>
              <a:rPr lang="en-US" dirty="0" err="1" smtClean="0"/>
              <a:t>unicode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d</a:t>
            </a:r>
            <a:r>
              <a:rPr lang="en-US" dirty="0" smtClean="0"/>
              <a:t>: integer (decimal)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b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o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 smtClean="0"/>
              <a:t>: integer (binary, octal, hexadecimal)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e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</a:t>
            </a:r>
            <a:r>
              <a:rPr lang="en-US" dirty="0" smtClean="0"/>
              <a:t>: floating point numbers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%</a:t>
            </a:r>
            <a:r>
              <a:rPr lang="en-US" dirty="0" smtClean="0"/>
              <a:t>: percentage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7740352" y="2276872"/>
            <a:ext cx="1296145" cy="2880320"/>
            <a:chOff x="7740352" y="2276872"/>
            <a:chExt cx="1296145" cy="2880320"/>
          </a:xfrm>
        </p:grpSpPr>
        <p:sp>
          <p:nvSpPr>
            <p:cNvPr id="5" name="Right Brace 4"/>
            <p:cNvSpPr/>
            <p:nvPr/>
          </p:nvSpPr>
          <p:spPr>
            <a:xfrm>
              <a:off x="7740352" y="2276872"/>
              <a:ext cx="256757" cy="2880320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997110" y="3358733"/>
              <a:ext cx="103938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Can have</a:t>
              </a:r>
              <a:br>
                <a:rPr lang="en-US" dirty="0" smtClean="0"/>
              </a:br>
              <a:r>
                <a:rPr lang="en-US" dirty="0" smtClean="0"/>
                <a:t>width</a:t>
              </a:r>
              <a:endParaRPr lang="en-US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6916989" y="4293096"/>
            <a:ext cx="1255411" cy="864096"/>
            <a:chOff x="6588224" y="4293096"/>
            <a:chExt cx="1255411" cy="864096"/>
          </a:xfrm>
        </p:grpSpPr>
        <p:sp>
          <p:nvSpPr>
            <p:cNvPr id="7" name="Right Brace 6"/>
            <p:cNvSpPr/>
            <p:nvPr/>
          </p:nvSpPr>
          <p:spPr>
            <a:xfrm>
              <a:off x="6588224" y="4293096"/>
              <a:ext cx="216024" cy="864096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804248" y="4365104"/>
              <a:ext cx="1039387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Can have</a:t>
              </a:r>
              <a:br>
                <a:rPr lang="en-US" dirty="0" smtClean="0"/>
              </a:br>
              <a:r>
                <a:rPr lang="en-US" dirty="0" smtClean="0"/>
                <a:t>precision</a:t>
              </a:r>
              <a:endParaRPr lang="en-US" dirty="0"/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33768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Relational databases:</a:t>
            </a:r>
            <a:br>
              <a:rPr lang="en-US" dirty="0" smtClean="0"/>
            </a:br>
            <a:r>
              <a:rPr lang="en-US" dirty="0" smtClean="0"/>
              <a:t>Python DB API &amp; </a:t>
            </a:r>
            <a:r>
              <a:rPr lang="en-US" dirty="0" err="1" smtClean="0"/>
              <a:t>SQLAlchemy</a:t>
            </a:r>
            <a:r>
              <a:rPr lang="en-US" dirty="0" smtClean="0"/>
              <a:t> ORM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github.com/gjbex/training-material/tree/master/Python/DbAccess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70150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Accessing relational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Relational databases:</a:t>
            </a:r>
          </a:p>
          <a:p>
            <a:pPr lvl="1"/>
            <a:r>
              <a:rPr lang="en-US" dirty="0" smtClean="0"/>
              <a:t>great to store structured data, table-oriented</a:t>
            </a:r>
          </a:p>
          <a:p>
            <a:pPr lvl="1"/>
            <a:r>
              <a:rPr lang="en-US" dirty="0" smtClean="0"/>
              <a:t>can be accessed easily via command line, programming language, GUI</a:t>
            </a:r>
            <a:endParaRPr lang="en-US" dirty="0"/>
          </a:p>
          <a:p>
            <a:pPr lvl="1"/>
            <a:r>
              <a:rPr lang="en-US" dirty="0" smtClean="0"/>
              <a:t>can be queried using </a:t>
            </a:r>
            <a:r>
              <a:rPr lang="en-US" dirty="0" smtClean="0">
                <a:solidFill>
                  <a:srgbClr val="FF0000"/>
                </a:solidFill>
              </a:rPr>
              <a:t>SQL</a:t>
            </a:r>
          </a:p>
          <a:p>
            <a:pPr lvl="1"/>
            <a:r>
              <a:rPr lang="en-US" dirty="0" smtClean="0"/>
              <a:t>examples: MySQL, </a:t>
            </a:r>
            <a:r>
              <a:rPr lang="en-US" dirty="0" err="1" smtClean="0"/>
              <a:t>PostgreSQL</a:t>
            </a:r>
            <a:r>
              <a:rPr lang="en-US" dirty="0" smtClean="0"/>
              <a:t>, Oracle, DB2, SQLite3,…</a:t>
            </a:r>
          </a:p>
          <a:p>
            <a:r>
              <a:rPr lang="en-US" dirty="0" smtClean="0"/>
              <a:t>Using DB from Python via standard interface</a:t>
            </a:r>
          </a:p>
          <a:p>
            <a:pPr lvl="1"/>
            <a:r>
              <a:rPr lang="en-US" dirty="0" smtClean="0"/>
              <a:t>Support for sqlite3 built-in, ok for simple applications</a:t>
            </a:r>
          </a:p>
          <a:p>
            <a:r>
              <a:rPr lang="en-US" dirty="0" smtClean="0"/>
              <a:t>For non-trivial stuff, use </a:t>
            </a:r>
            <a:r>
              <a:rPr lang="en-US" dirty="0" err="1" smtClean="0"/>
              <a:t>SQLAlchemy</a:t>
            </a:r>
            <a:endParaRPr lang="en-US" dirty="0" smtClean="0"/>
          </a:p>
          <a:p>
            <a:pPr lvl="1"/>
            <a:r>
              <a:rPr lang="en-US" dirty="0" smtClean="0"/>
              <a:t>Object-relational mapping (ORM)</a:t>
            </a:r>
          </a:p>
          <a:p>
            <a:pPr lvl="1"/>
            <a:r>
              <a:rPr lang="en-US" dirty="0" smtClean="0"/>
              <a:t>Connectors to many RDBMS</a:t>
            </a:r>
          </a:p>
          <a:p>
            <a:pPr lvl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8667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SQL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48051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Create table to store data</a:t>
            </a:r>
          </a:p>
          <a:p>
            <a:endParaRPr lang="en-US" dirty="0" smtClean="0"/>
          </a:p>
          <a:p>
            <a:pPr>
              <a:buNone/>
            </a:pPr>
            <a:endParaRPr lang="en-US" dirty="0" smtClean="0"/>
          </a:p>
          <a:p>
            <a:r>
              <a:rPr lang="en-US" dirty="0" smtClean="0"/>
              <a:t>Store data</a:t>
            </a:r>
          </a:p>
          <a:p>
            <a:endParaRPr lang="en-US" dirty="0" smtClean="0"/>
          </a:p>
          <a:p>
            <a:r>
              <a:rPr lang="en-US" dirty="0" smtClean="0"/>
              <a:t>Query data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Modify data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066474"/>
            <a:ext cx="7344816" cy="107721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CREATE TABLE IF NOT EXISTS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weather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(                            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 TEXT   NOT NULL,                          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date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      TEXT   NOT NULL,                          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temperature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REAL   NOT NULL);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3568" y="3561679"/>
            <a:ext cx="7416824" cy="58477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INSERT INTO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weather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(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date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emperature</a:t>
            </a:r>
            <a:endParaRPr lang="en-US" sz="1600" b="1" dirty="0" smtClean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VALUES (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'London'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'2012-03-14'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13.2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83568" y="4581128"/>
            <a:ext cx="7488832" cy="83099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SELECT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AVG(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temperature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 FROM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weather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WHERE 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date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BETWEEN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'2012-01-01'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AND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'2012-01-31'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1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GROUP BY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264</a:t>
            </a:fld>
            <a:endParaRPr lang="nl-BE"/>
          </a:p>
        </p:txBody>
      </p:sp>
      <p:sp>
        <p:nvSpPr>
          <p:cNvPr id="8" name="TextBox 7"/>
          <p:cNvSpPr txBox="1"/>
          <p:nvPr/>
        </p:nvSpPr>
        <p:spPr>
          <a:xfrm>
            <a:off x="683568" y="6124620"/>
            <a:ext cx="7488832" cy="58477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UPDATE 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weather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SET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'St. Petersburg'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WHERE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'Leningrad'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208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uiExpand="1" animBg="1"/>
      <p:bldP spid="6" grpId="0" animBg="1"/>
      <p:bldP spid="8" grpId="0" animBg="1"/>
    </p:bldLst>
  </p:timing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DB access: inserting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Connect to a database &amp; create cursor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Insert data tuples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132856"/>
            <a:ext cx="734481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sqlite3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sqlite3.connect('weather-db')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cursor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conn.cursor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3568" y="3933056"/>
            <a:ext cx="7344816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generate_data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nr_cities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start, end):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cursor.execute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('''INSERT INTO weather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date, temperature)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VALUES (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)''',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conn.commit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cursor.close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9"/>
          <p:cNvGrpSpPr/>
          <p:nvPr/>
        </p:nvGrpSpPr>
        <p:grpSpPr>
          <a:xfrm>
            <a:off x="3563888" y="5373216"/>
            <a:ext cx="1763320" cy="1080120"/>
            <a:chOff x="3563888" y="5373216"/>
            <a:chExt cx="1763320" cy="1080120"/>
          </a:xfrm>
        </p:grpSpPr>
        <p:sp>
          <p:nvSpPr>
            <p:cNvPr id="6" name="TextBox 5"/>
            <p:cNvSpPr txBox="1"/>
            <p:nvPr/>
          </p:nvSpPr>
          <p:spPr>
            <a:xfrm>
              <a:off x="4644008" y="6084004"/>
              <a:ext cx="6832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rgbClr val="FF0000"/>
                  </a:solidFill>
                </a:rPr>
                <a:t>tuple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6" idx="0"/>
            </p:cNvCxnSpPr>
            <p:nvPr/>
          </p:nvCxnSpPr>
          <p:spPr>
            <a:xfrm flipH="1" flipV="1">
              <a:off x="3563888" y="5373216"/>
              <a:ext cx="1421720" cy="71078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48205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</p:bldLst>
  </p:timing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DB access: querying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average temperature for period per city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708920"/>
            <a:ext cx="8064896" cy="341632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conn = sqlite3.connect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('weather-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conn.row_factory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sqlite3.Row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cursor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conn.cursor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cursor.execute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'''SELECT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AVG(temperature) AS 'temperature'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FROM weather WHERE date BETWEEN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AND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GROUP BY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''',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(start, end))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row in cursor: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print('{city}\t{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}'.format(city=row['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'],                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=row['temperature']))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cursor.close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88668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ORM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classes/tables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204864"/>
            <a:ext cx="8640960" cy="313932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(Column,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ForeignKey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UniqueConstraint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Integer, String,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DateTime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Float)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sqlalchemy.ext.declarative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declarative_base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sqlalchemy.orm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relationship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Base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declarative_base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City(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Base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tablename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 = 'cities'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Column(Integer,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primary_key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=True)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name = Column(String(100),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nullable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=False, unique=True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9"/>
          <p:cNvGrpSpPr/>
          <p:nvPr/>
        </p:nvGrpSpPr>
        <p:grpSpPr>
          <a:xfrm>
            <a:off x="457727" y="5229200"/>
            <a:ext cx="3754233" cy="1368152"/>
            <a:chOff x="3203848" y="5115962"/>
            <a:chExt cx="3754233" cy="1368152"/>
          </a:xfrm>
        </p:grpSpPr>
        <p:sp>
          <p:nvSpPr>
            <p:cNvPr id="7" name="TextBox 6"/>
            <p:cNvSpPr txBox="1"/>
            <p:nvPr/>
          </p:nvSpPr>
          <p:spPr>
            <a:xfrm>
              <a:off x="3203848" y="6084004"/>
              <a:ext cx="3754233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class attribute </a:t>
              </a:r>
              <a:r>
                <a:rPr lang="en-US" sz="2000" dirty="0" smtClean="0">
                  <a:sym typeface="Symbol"/>
                </a:rPr>
                <a:t></a:t>
              </a:r>
              <a:r>
                <a:rPr lang="en-US" sz="2000" dirty="0" smtClean="0"/>
                <a:t> column definition</a:t>
              </a:r>
              <a:endParaRPr lang="en-US" sz="2000" dirty="0"/>
            </a:p>
          </p:txBody>
        </p:sp>
        <p:cxnSp>
          <p:nvCxnSpPr>
            <p:cNvPr id="8" name="Straight Arrow Connector 7"/>
            <p:cNvCxnSpPr>
              <a:stCxn id="7" idx="0"/>
            </p:cNvCxnSpPr>
            <p:nvPr/>
          </p:nvCxnSpPr>
          <p:spPr>
            <a:xfrm flipV="1">
              <a:off x="5080965" y="5115962"/>
              <a:ext cx="148924" cy="96804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4283972" y="3604954"/>
            <a:ext cx="1751955" cy="945396"/>
            <a:chOff x="2843812" y="6197242"/>
            <a:chExt cx="1751955" cy="945396"/>
          </a:xfrm>
        </p:grpSpPr>
        <p:sp>
          <p:nvSpPr>
            <p:cNvPr id="11" name="TextBox 10"/>
            <p:cNvSpPr txBox="1"/>
            <p:nvPr/>
          </p:nvSpPr>
          <p:spPr>
            <a:xfrm>
              <a:off x="3131840" y="6197242"/>
              <a:ext cx="1463927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class </a:t>
              </a:r>
              <a:r>
                <a:rPr lang="en-US" sz="2000" dirty="0" smtClean="0">
                  <a:sym typeface="Symbol"/>
                </a:rPr>
                <a:t></a:t>
              </a:r>
              <a:r>
                <a:rPr lang="en-US" sz="2000" dirty="0" smtClean="0"/>
                <a:t> table</a:t>
              </a:r>
              <a:endParaRPr lang="en-US" sz="2000" dirty="0"/>
            </a:p>
          </p:txBody>
        </p:sp>
        <p:cxnSp>
          <p:nvCxnSpPr>
            <p:cNvPr id="12" name="Straight Arrow Connector 11"/>
            <p:cNvCxnSpPr>
              <a:stCxn id="11" idx="2"/>
            </p:cNvCxnSpPr>
            <p:nvPr/>
          </p:nvCxnSpPr>
          <p:spPr>
            <a:xfrm flipH="1">
              <a:off x="2843812" y="6597352"/>
              <a:ext cx="1019992" cy="54528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9"/>
          <p:cNvGrpSpPr/>
          <p:nvPr/>
        </p:nvGrpSpPr>
        <p:grpSpPr>
          <a:xfrm>
            <a:off x="5498287" y="5342438"/>
            <a:ext cx="2100447" cy="1110898"/>
            <a:chOff x="3203848" y="5414446"/>
            <a:chExt cx="2100447" cy="1110898"/>
          </a:xfrm>
        </p:grpSpPr>
        <p:sp>
          <p:nvSpPr>
            <p:cNvPr id="17" name="TextBox 16"/>
            <p:cNvSpPr txBox="1"/>
            <p:nvPr/>
          </p:nvSpPr>
          <p:spPr>
            <a:xfrm>
              <a:off x="3203848" y="6125234"/>
              <a:ext cx="2100447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column properties</a:t>
              </a:r>
              <a:endParaRPr lang="en-US" sz="2000" dirty="0"/>
            </a:p>
          </p:txBody>
        </p:sp>
        <p:cxnSp>
          <p:nvCxnSpPr>
            <p:cNvPr id="18" name="Straight Arrow Connector 17"/>
            <p:cNvCxnSpPr>
              <a:stCxn id="17" idx="0"/>
            </p:cNvCxnSpPr>
            <p:nvPr/>
          </p:nvCxnSpPr>
          <p:spPr>
            <a:xfrm flipH="1" flipV="1">
              <a:off x="3510103" y="5414446"/>
              <a:ext cx="743969" cy="7107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9"/>
          <p:cNvGrpSpPr/>
          <p:nvPr/>
        </p:nvGrpSpPr>
        <p:grpSpPr>
          <a:xfrm>
            <a:off x="179512" y="5229200"/>
            <a:ext cx="1918346" cy="864096"/>
            <a:chOff x="3203848" y="5774486"/>
            <a:chExt cx="1918346" cy="864096"/>
          </a:xfrm>
        </p:grpSpPr>
        <p:sp>
          <p:nvSpPr>
            <p:cNvPr id="21" name="TextBox 20"/>
            <p:cNvSpPr txBox="1"/>
            <p:nvPr/>
          </p:nvSpPr>
          <p:spPr>
            <a:xfrm>
              <a:off x="3203848" y="6238472"/>
              <a:ext cx="1918346" cy="400110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object attributes</a:t>
              </a:r>
              <a:endParaRPr lang="en-US" sz="2000" dirty="0">
                <a:solidFill>
                  <a:srgbClr val="00B050"/>
                </a:solidFill>
              </a:endParaRPr>
            </a:p>
          </p:txBody>
        </p:sp>
        <p:cxnSp>
          <p:nvCxnSpPr>
            <p:cNvPr id="22" name="Straight Arrow Connector 21"/>
            <p:cNvCxnSpPr>
              <a:stCxn id="21" idx="0"/>
            </p:cNvCxnSpPr>
            <p:nvPr/>
          </p:nvCxnSpPr>
          <p:spPr>
            <a:xfrm flipV="1">
              <a:off x="4163021" y="5774486"/>
              <a:ext cx="120947" cy="463986"/>
            </a:xfrm>
            <a:prstGeom prst="straightConnector1">
              <a:avLst/>
            </a:prstGeom>
            <a:ln w="19050">
              <a:solidFill>
                <a:srgbClr val="00B050"/>
              </a:solidFill>
              <a:headEnd type="stealth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7950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relationships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relationship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204864"/>
            <a:ext cx="8640960" cy="286232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Measurement(Base):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tablename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 = 'measurements'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table_args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 = (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UniqueConstraint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('time', 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measurement_id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Column(Integer,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primary_key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=True)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time = Column(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DateTime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nullable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=False)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temperature = Column(Float,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nullable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=False)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Column(Integer,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ForeignKey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cities.city_id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city = relationship(City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9"/>
          <p:cNvGrpSpPr/>
          <p:nvPr/>
        </p:nvGrpSpPr>
        <p:grpSpPr>
          <a:xfrm>
            <a:off x="5498287" y="4797152"/>
            <a:ext cx="2100447" cy="1110898"/>
            <a:chOff x="3203848" y="5414446"/>
            <a:chExt cx="2100447" cy="1110898"/>
          </a:xfrm>
        </p:grpSpPr>
        <p:sp>
          <p:nvSpPr>
            <p:cNvPr id="7" name="TextBox 6"/>
            <p:cNvSpPr txBox="1"/>
            <p:nvPr/>
          </p:nvSpPr>
          <p:spPr>
            <a:xfrm>
              <a:off x="3203848" y="6125234"/>
              <a:ext cx="2100447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column properties</a:t>
              </a:r>
              <a:endParaRPr lang="en-US" sz="2000" dirty="0"/>
            </a:p>
          </p:txBody>
        </p:sp>
        <p:cxnSp>
          <p:nvCxnSpPr>
            <p:cNvPr id="8" name="Straight Arrow Connector 7"/>
            <p:cNvCxnSpPr>
              <a:stCxn id="7" idx="0"/>
            </p:cNvCxnSpPr>
            <p:nvPr/>
          </p:nvCxnSpPr>
          <p:spPr>
            <a:xfrm flipH="1" flipV="1">
              <a:off x="3510103" y="5414446"/>
              <a:ext cx="743969" cy="7107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9"/>
          <p:cNvGrpSpPr/>
          <p:nvPr/>
        </p:nvGrpSpPr>
        <p:grpSpPr>
          <a:xfrm>
            <a:off x="457727" y="5013176"/>
            <a:ext cx="3199979" cy="1368152"/>
            <a:chOff x="3203848" y="5115962"/>
            <a:chExt cx="3199979" cy="1368152"/>
          </a:xfrm>
        </p:grpSpPr>
        <p:sp>
          <p:nvSpPr>
            <p:cNvPr id="10" name="TextBox 9"/>
            <p:cNvSpPr txBox="1"/>
            <p:nvPr/>
          </p:nvSpPr>
          <p:spPr>
            <a:xfrm>
              <a:off x="3203848" y="6084004"/>
              <a:ext cx="3199979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relationship for ORM queries</a:t>
              </a:r>
              <a:endParaRPr lang="en-US" sz="2000" dirty="0"/>
            </a:p>
          </p:txBody>
        </p:sp>
        <p:cxnSp>
          <p:nvCxnSpPr>
            <p:cNvPr id="11" name="Straight Arrow Connector 10"/>
            <p:cNvCxnSpPr>
              <a:stCxn id="10" idx="0"/>
            </p:cNvCxnSpPr>
            <p:nvPr/>
          </p:nvCxnSpPr>
          <p:spPr>
            <a:xfrm flipV="1">
              <a:off x="4803838" y="5115962"/>
              <a:ext cx="426051" cy="96804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5412340" y="2060848"/>
            <a:ext cx="2106404" cy="945396"/>
            <a:chOff x="2843819" y="6197242"/>
            <a:chExt cx="2106404" cy="945396"/>
          </a:xfrm>
        </p:grpSpPr>
        <p:sp>
          <p:nvSpPr>
            <p:cNvPr id="13" name="TextBox 12"/>
            <p:cNvSpPr txBox="1"/>
            <p:nvPr/>
          </p:nvSpPr>
          <p:spPr>
            <a:xfrm>
              <a:off x="3131840" y="6197242"/>
              <a:ext cx="1818383" cy="40011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table constraint</a:t>
              </a:r>
              <a:endParaRPr lang="en-US" sz="2000" dirty="0"/>
            </a:p>
          </p:txBody>
        </p:sp>
        <p:cxnSp>
          <p:nvCxnSpPr>
            <p:cNvPr id="14" name="Straight Arrow Connector 13"/>
            <p:cNvCxnSpPr>
              <a:stCxn id="13" idx="2"/>
            </p:cNvCxnSpPr>
            <p:nvPr/>
          </p:nvCxnSpPr>
          <p:spPr>
            <a:xfrm flipH="1">
              <a:off x="2843819" y="6597352"/>
              <a:ext cx="1197213" cy="54528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93061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create tables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interact, create engine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Creating tables </a:t>
            </a:r>
            <a:r>
              <a:rPr lang="en-US" dirty="0" smtClean="0">
                <a:sym typeface="Symbol"/>
              </a:rPr>
              <a:t></a:t>
            </a:r>
            <a:r>
              <a:rPr lang="en-US" dirty="0" smtClean="0"/>
              <a:t> setting metadata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204864"/>
            <a:ext cx="7992888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create_engine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engine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create_engine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sqlite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:///{0}'.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3528" y="3971210"/>
            <a:ext cx="7992888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Base.metadata.create_all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(engine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577250" y="4941168"/>
            <a:ext cx="1642822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That's it!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4107398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run Python from the terminal?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https://github.com/gjbex/training-material/tree/master/Python/Jupyter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48699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inserts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engine, session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Create and add objects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132856"/>
            <a:ext cx="8640960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sqlalchemy.orm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sessionmaker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engine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create_engine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sqlite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:///{0}'.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Base.metadata.bind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engine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DBSession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sessionmaker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(bind=engine)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db_session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DBSession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75928" y="5085184"/>
            <a:ext cx="8640960" cy="14773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['New York',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'Leningrad',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'Paris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city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City(name=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db_session.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add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city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db_session.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commit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303128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inserting relationships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objects to express relationships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348880"/>
            <a:ext cx="8640960" cy="286232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city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city_list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temperature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measuree_temperature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(city)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date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determine_date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measurement = Measurement(time=date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temperature=temperature,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city=city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db_session.add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(measurement)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db_session.commit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9"/>
          <p:cNvGrpSpPr/>
          <p:nvPr/>
        </p:nvGrpSpPr>
        <p:grpSpPr>
          <a:xfrm>
            <a:off x="5076056" y="4297164"/>
            <a:ext cx="1954381" cy="1110898"/>
            <a:chOff x="3203848" y="5414446"/>
            <a:chExt cx="1954381" cy="1110898"/>
          </a:xfrm>
        </p:grpSpPr>
        <p:sp>
          <p:nvSpPr>
            <p:cNvPr id="7" name="TextBox 6"/>
            <p:cNvSpPr txBox="1"/>
            <p:nvPr/>
          </p:nvSpPr>
          <p:spPr>
            <a:xfrm>
              <a:off x="3203848" y="6125234"/>
              <a:ext cx="1954381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use actual object</a:t>
              </a:r>
              <a:endParaRPr lang="en-US" sz="2000" dirty="0"/>
            </a:p>
          </p:txBody>
        </p:sp>
        <p:cxnSp>
          <p:nvCxnSpPr>
            <p:cNvPr id="8" name="Straight Arrow Connector 7"/>
            <p:cNvCxnSpPr>
              <a:stCxn id="7" idx="0"/>
            </p:cNvCxnSpPr>
            <p:nvPr/>
          </p:nvCxnSpPr>
          <p:spPr>
            <a:xfrm flipH="1" flipV="1">
              <a:off x="3510106" y="5414446"/>
              <a:ext cx="670933" cy="7107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77588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queries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Queries as method calls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Natural join query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79511" y="2348880"/>
            <a:ext cx="8784977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city_list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db_session.query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(City).all()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79512" y="3995772"/>
            <a:ext cx="8784976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measurements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db_session.query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(Measurement) \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.join('city') \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.filter(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City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.name ==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s_date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&lt;= 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Measurement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.time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        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Measurement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.time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e_date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 \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.all()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6012160" y="3779748"/>
            <a:ext cx="3024336" cy="945396"/>
            <a:chOff x="2306183" y="6197242"/>
            <a:chExt cx="3024336" cy="945396"/>
          </a:xfrm>
        </p:grpSpPr>
        <p:sp>
          <p:nvSpPr>
            <p:cNvPr id="8" name="TextBox 7"/>
            <p:cNvSpPr txBox="1"/>
            <p:nvPr/>
          </p:nvSpPr>
          <p:spPr>
            <a:xfrm>
              <a:off x="3131840" y="6197242"/>
              <a:ext cx="2198679" cy="40011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join on relationship</a:t>
              </a:r>
              <a:endParaRPr lang="en-US" sz="2000" dirty="0"/>
            </a:p>
          </p:txBody>
        </p:sp>
        <p:cxnSp>
          <p:nvCxnSpPr>
            <p:cNvPr id="9" name="Straight Arrow Connector 8"/>
            <p:cNvCxnSpPr>
              <a:stCxn id="8" idx="2"/>
            </p:cNvCxnSpPr>
            <p:nvPr/>
          </p:nvCxnSpPr>
          <p:spPr>
            <a:xfrm flipH="1">
              <a:off x="2306183" y="6597352"/>
              <a:ext cx="1924997" cy="54528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9"/>
          <p:cNvGrpSpPr/>
          <p:nvPr/>
        </p:nvGrpSpPr>
        <p:grpSpPr>
          <a:xfrm>
            <a:off x="5436096" y="5863055"/>
            <a:ext cx="3128357" cy="806305"/>
            <a:chOff x="3203848" y="5719039"/>
            <a:chExt cx="3128357" cy="806305"/>
          </a:xfrm>
        </p:grpSpPr>
        <p:sp>
          <p:nvSpPr>
            <p:cNvPr id="13" name="TextBox 12"/>
            <p:cNvSpPr txBox="1"/>
            <p:nvPr/>
          </p:nvSpPr>
          <p:spPr>
            <a:xfrm>
              <a:off x="3203848" y="6125234"/>
              <a:ext cx="3128357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SELECT * FROM … WHERE …</a:t>
              </a:r>
              <a:endParaRPr lang="en-US" sz="2000" dirty="0"/>
            </a:p>
          </p:txBody>
        </p:sp>
        <p:cxnSp>
          <p:nvCxnSpPr>
            <p:cNvPr id="14" name="Straight Arrow Connector 13"/>
            <p:cNvCxnSpPr>
              <a:stCxn id="13" idx="0"/>
            </p:cNvCxnSpPr>
            <p:nvPr/>
          </p:nvCxnSpPr>
          <p:spPr>
            <a:xfrm flipH="1" flipV="1">
              <a:off x="4461553" y="5719039"/>
              <a:ext cx="306474" cy="40619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9"/>
          <p:cNvGrpSpPr/>
          <p:nvPr/>
        </p:nvGrpSpPr>
        <p:grpSpPr>
          <a:xfrm>
            <a:off x="4555715" y="3004988"/>
            <a:ext cx="1600461" cy="928068"/>
            <a:chOff x="3649307" y="5381252"/>
            <a:chExt cx="1600461" cy="928068"/>
          </a:xfrm>
        </p:grpSpPr>
        <p:sp>
          <p:nvSpPr>
            <p:cNvPr id="16" name="TextBox 15"/>
            <p:cNvSpPr txBox="1"/>
            <p:nvPr/>
          </p:nvSpPr>
          <p:spPr>
            <a:xfrm>
              <a:off x="3797063" y="5909210"/>
              <a:ext cx="1452705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class </a:t>
              </a:r>
              <a:r>
                <a:rPr lang="en-US" sz="2000" dirty="0" smtClean="0">
                  <a:sym typeface="Symbol"/>
                </a:rPr>
                <a:t></a:t>
              </a:r>
              <a:r>
                <a:rPr lang="en-US" sz="2000" dirty="0" smtClean="0"/>
                <a:t> table</a:t>
              </a:r>
              <a:endParaRPr lang="en-US" sz="2000" dirty="0"/>
            </a:p>
          </p:txBody>
        </p:sp>
        <p:cxnSp>
          <p:nvCxnSpPr>
            <p:cNvPr id="17" name="Straight Arrow Connector 16"/>
            <p:cNvCxnSpPr>
              <a:stCxn id="16" idx="0"/>
            </p:cNvCxnSpPr>
            <p:nvPr/>
          </p:nvCxnSpPr>
          <p:spPr>
            <a:xfrm flipH="1" flipV="1">
              <a:off x="3649307" y="5381252"/>
              <a:ext cx="874109" cy="5279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9"/>
          <p:cNvGrpSpPr/>
          <p:nvPr/>
        </p:nvGrpSpPr>
        <p:grpSpPr>
          <a:xfrm>
            <a:off x="2100520" y="5733256"/>
            <a:ext cx="3129896" cy="937517"/>
            <a:chOff x="3203848" y="5649382"/>
            <a:chExt cx="3129896" cy="937517"/>
          </a:xfrm>
        </p:grpSpPr>
        <p:sp>
          <p:nvSpPr>
            <p:cNvPr id="21" name="TextBox 20"/>
            <p:cNvSpPr txBox="1"/>
            <p:nvPr/>
          </p:nvSpPr>
          <p:spPr>
            <a:xfrm>
              <a:off x="3203848" y="6125234"/>
              <a:ext cx="3129896" cy="461665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Note: class attributes!!!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22" name="Straight Arrow Connector 21"/>
            <p:cNvCxnSpPr>
              <a:stCxn id="21" idx="0"/>
            </p:cNvCxnSpPr>
            <p:nvPr/>
          </p:nvCxnSpPr>
          <p:spPr>
            <a:xfrm flipV="1">
              <a:off x="4768796" y="5649382"/>
              <a:ext cx="1447322" cy="47585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59159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updates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Modify object attribute(s) </a:t>
            </a:r>
            <a:r>
              <a:rPr lang="en-US" dirty="0" smtClean="0">
                <a:sym typeface="Symbol"/>
              </a:rPr>
              <a:t></a:t>
            </a:r>
            <a:r>
              <a:rPr lang="en-US" dirty="0" smtClean="0"/>
              <a:t> update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79512" y="2276872"/>
            <a:ext cx="8784976" cy="175432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l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eningrad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db_session.query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(City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\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.filter(City.name == 'Leningrad') \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.one()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leningrad.name = 'Saint Petersburg'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db_session.commit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grpSp>
        <p:nvGrpSpPr>
          <p:cNvPr id="6" name="Group 9"/>
          <p:cNvGrpSpPr/>
          <p:nvPr/>
        </p:nvGrpSpPr>
        <p:grpSpPr>
          <a:xfrm>
            <a:off x="1907704" y="4005064"/>
            <a:ext cx="2353465" cy="936104"/>
            <a:chOff x="3203848" y="5589240"/>
            <a:chExt cx="2353465" cy="936104"/>
          </a:xfrm>
        </p:grpSpPr>
        <p:sp>
          <p:nvSpPr>
            <p:cNvPr id="7" name="TextBox 6"/>
            <p:cNvSpPr txBox="1"/>
            <p:nvPr/>
          </p:nvSpPr>
          <p:spPr>
            <a:xfrm>
              <a:off x="3203848" y="6125234"/>
              <a:ext cx="2353465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d</a:t>
              </a:r>
              <a:r>
                <a:rPr lang="en-US" sz="2000" dirty="0" smtClean="0"/>
                <a:t>on't forget commit!</a:t>
              </a:r>
              <a:endParaRPr lang="en-US" sz="2000" dirty="0"/>
            </a:p>
          </p:txBody>
        </p:sp>
        <p:cxnSp>
          <p:nvCxnSpPr>
            <p:cNvPr id="8" name="Straight Arrow Connector 7"/>
            <p:cNvCxnSpPr>
              <a:stCxn id="7" idx="0"/>
            </p:cNvCxnSpPr>
            <p:nvPr/>
          </p:nvCxnSpPr>
          <p:spPr>
            <a:xfrm flipH="1" flipV="1">
              <a:off x="3645717" y="5589240"/>
              <a:ext cx="734864" cy="53599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56000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just classes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Classes representing tables can have methods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79512" y="2276872"/>
            <a:ext cx="8784976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Measurement(Base):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fmt_str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'{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city:s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}: {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time:s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}\n\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{temp:.1f}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fmt_str.format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(city=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self.city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      time=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      temp=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self.temperature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3954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Pitfalls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ORM "hides" database interaction</a:t>
            </a:r>
          </a:p>
          <a:p>
            <a:pPr lvl="1"/>
            <a:r>
              <a:rPr lang="en-US" dirty="0" smtClean="0"/>
              <a:t>Easy to be inefficient</a:t>
            </a:r>
          </a:p>
          <a:p>
            <a:pPr lvl="1"/>
            <a:r>
              <a:rPr lang="en-US" dirty="0" smtClean="0"/>
              <a:t>Object creation takes time</a:t>
            </a:r>
          </a:p>
          <a:p>
            <a:pPr lvl="1"/>
            <a:r>
              <a:rPr lang="en-US" dirty="0" smtClean="0"/>
              <a:t>Can </a:t>
            </a:r>
            <a:r>
              <a:rPr lang="en-US" dirty="0" err="1" smtClean="0"/>
              <a:t>comsume</a:t>
            </a:r>
            <a:r>
              <a:rPr lang="en-US" dirty="0" smtClean="0"/>
              <a:t> a lot of memory</a:t>
            </a:r>
          </a:p>
          <a:p>
            <a:pPr lvl="1"/>
            <a:r>
              <a:rPr lang="en-US" dirty="0" smtClean="0"/>
              <a:t>Still necessary to understand</a:t>
            </a:r>
          </a:p>
          <a:p>
            <a:pPr lvl="2"/>
            <a:r>
              <a:rPr lang="en-US" dirty="0" smtClean="0"/>
              <a:t>Relational model</a:t>
            </a:r>
          </a:p>
          <a:p>
            <a:pPr lvl="2"/>
            <a:r>
              <a:rPr lang="en-US" dirty="0" smtClean="0"/>
              <a:t>How RDBMS works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74384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Further reading: relational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Introduction to relational </a:t>
            </a:r>
            <a:r>
              <a:rPr lang="en-US" dirty="0"/>
              <a:t>database design</a:t>
            </a:r>
            <a:br>
              <a:rPr lang="en-US" dirty="0"/>
            </a:br>
            <a:r>
              <a:rPr lang="en-US" sz="1600" dirty="0">
                <a:hlinkClick r:id="rId2"/>
              </a:rPr>
              <a:t>http://</a:t>
            </a:r>
            <a:r>
              <a:rPr lang="en-US" sz="1600" dirty="0" smtClean="0">
                <a:hlinkClick r:id="rId2"/>
              </a:rPr>
              <a:t>www.ntu.edu.sg/home/ehchua/programming/sql/relational_database_design.html</a:t>
            </a:r>
            <a:r>
              <a:rPr lang="en-US" sz="160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15845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Transforming list data:</a:t>
            </a:r>
            <a:br>
              <a:rPr lang="en-US" dirty="0" smtClean="0"/>
            </a:br>
            <a:r>
              <a:rPr lang="en-US" dirty="0" smtClean="0"/>
              <a:t>Python sorting &amp; list comprehensions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github.com/gjbex/training-material/tree/master/Python/OperatorsFunctools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29821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Sorting a simple 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Two ways to sort</a:t>
            </a:r>
          </a:p>
          <a:p>
            <a:pPr lvl="1"/>
            <a:r>
              <a:rPr lang="en-US" dirty="0" smtClean="0"/>
              <a:t>Create new list: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sorted(…)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In-place sort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list.sort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method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r>
              <a:rPr lang="en-US" dirty="0" smtClean="0"/>
              <a:t>Sorts in ascending order, add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reverse=True</a:t>
            </a:r>
            <a:r>
              <a:rPr lang="en-US" dirty="0" smtClean="0"/>
              <a:t> for descending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99592" y="2564904"/>
            <a:ext cx="5147563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sorted(data)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[-6.49043, 3.1745, 18.14]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99592" y="4005064"/>
            <a:ext cx="5147563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data.sort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print(data)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[-6.49043, 3.1745, 18.14]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74718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  <p:bldP spid="5" grpId="0" animBg="1"/>
    </p:bldLst>
  </p:timing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Sorting a complex list: key 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List of tuples, e.g., word counts</a:t>
            </a:r>
          </a:p>
          <a:p>
            <a:endParaRPr lang="en-US" dirty="0" smtClean="0"/>
          </a:p>
          <a:p>
            <a:r>
              <a:rPr lang="en-US" dirty="0" smtClean="0"/>
              <a:t>Sort by</a:t>
            </a:r>
          </a:p>
          <a:p>
            <a:pPr lvl="1"/>
            <a:r>
              <a:rPr lang="en-US" dirty="0" smtClean="0"/>
              <a:t>Word:</a:t>
            </a:r>
          </a:p>
          <a:p>
            <a:pPr lvl="1">
              <a:buNone/>
            </a:pPr>
            <a:endParaRPr lang="en-US" dirty="0" smtClean="0"/>
          </a:p>
          <a:p>
            <a:pPr lvl="1"/>
            <a:r>
              <a:rPr lang="en-US" dirty="0" smtClean="0"/>
              <a:t>Count:</a:t>
            </a:r>
          </a:p>
          <a:p>
            <a:r>
              <a:rPr lang="en-US" dirty="0" smtClean="0"/>
              <a:t>Simpler using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operator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43608" y="2267580"/>
            <a:ext cx="7491153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[('table', 15), ('chair', 5), ('bed', 19)]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923925" y="3284984"/>
            <a:ext cx="611257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sorted(data,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key=lambda x: x[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0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]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[('bed', 19), ('chair', 5), ('table', 15)]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923925" y="4365104"/>
            <a:ext cx="611257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sorted(data,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key=lambda x: x[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]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[('chair', 5), 'table', 15) , (('bed', 19)]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99592" y="5589240"/>
            <a:ext cx="5974713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from operator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itemgetter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sorted(data,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key=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itemgetter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0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[('bed', 19), ('chair', 5), ('table', 15)]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97690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  <p:bldP spid="5" grpId="0" animBg="1"/>
      <p:bldP spid="6" grpId="0" animBg="1"/>
      <p:bldP spid="7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Say hello to Python: terminal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205064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Write script using your favorite editor (</a:t>
            </a:r>
            <a:r>
              <a:rPr lang="en-US" dirty="0" err="1" smtClean="0"/>
              <a:t>gedit</a:t>
            </a:r>
            <a:r>
              <a:rPr lang="en-US" dirty="0" smtClean="0"/>
              <a:t>/vim/</a:t>
            </a:r>
            <a:r>
              <a:rPr lang="en-US" dirty="0" err="1" smtClean="0"/>
              <a:t>emacs</a:t>
            </a:r>
            <a:r>
              <a:rPr lang="en-US" dirty="0" smtClean="0"/>
              <a:t>) and </a:t>
            </a:r>
            <a:r>
              <a:rPr lang="en-US" dirty="0"/>
              <a:t>save </a:t>
            </a:r>
            <a:r>
              <a:rPr lang="en-US" dirty="0" smtClean="0"/>
              <a:t>to file,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hello_world.py</a:t>
            </a:r>
          </a:p>
          <a:p>
            <a:r>
              <a:rPr lang="en-US" dirty="0" smtClean="0"/>
              <a:t>Run script using Python interpreter</a:t>
            </a:r>
          </a:p>
          <a:p>
            <a:endParaRPr lang="en-US" dirty="0"/>
          </a:p>
          <a:p>
            <a:r>
              <a:rPr lang="en-US" dirty="0" smtClean="0"/>
              <a:t>Make script executable</a:t>
            </a:r>
          </a:p>
          <a:p>
            <a:endParaRPr lang="en-US" dirty="0" smtClean="0"/>
          </a:p>
          <a:p>
            <a:r>
              <a:rPr lang="en-US" dirty="0" smtClean="0"/>
              <a:t>Run script directly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03020" y="3501008"/>
            <a:ext cx="376898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hello world!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03020" y="4581128"/>
            <a:ext cx="376898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chmod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u+x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03020" y="5734997"/>
            <a:ext cx="376898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hello world!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</a:t>
            </a:fld>
            <a:endParaRPr lang="nl-BE"/>
          </a:p>
        </p:txBody>
      </p:sp>
      <p:sp>
        <p:nvSpPr>
          <p:cNvPr id="9" name="TextBox 8"/>
          <p:cNvSpPr txBox="1"/>
          <p:nvPr/>
        </p:nvSpPr>
        <p:spPr>
          <a:xfrm>
            <a:off x="5399082" y="4068361"/>
            <a:ext cx="3243965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For Linux/Mac OS:</a:t>
            </a:r>
            <a:br>
              <a:rPr lang="en-US" sz="3200" dirty="0" smtClean="0"/>
            </a:br>
            <a:r>
              <a:rPr lang="en-US" sz="3200" dirty="0" smtClean="0"/>
              <a:t>2.7.x comes with</a:t>
            </a:r>
            <a:br>
              <a:rPr lang="en-US" sz="3200" dirty="0" smtClean="0"/>
            </a:br>
            <a:r>
              <a:rPr lang="en-US" sz="3200" dirty="0" smtClean="0"/>
              <a:t>distribution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984077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uiExpand="1" animBg="1"/>
      <p:bldP spid="6" grpId="0" animBg="1"/>
    </p:bldLst>
  </p:timing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Reversing a 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Two ways to reverse</a:t>
            </a:r>
          </a:p>
          <a:p>
            <a:pPr lvl="1"/>
            <a:r>
              <a:rPr lang="en-US" dirty="0" smtClean="0"/>
              <a:t>Create new list: use slices</a:t>
            </a:r>
            <a:br>
              <a:rPr lang="en-US" dirty="0" smtClean="0"/>
            </a:b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In-place reverse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list.reverse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method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03648" y="4725144"/>
            <a:ext cx="3768980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data = [3.5, 5.7, 7.3]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data.reverse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data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[7.3, 5.7, 3.5]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280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403648" y="2732727"/>
            <a:ext cx="3768980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data = [3.5, 5.7, 7.3]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data[::-1]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7.3, 5.7, 3.5]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682238" y="2924944"/>
            <a:ext cx="299421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works for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en-US" sz="2400" dirty="0" smtClean="0"/>
              <a:t> as well!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459913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7" grpId="0" animBg="1"/>
    </p:bldLst>
  </p:timing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functional: mapping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list comprehensions: construct list from elements of other list by applying function</a:t>
            </a:r>
          </a:p>
          <a:p>
            <a:pPr lvl="1"/>
            <a:r>
              <a:rPr lang="en-US" dirty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(x) for x in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[0.15, 3.145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]]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== ['0.15', '3.145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3573016"/>
            <a:ext cx="842493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print(','.join([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(number) for number in data]))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3.1745,18.14,-6.49043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23527" y="5602014"/>
            <a:ext cx="8496945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print(','.join(['{0:.2f}'.format(f) for f in data]))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3.17,18.14,-6.49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281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360541" y="4593902"/>
            <a:ext cx="8459931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print(','.join(map(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data))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3.1745,18.14,-6.49043</a:t>
            </a:r>
          </a:p>
        </p:txBody>
      </p:sp>
    </p:spTree>
    <p:extLst>
      <p:ext uri="{BB962C8B-B14F-4D97-AF65-F5344CB8AC3E}">
        <p14:creationId xmlns:p14="http://schemas.microsoft.com/office/powerpoint/2010/main" val="518076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</p:bldLst>
  </p:timing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functional: filtering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list comprehensions: construct list from elements of other list </a:t>
            </a:r>
            <a:r>
              <a:rPr lang="en-US" dirty="0" smtClean="0"/>
              <a:t>for elements that pass test</a:t>
            </a:r>
          </a:p>
          <a:p>
            <a:pPr lvl="1"/>
            <a:r>
              <a:rPr lang="en-US" dirty="0"/>
              <a:t>E.g.,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[x 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for x in [0.15,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-3.45, 1.3]</a:t>
            </a:r>
            <a:br>
              <a:rPr lang="en-US" sz="2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        if x &gt;= 0.0]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smtClean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[0.15, 1.3]</a:t>
            </a:r>
          </a:p>
          <a:p>
            <a:pPr lvl="1"/>
            <a:r>
              <a:rPr lang="en-US" dirty="0"/>
              <a:t>E.g.,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sz="2600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(x) 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for x in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[4.0, -4.0, 9.0]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600" dirty="0">
                <a:latin typeface="Courier New" pitchFamily="49" charset="0"/>
                <a:cs typeface="Courier New" pitchFamily="49" charset="0"/>
              </a:rPr>
            </a:br>
            <a:r>
              <a:rPr lang="en-US" sz="2600" dirty="0">
                <a:latin typeface="Courier New" pitchFamily="49" charset="0"/>
                <a:cs typeface="Courier New" pitchFamily="49" charset="0"/>
              </a:rPr>
              <a:t>        if x &gt;=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0.0]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[2.0, 3.0]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Alternative: </a:t>
            </a:r>
            <a:br>
              <a:rPr lang="en-US" dirty="0" smtClean="0">
                <a:cs typeface="Courier New" pitchFamily="49" charset="0"/>
              </a:rPr>
            </a:b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map(</a:t>
            </a:r>
            <a:r>
              <a:rPr lang="en-US" sz="2600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sz="2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    filter(lambda x: x &gt;= 0.0,</a:t>
            </a:r>
            <a:br>
              <a:rPr lang="en-US" sz="2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           [4, -4, 9]))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43608" y="5934178"/>
            <a:ext cx="562634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Don't forget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sqrt</a:t>
            </a:r>
            <a:endParaRPr lang="en-US" sz="2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282</a:t>
            </a:fld>
            <a:endParaRPr lang="nl-BE"/>
          </a:p>
        </p:txBody>
      </p:sp>
      <p:grpSp>
        <p:nvGrpSpPr>
          <p:cNvPr id="17" name="Group 16"/>
          <p:cNvGrpSpPr/>
          <p:nvPr/>
        </p:nvGrpSpPr>
        <p:grpSpPr>
          <a:xfrm>
            <a:off x="107504" y="5085184"/>
            <a:ext cx="1872208" cy="696902"/>
            <a:chOff x="107504" y="5085184"/>
            <a:chExt cx="1872208" cy="696902"/>
          </a:xfrm>
        </p:grpSpPr>
        <p:sp>
          <p:nvSpPr>
            <p:cNvPr id="6" name="TextBox 5"/>
            <p:cNvSpPr txBox="1"/>
            <p:nvPr/>
          </p:nvSpPr>
          <p:spPr>
            <a:xfrm>
              <a:off x="107504" y="5320421"/>
              <a:ext cx="123790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iterators</a:t>
              </a:r>
              <a:endParaRPr lang="nl-BE" sz="2400" dirty="0"/>
            </a:p>
          </p:txBody>
        </p:sp>
        <p:cxnSp>
          <p:nvCxnSpPr>
            <p:cNvPr id="8" name="Straight Arrow Connector 7"/>
            <p:cNvCxnSpPr>
              <a:stCxn id="6" idx="3"/>
            </p:cNvCxnSpPr>
            <p:nvPr/>
          </p:nvCxnSpPr>
          <p:spPr>
            <a:xfrm flipV="1">
              <a:off x="1345407" y="5085184"/>
              <a:ext cx="202257" cy="46607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>
              <a:stCxn id="6" idx="3"/>
            </p:cNvCxnSpPr>
            <p:nvPr/>
          </p:nvCxnSpPr>
          <p:spPr>
            <a:xfrm flipV="1">
              <a:off x="1345407" y="5320422"/>
              <a:ext cx="634305" cy="23083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04122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</p:bldLst>
  </p:timing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functional: aggregating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 in a list should be aggregated, e.g.,</a:t>
            </a:r>
          </a:p>
          <a:p>
            <a:pPr lvl="1"/>
            <a:r>
              <a:rPr lang="en-US" dirty="0" smtClean="0"/>
              <a:t>Summation: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sum(…)</a:t>
            </a:r>
          </a:p>
          <a:p>
            <a:pPr lvl="1"/>
            <a:r>
              <a:rPr lang="en-US" dirty="0" smtClean="0"/>
              <a:t>Minimum: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min(…)</a:t>
            </a:r>
          </a:p>
          <a:p>
            <a:pPr lvl="1"/>
            <a:r>
              <a:rPr lang="en-US" dirty="0" smtClean="0"/>
              <a:t>Maximum: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max(…)</a:t>
            </a:r>
          </a:p>
          <a:p>
            <a:r>
              <a:rPr lang="en-US" dirty="0" smtClean="0"/>
              <a:t>More sophisticated,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reduce(…)</a:t>
            </a:r>
            <a:r>
              <a:rPr lang="en-US" dirty="0" smtClean="0"/>
              <a:t> and lambda functions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36605" y="4725144"/>
            <a:ext cx="7353295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functools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reduce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[3, 12, 7]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reduce(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lambda x, y: x*y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252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763688" y="5579948"/>
            <a:ext cx="2232248" cy="450632"/>
            <a:chOff x="1907704" y="3573016"/>
            <a:chExt cx="2232248" cy="450632"/>
          </a:xfrm>
        </p:grpSpPr>
        <p:sp>
          <p:nvSpPr>
            <p:cNvPr id="7" name="TextBox 6"/>
            <p:cNvSpPr txBox="1"/>
            <p:nvPr/>
          </p:nvSpPr>
          <p:spPr>
            <a:xfrm>
              <a:off x="1907704" y="3654316"/>
              <a:ext cx="172515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lambda function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3632856" y="3573016"/>
              <a:ext cx="507096" cy="26596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4477428" y="5579948"/>
            <a:ext cx="670636" cy="450632"/>
            <a:chOff x="3645757" y="3779748"/>
            <a:chExt cx="670636" cy="450632"/>
          </a:xfrm>
        </p:grpSpPr>
        <p:sp>
          <p:nvSpPr>
            <p:cNvPr id="10" name="TextBox 9"/>
            <p:cNvSpPr txBox="1"/>
            <p:nvPr/>
          </p:nvSpPr>
          <p:spPr>
            <a:xfrm>
              <a:off x="3645757" y="3861048"/>
              <a:ext cx="45461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list</a:t>
              </a:r>
              <a:endParaRPr lang="en-US" dirty="0">
                <a:solidFill>
                  <a:srgbClr val="00B050"/>
                </a:solidFill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V="1">
              <a:off x="4120160" y="3779748"/>
              <a:ext cx="196233" cy="26596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/>
          <p:cNvSpPr txBox="1"/>
          <p:nvPr/>
        </p:nvSpPr>
        <p:spPr>
          <a:xfrm>
            <a:off x="899055" y="6105490"/>
            <a:ext cx="6769289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Lambda functions: very small functions (expression) used once,</a:t>
            </a:r>
            <a:br>
              <a:rPr lang="en-US" sz="2000" dirty="0" smtClean="0"/>
            </a:br>
            <a:r>
              <a:rPr lang="en-US" sz="2000" dirty="0" smtClean="0"/>
              <a:t>not worth giving a name</a:t>
            </a:r>
            <a:endParaRPr lang="en-US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283</a:t>
            </a:fld>
            <a:endParaRPr lang="nl-BE"/>
          </a:p>
        </p:txBody>
      </p:sp>
      <p:grpSp>
        <p:nvGrpSpPr>
          <p:cNvPr id="18" name="Group 17"/>
          <p:cNvGrpSpPr/>
          <p:nvPr/>
        </p:nvGrpSpPr>
        <p:grpSpPr>
          <a:xfrm>
            <a:off x="4882404" y="2780928"/>
            <a:ext cx="4010076" cy="864096"/>
            <a:chOff x="5148064" y="2780928"/>
            <a:chExt cx="4010076" cy="864096"/>
          </a:xfrm>
        </p:grpSpPr>
        <p:sp>
          <p:nvSpPr>
            <p:cNvPr id="16" name="Right Brace 15"/>
            <p:cNvSpPr/>
            <p:nvPr/>
          </p:nvSpPr>
          <p:spPr>
            <a:xfrm>
              <a:off x="5148064" y="2780928"/>
              <a:ext cx="216024" cy="864096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364088" y="2780928"/>
              <a:ext cx="3794052" cy="83099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work on </a:t>
              </a:r>
              <a:r>
                <a:rPr lang="en-US" sz="2400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str</a:t>
              </a:r>
              <a:r>
                <a:rPr lang="en-US" sz="2400" dirty="0" smtClean="0"/>
                <a:t/>
              </a:r>
              <a:br>
                <a:rPr lang="en-US" sz="2400" dirty="0" smtClean="0"/>
              </a:br>
              <a:r>
                <a:rPr lang="en-US" sz="2400" dirty="0" smtClean="0"/>
                <a:t>have optional </a:t>
              </a:r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key</a:t>
              </a:r>
              <a:r>
                <a:rPr lang="en-US" sz="2400" dirty="0" smtClean="0"/>
                <a:t> argument</a:t>
              </a:r>
              <a:endParaRPr lang="nl-BE" sz="24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5868144" y="5589240"/>
            <a:ext cx="1544341" cy="450632"/>
            <a:chOff x="3141701" y="3779748"/>
            <a:chExt cx="1544341" cy="450632"/>
          </a:xfrm>
        </p:grpSpPr>
        <p:sp>
          <p:nvSpPr>
            <p:cNvPr id="28" name="TextBox 27"/>
            <p:cNvSpPr txBox="1"/>
            <p:nvPr/>
          </p:nvSpPr>
          <p:spPr>
            <a:xfrm>
              <a:off x="3645757" y="3861048"/>
              <a:ext cx="104028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initializer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29" name="Straight Arrow Connector 28"/>
            <p:cNvCxnSpPr>
              <a:stCxn id="28" idx="1"/>
            </p:cNvCxnSpPr>
            <p:nvPr/>
          </p:nvCxnSpPr>
          <p:spPr>
            <a:xfrm flipH="1" flipV="1">
              <a:off x="3141701" y="3779748"/>
              <a:ext cx="504056" cy="265966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28052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15" grpId="0" animBg="1"/>
    </p:bldLst>
  </p:timing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functional: zip it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Two (or more) lists should be processed element wise</a:t>
            </a:r>
          </a:p>
          <a:p>
            <a:pPr lvl="1"/>
            <a:r>
              <a:rPr lang="en-US" dirty="0" smtClean="0"/>
              <a:t>E.g., [x*y for x, y in zip(a, b)]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As many tuples as length of shortest list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99591" y="3356992"/>
            <a:ext cx="4458272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a = [3.5, 7.3, 5.7]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b = [2.0, 1.5]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[x*y for x, y in zip(a, b)]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[7.0, 10.95]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284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5652120" y="4365104"/>
            <a:ext cx="318587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iterator produces tuples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754546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6" grpId="0" animBg="1"/>
    </p:bldLst>
  </p:timing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reading: functional style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Sorting how-to</a:t>
            </a:r>
            <a:br>
              <a:rPr lang="en-US" dirty="0"/>
            </a:br>
            <a:r>
              <a:rPr lang="en-US" sz="2800" dirty="0">
                <a:hlinkClick r:id="rId2"/>
              </a:rPr>
              <a:t>http://</a:t>
            </a:r>
            <a:r>
              <a:rPr lang="en-US" sz="2800" dirty="0" smtClean="0">
                <a:hlinkClick r:id="rId2"/>
              </a:rPr>
              <a:t>docs.python.org/2/howto/sorting.html</a:t>
            </a:r>
            <a:endParaRPr lang="en-US" dirty="0"/>
          </a:p>
          <a:p>
            <a:r>
              <a:rPr lang="en-US" dirty="0" smtClean="0"/>
              <a:t>Functional </a:t>
            </a:r>
            <a:r>
              <a:rPr lang="en-US" dirty="0"/>
              <a:t>programming how-to</a:t>
            </a:r>
            <a:br>
              <a:rPr lang="en-US" dirty="0"/>
            </a:br>
            <a:r>
              <a:rPr lang="en-US" sz="2800" dirty="0">
                <a:hlinkClick r:id="rId3"/>
              </a:rPr>
              <a:t>http://</a:t>
            </a:r>
            <a:r>
              <a:rPr lang="en-US" sz="2800" dirty="0" smtClean="0">
                <a:hlinkClick r:id="rId3"/>
              </a:rPr>
              <a:t>docs.python.org/2/howto/functional.html</a:t>
            </a:r>
            <a:endParaRPr lang="en-US" sz="2800" dirty="0" smtClean="0"/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01798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Facing infinity:</a:t>
            </a:r>
            <a:br>
              <a:rPr lang="en-US" dirty="0" smtClean="0"/>
            </a:br>
            <a:r>
              <a:rPr lang="en-US" dirty="0" smtClean="0"/>
              <a:t>iterators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github.com/gjbex/training-material/tree/master/Python/Iterators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51203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Large data (structures)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Compare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data_file.readlines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dirty="0" smtClean="0"/>
              <a:t>How to deal with arbitrary many prime numbers?</a:t>
            </a:r>
            <a:br>
              <a:rPr lang="en-US" dirty="0" smtClean="0"/>
            </a:br>
            <a:r>
              <a:rPr lang="en-US" dirty="0" smtClean="0"/>
              <a:t>    </a:t>
            </a:r>
            <a:endParaRPr lang="nl-BE" dirty="0"/>
          </a:p>
        </p:txBody>
      </p:sp>
      <p:grpSp>
        <p:nvGrpSpPr>
          <p:cNvPr id="7" name="Group 6"/>
          <p:cNvGrpSpPr/>
          <p:nvPr/>
        </p:nvGrpSpPr>
        <p:grpSpPr>
          <a:xfrm>
            <a:off x="6660232" y="2636912"/>
            <a:ext cx="1872208" cy="1584176"/>
            <a:chOff x="6475794" y="2924944"/>
            <a:chExt cx="1872208" cy="1584176"/>
          </a:xfrm>
        </p:grpSpPr>
        <p:sp>
          <p:nvSpPr>
            <p:cNvPr id="4" name="TextBox 3"/>
            <p:cNvSpPr txBox="1"/>
            <p:nvPr/>
          </p:nvSpPr>
          <p:spPr>
            <a:xfrm>
              <a:off x="6660232" y="3370347"/>
              <a:ext cx="1687770" cy="113877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Constructs a</a:t>
              </a:r>
              <a:br>
                <a:rPr lang="en-US" dirty="0" smtClean="0"/>
              </a:br>
              <a:r>
                <a:rPr lang="en-US" dirty="0" smtClean="0"/>
                <a:t>list of all lines</a:t>
              </a:r>
              <a:br>
                <a:rPr lang="en-US" dirty="0" smtClean="0"/>
              </a:br>
              <a:r>
                <a:rPr lang="en-US" dirty="0" smtClean="0"/>
                <a:t>at once = </a:t>
              </a:r>
              <a:r>
                <a:rPr lang="en-US" sz="3200" dirty="0" smtClean="0">
                  <a:solidFill>
                    <a:srgbClr val="FF0000"/>
                  </a:solidFill>
                </a:rPr>
                <a:t>BIG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cxnSp>
          <p:nvCxnSpPr>
            <p:cNvPr id="6" name="Straight Arrow Connector 5"/>
            <p:cNvCxnSpPr>
              <a:stCxn id="4" idx="0"/>
            </p:cNvCxnSpPr>
            <p:nvPr/>
          </p:nvCxnSpPr>
          <p:spPr>
            <a:xfrm flipH="1" flipV="1">
              <a:off x="6475794" y="2924944"/>
              <a:ext cx="1028323" cy="44540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2627783" y="3645024"/>
            <a:ext cx="2448273" cy="434662"/>
            <a:chOff x="2411760" y="3651702"/>
            <a:chExt cx="2448273" cy="434662"/>
          </a:xfrm>
        </p:grpSpPr>
        <p:sp>
          <p:nvSpPr>
            <p:cNvPr id="9" name="TextBox 8"/>
            <p:cNvSpPr txBox="1"/>
            <p:nvPr/>
          </p:nvSpPr>
          <p:spPr>
            <a:xfrm>
              <a:off x="2411760" y="3717032"/>
              <a:ext cx="2020168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iterator: line by line</a:t>
              </a:r>
              <a:endParaRPr lang="nl-BE" dirty="0"/>
            </a:p>
          </p:txBody>
        </p:sp>
        <p:cxnSp>
          <p:nvCxnSpPr>
            <p:cNvPr id="10" name="Straight Arrow Connector 9"/>
            <p:cNvCxnSpPr>
              <a:stCxn id="9" idx="3"/>
            </p:cNvCxnSpPr>
            <p:nvPr/>
          </p:nvCxnSpPr>
          <p:spPr>
            <a:xfrm flipV="1">
              <a:off x="4431928" y="3651702"/>
              <a:ext cx="428105" cy="24999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74562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Primes version 1.0: iterator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Function to check whether n is prime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Work with all primes up to 10</a:t>
            </a:r>
            <a:r>
              <a:rPr lang="en-US" baseline="30000" dirty="0" smtClean="0"/>
              <a:t>6</a:t>
            </a:r>
            <a:r>
              <a:rPr lang="en-US" dirty="0" smtClean="0"/>
              <a:t>? Simple…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39552" y="2239704"/>
            <a:ext cx="8064896" cy="14773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(n):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range(2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math.sqrt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(n)) + 1):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n %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== 0: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return False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&gt; 1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9552" y="4654877"/>
            <a:ext cx="8064896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n in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range(1000000)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16868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List </a:t>
            </a:r>
            <a:r>
              <a:rPr lang="en-US" dirty="0"/>
              <a:t>comprehensions </a:t>
            </a:r>
            <a:r>
              <a:rPr lang="en-US" dirty="0" smtClean="0"/>
              <a:t>vs. generators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List comprehension</a:t>
            </a:r>
            <a:br>
              <a:rPr lang="en-US" dirty="0" smtClean="0"/>
            </a:br>
            <a:r>
              <a:rPr lang="en-US" sz="2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range(1000000) if 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2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n-US" dirty="0" smtClean="0"/>
          </a:p>
          <a:p>
            <a:pPr lvl="1"/>
            <a:r>
              <a:rPr lang="en-US" dirty="0" smtClean="0"/>
              <a:t>all prime numbers up to 1000000 (</a:t>
            </a:r>
            <a:r>
              <a:rPr lang="en-US" dirty="0" smtClean="0">
                <a:sym typeface="Symbol" panose="05050102010706020507" pitchFamily="18" charset="2"/>
              </a:rPr>
              <a:t></a:t>
            </a:r>
            <a:r>
              <a:rPr lang="en-US" dirty="0" smtClean="0"/>
              <a:t> 78,500)</a:t>
            </a:r>
          </a:p>
          <a:p>
            <a:endParaRPr lang="en-US" dirty="0" smtClean="0"/>
          </a:p>
          <a:p>
            <a:r>
              <a:rPr lang="en-US" dirty="0" smtClean="0">
                <a:cs typeface="Courier New" panose="02070309020205020404" pitchFamily="49" charset="0"/>
              </a:rPr>
              <a:t>Generator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in range(1000000) if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is_prime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endParaRPr lang="en-US" dirty="0" smtClean="0"/>
          </a:p>
          <a:p>
            <a:pPr lvl="1"/>
            <a:r>
              <a:rPr lang="en-US" dirty="0" smtClean="0"/>
              <a:t>get next prime number when needed, much more memory efficient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87364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Interactive: interpreter in terminal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Useful for experimentation, prototyping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Quit using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quit()</a:t>
            </a:r>
            <a:r>
              <a:rPr lang="en-US" dirty="0" smtClean="0"/>
              <a:t> function or Ctrl-d</a:t>
            </a:r>
          </a:p>
          <a:p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87907" y="2276872"/>
            <a:ext cx="6939720" cy="2308324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3.6.1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(default,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Apr  4 2017,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05:16:07)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[GCC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5.4.0]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on linux2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Type "help", "copyright", "credits" or "license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"…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 = (3, 7)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a, _ = t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a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24820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Primes version 2.0: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yield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What if we want the first 10</a:t>
            </a:r>
            <a:r>
              <a:rPr lang="en-US" baseline="30000" dirty="0"/>
              <a:t>6</a:t>
            </a:r>
            <a:r>
              <a:rPr lang="en-US" dirty="0"/>
              <a:t> prime numbers?</a:t>
            </a:r>
          </a:p>
          <a:p>
            <a:pPr lvl="1"/>
            <a:r>
              <a:rPr lang="en-US" dirty="0"/>
              <a:t>Guess range?</a:t>
            </a:r>
          </a:p>
          <a:p>
            <a:r>
              <a:rPr lang="en-US" dirty="0" smtClean="0"/>
              <a:t>Function that returns next prime at each call?</a:t>
            </a:r>
          </a:p>
          <a:p>
            <a:pPr lvl="1"/>
            <a:r>
              <a:rPr lang="en-US" dirty="0" smtClean="0"/>
              <a:t>use yield</a:t>
            </a:r>
          </a:p>
          <a:p>
            <a:pPr lvl="1"/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Iterator: first call yields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</a:t>
            </a:r>
            <a:r>
              <a:rPr lang="en-US" dirty="0" smtClean="0"/>
              <a:t>, second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</a:t>
            </a:r>
            <a:r>
              <a:rPr lang="en-US" dirty="0" smtClean="0"/>
              <a:t>, third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5</a:t>
            </a:r>
            <a:r>
              <a:rPr lang="en-US" dirty="0" smtClean="0"/>
              <a:t>, 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39552" y="3501008"/>
            <a:ext cx="8064896" cy="175432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while True: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yield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9552" y="6023029"/>
            <a:ext cx="8064896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n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70495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ield</a:t>
            </a:r>
            <a:r>
              <a:rPr lang="en-US" dirty="0" smtClean="0"/>
              <a:t> statement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Somewhat like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return</a:t>
            </a:r>
          </a:p>
          <a:p>
            <a:pPr lvl="1"/>
            <a:r>
              <a:rPr lang="en-US" dirty="0" smtClean="0"/>
              <a:t>returns control to the calling function</a:t>
            </a:r>
          </a:p>
          <a:p>
            <a:pPr lvl="1"/>
            <a:r>
              <a:rPr lang="en-US" dirty="0" smtClean="0"/>
              <a:t>returns a value</a:t>
            </a:r>
          </a:p>
          <a:p>
            <a:r>
              <a:rPr lang="en-US" dirty="0" smtClean="0"/>
              <a:t>However, </a:t>
            </a:r>
            <a:r>
              <a:rPr lang="en-US" dirty="0" err="1" smtClean="0"/>
              <a:t>callee</a:t>
            </a:r>
            <a:r>
              <a:rPr lang="en-US" dirty="0" smtClean="0"/>
              <a:t> function state is retained</a:t>
            </a:r>
          </a:p>
          <a:p>
            <a:pPr lvl="1"/>
            <a:r>
              <a:rPr lang="en-US" dirty="0" smtClean="0"/>
              <a:t>on next call, continues at the point it was when it yielded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913874" y="5085184"/>
            <a:ext cx="5106398" cy="52322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Allows to build your own iterators</a:t>
            </a:r>
            <a:endParaRPr lang="nl-BE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42947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Primes version 3.0: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filter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Standard library package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itertools</a:t>
            </a:r>
            <a:r>
              <a:rPr lang="en-US" dirty="0" smtClean="0"/>
              <a:t> provides a lot of useful iterators, check it out!</a:t>
            </a:r>
          </a:p>
          <a:p>
            <a:pPr lvl="1"/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itertools.count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iterator over integers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3501008"/>
            <a:ext cx="8064896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itertools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n in filter(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itertools.count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&gt; 1000000: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break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+= 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98814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Other useful functions in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Permutations of an </a:t>
            </a:r>
            <a:r>
              <a:rPr lang="en-US" dirty="0" err="1" smtClean="0"/>
              <a:t>iterable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itertools.permutations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</a:p>
          <a:p>
            <a:r>
              <a:rPr lang="en-US" dirty="0" smtClean="0"/>
              <a:t>Combinations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US" dirty="0" smtClean="0"/>
              <a:t> out of an </a:t>
            </a:r>
            <a:r>
              <a:rPr lang="en-US" dirty="0" err="1" smtClean="0"/>
              <a:t>iterable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Without replacement: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itertools.combinations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(…, r)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With replacement: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itertools.combinations_with_replacement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(…, r)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 smtClean="0"/>
              <a:t>Carthesian</a:t>
            </a:r>
            <a:r>
              <a:rPr lang="en-US" dirty="0" smtClean="0"/>
              <a:t> product of two (or more) </a:t>
            </a:r>
            <a:r>
              <a:rPr lang="en-US" dirty="0" err="1" smtClean="0"/>
              <a:t>iterables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itertools.product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(…, …)</a:t>
            </a:r>
          </a:p>
          <a:p>
            <a:r>
              <a:rPr lang="en-US" dirty="0" smtClean="0"/>
              <a:t>Take while </a:t>
            </a:r>
            <a:r>
              <a:rPr lang="en-US" dirty="0" err="1" smtClean="0"/>
              <a:t>boolean</a:t>
            </a:r>
            <a:r>
              <a:rPr lang="en-US" dirty="0" smtClean="0"/>
              <a:t> predicate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pred</a:t>
            </a:r>
            <a:r>
              <a:rPr lang="en-US" dirty="0" smtClean="0"/>
              <a:t> is true: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itertools.takewhile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pred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…)</a:t>
            </a:r>
          </a:p>
          <a:p>
            <a:r>
              <a:rPr lang="en-US" dirty="0" smtClean="0"/>
              <a:t>Cycle through values of </a:t>
            </a:r>
            <a:r>
              <a:rPr lang="en-US" dirty="0" err="1" smtClean="0"/>
              <a:t>iterable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itertools.cycle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12752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Generating data (again)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294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539552" y="1707773"/>
            <a:ext cx="8064896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itertools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product as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iproduct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('case', 'condition', 'temperature')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data 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enumerate(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iproduct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(range(1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4),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map(lambda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x: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0.5*x,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range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(-1, 2)))):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+ 1,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*data)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561775" y="4077072"/>
            <a:ext cx="1976823" cy="23083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case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dim temp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1 -0.5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2 1 0.0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3 1 0.5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4 2 -0.5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5 2 0.0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9 3 0.5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0387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reading: functional style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Functional </a:t>
            </a:r>
            <a:r>
              <a:rPr lang="en-US" dirty="0"/>
              <a:t>programming how-to</a:t>
            </a:r>
            <a:br>
              <a:rPr lang="en-US" dirty="0"/>
            </a:br>
            <a:r>
              <a:rPr lang="en-US" sz="2800" dirty="0">
                <a:hlinkClick r:id="rId2"/>
              </a:rPr>
              <a:t>http://</a:t>
            </a:r>
            <a:r>
              <a:rPr lang="en-US" sz="2800" dirty="0" smtClean="0">
                <a:hlinkClick r:id="rId2"/>
              </a:rPr>
              <a:t>docs.python.org/2/howto/functional.html</a:t>
            </a:r>
            <a:endParaRPr lang="en-US" sz="2800" dirty="0" smtClean="0"/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99367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representation:</a:t>
            </a:r>
            <a:br>
              <a:rPr lang="en-US" dirty="0" smtClean="0"/>
            </a:br>
            <a:r>
              <a:rPr lang="en-US" dirty="0" smtClean="0"/>
              <a:t>Python classes case study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github.com/gjbex/training-material/tree/master/Python/FiniteStateParser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46715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OO: data abstraction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half" idx="2"/>
          </p:nvPr>
        </p:nvSpPr>
        <p:spPr>
          <a:xfrm>
            <a:off x="4648200" y="2896344"/>
            <a:ext cx="4038600" cy="3556992"/>
          </a:xfrm>
        </p:spPr>
        <p:txBody>
          <a:bodyPr/>
          <a:lstStyle/>
          <a:p>
            <a:r>
              <a:rPr lang="en-US" dirty="0" smtClean="0"/>
              <a:t>Data consists of multiple blocks</a:t>
            </a:r>
          </a:p>
          <a:p>
            <a:r>
              <a:rPr lang="en-US" dirty="0" smtClean="0"/>
              <a:t>Blocks have</a:t>
            </a:r>
          </a:p>
          <a:p>
            <a:pPr lvl="1"/>
            <a:r>
              <a:rPr lang="en-US" dirty="0" smtClean="0"/>
              <a:t>Name</a:t>
            </a:r>
          </a:p>
          <a:p>
            <a:pPr lvl="1"/>
            <a:r>
              <a:rPr lang="en-US" dirty="0" smtClean="0"/>
              <a:t>One or more data values</a:t>
            </a:r>
          </a:p>
          <a:p>
            <a:r>
              <a:rPr lang="en-US" dirty="0" smtClean="0"/>
              <a:t>How to represent?</a:t>
            </a:r>
          </a:p>
          <a:p>
            <a:pPr lvl="1"/>
            <a:r>
              <a:rPr lang="en-US" dirty="0" smtClean="0"/>
              <a:t>Python class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1447031"/>
            <a:ext cx="3355406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0.369558068115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0.732467264353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0.0705959106085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0.476180897605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0.783168943997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0.0172156882251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0.755582680088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block_3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4067944" y="1447031"/>
            <a:ext cx="1115248" cy="1765945"/>
            <a:chOff x="4067944" y="1447031"/>
            <a:chExt cx="1115248" cy="1765945"/>
          </a:xfrm>
        </p:grpSpPr>
        <p:sp>
          <p:nvSpPr>
            <p:cNvPr id="11" name="Right Brace 10"/>
            <p:cNvSpPr/>
            <p:nvPr/>
          </p:nvSpPr>
          <p:spPr>
            <a:xfrm>
              <a:off x="4067944" y="1447031"/>
              <a:ext cx="360040" cy="1765945"/>
            </a:xfrm>
            <a:prstGeom prst="rightBrac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499992" y="2132856"/>
              <a:ext cx="6832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block</a:t>
              </a:r>
              <a:endParaRPr lang="en-US" dirty="0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42833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Block: attributes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4648200" y="1783357"/>
            <a:ext cx="4038600" cy="4525963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"abstract" Block has attributes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__name</a:t>
            </a:r>
            <a:r>
              <a:rPr lang="en-US" dirty="0" smtClean="0"/>
              <a:t>: string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__data</a:t>
            </a:r>
            <a:r>
              <a:rPr lang="en-US" dirty="0" smtClean="0"/>
              <a:t>: list</a:t>
            </a:r>
          </a:p>
          <a:p>
            <a:r>
              <a:rPr lang="en-US" dirty="0" smtClean="0"/>
              <a:t>Block instance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block1</a:t>
            </a:r>
            <a:r>
              <a:rPr lang="en-US" dirty="0" smtClean="0"/>
              <a:t> has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'my block'</a:t>
            </a:r>
            <a:r>
              <a:rPr lang="en-US" dirty="0" smtClean="0"/>
              <a:t> as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_name</a:t>
            </a:r>
          </a:p>
          <a:p>
            <a:pPr lvl="1"/>
            <a:r>
              <a:rPr lang="en-US" dirty="0" smtClean="0"/>
              <a:t>No values (yet) as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_data</a:t>
            </a:r>
          </a:p>
          <a:p>
            <a:r>
              <a:rPr lang="en-US" dirty="0" smtClean="0">
                <a:cs typeface="Courier New" pitchFamily="49" charset="0"/>
              </a:rPr>
              <a:t>Store some data,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block1</a:t>
            </a:r>
            <a:r>
              <a:rPr lang="en-US" dirty="0" smtClean="0">
                <a:cs typeface="Courier New" pitchFamily="49" charset="0"/>
              </a:rPr>
              <a:t> now has two data values: 3.14 and -7.18</a:t>
            </a:r>
          </a:p>
          <a:p>
            <a:r>
              <a:rPr lang="en-US" dirty="0" smtClean="0">
                <a:cs typeface="Courier New" pitchFamily="49" charset="0"/>
              </a:rPr>
              <a:t>Create new block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block2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9552" y="1958875"/>
            <a:ext cx="3887603" cy="107721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class Block():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__(self, name):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3     </a:t>
            </a:r>
            <a:r>
              <a:rPr lang="en-US" sz="16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.__name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name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4     </a:t>
            </a:r>
            <a:r>
              <a:rPr lang="en-US" sz="1600" b="1" dirty="0" err="1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.__data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[]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9552" y="3273603"/>
            <a:ext cx="3887603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block1 = Block('my block')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67544" y="4395534"/>
            <a:ext cx="4011034" cy="5847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block1.__data.append(3.14)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block1.__data.append(-7.18)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39552" y="5433843"/>
            <a:ext cx="3764172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block2 = Block('another')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9552" y="6207695"/>
            <a:ext cx="805137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Object </a:t>
            </a:r>
            <a:r>
              <a:rPr lang="en-US" sz="2400" dirty="0"/>
              <a:t>is container </a:t>
            </a:r>
            <a:r>
              <a:rPr lang="en-US" sz="2400" dirty="0" smtClean="0"/>
              <a:t>for specific data: attribute values hold data</a:t>
            </a:r>
            <a:endParaRPr lang="en-US" sz="2400" dirty="0"/>
          </a:p>
        </p:txBody>
      </p:sp>
      <p:grpSp>
        <p:nvGrpSpPr>
          <p:cNvPr id="16" name="Group 15"/>
          <p:cNvGrpSpPr/>
          <p:nvPr/>
        </p:nvGrpSpPr>
        <p:grpSpPr>
          <a:xfrm>
            <a:off x="1475656" y="3612157"/>
            <a:ext cx="2548205" cy="513348"/>
            <a:chOff x="1475656" y="3429000"/>
            <a:chExt cx="2548205" cy="513348"/>
          </a:xfrm>
        </p:grpSpPr>
        <p:cxnSp>
          <p:nvCxnSpPr>
            <p:cNvPr id="11" name="Straight Arrow Connector 10"/>
            <p:cNvCxnSpPr/>
            <p:nvPr/>
          </p:nvCxnSpPr>
          <p:spPr>
            <a:xfrm flipH="1" flipV="1">
              <a:off x="1475656" y="3429000"/>
              <a:ext cx="504056" cy="28803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1979712" y="3573016"/>
              <a:ext cx="20441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object of type Block</a:t>
              </a:r>
              <a:endParaRPr lang="en-US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1475656" y="5700389"/>
            <a:ext cx="3267633" cy="513348"/>
            <a:chOff x="1475656" y="3429000"/>
            <a:chExt cx="3267633" cy="513348"/>
          </a:xfrm>
        </p:grpSpPr>
        <p:cxnSp>
          <p:nvCxnSpPr>
            <p:cNvPr id="18" name="Straight Arrow Connector 17"/>
            <p:cNvCxnSpPr/>
            <p:nvPr/>
          </p:nvCxnSpPr>
          <p:spPr>
            <a:xfrm flipH="1" flipV="1">
              <a:off x="1475656" y="3429000"/>
              <a:ext cx="504056" cy="28803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1979712" y="3573016"/>
              <a:ext cx="27635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second object of type Block</a:t>
              </a:r>
              <a:endParaRPr lang="en-US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1115616" y="1268760"/>
            <a:ext cx="669401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Class is abstract definition: attributes represent data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99137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3" grpId="0" animBg="1"/>
      <p:bldP spid="6" grpId="0" animBg="1"/>
      <p:bldP spid="7" grpId="0" animBg="1"/>
      <p:bldP spid="8" grpId="0" animBg="1"/>
      <p:bldP spid="9" grpId="0" animBg="1"/>
      <p:bldP spid="20" grpId="0" animBg="1"/>
    </p:bldLst>
  </p:timing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Block: methods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do we want to do with a block?</a:t>
            </a:r>
          </a:p>
          <a:p>
            <a:pPr lvl="1"/>
            <a:r>
              <a:rPr lang="en-US" dirty="0"/>
              <a:t>Convert it to a </a:t>
            </a:r>
            <a:r>
              <a:rPr lang="en-US" dirty="0" smtClean="0"/>
              <a:t>string</a:t>
            </a:r>
          </a:p>
          <a:p>
            <a:pPr lvl="1"/>
            <a:r>
              <a:rPr lang="en-US" dirty="0" smtClean="0"/>
              <a:t>Retrieve its name</a:t>
            </a:r>
          </a:p>
          <a:p>
            <a:pPr lvl="1"/>
            <a:r>
              <a:rPr lang="en-US" dirty="0" smtClean="0"/>
              <a:t>Add data to it</a:t>
            </a:r>
          </a:p>
          <a:p>
            <a:pPr lvl="1"/>
            <a:r>
              <a:rPr lang="en-US" dirty="0" smtClean="0"/>
              <a:t>Sort its data</a:t>
            </a:r>
          </a:p>
          <a:p>
            <a:pPr lvl="1"/>
            <a:r>
              <a:rPr lang="en-US" dirty="0" smtClean="0"/>
              <a:t>Retrieve </a:t>
            </a:r>
            <a:r>
              <a:rPr lang="en-US" dirty="0"/>
              <a:t>its </a:t>
            </a:r>
            <a:r>
              <a:rPr lang="en-US" dirty="0" smtClean="0"/>
              <a:t>data</a:t>
            </a:r>
          </a:p>
          <a:p>
            <a:r>
              <a:rPr lang="en-US" dirty="0" smtClean="0"/>
              <a:t>How?</a:t>
            </a:r>
          </a:p>
          <a:p>
            <a:pPr lvl="1"/>
            <a:r>
              <a:rPr lang="en-US" dirty="0" smtClean="0"/>
              <a:t>Define methods for the class Block</a:t>
            </a:r>
            <a:endParaRPr lang="en-US" dirty="0"/>
          </a:p>
          <a:p>
            <a:pPr lvl="1"/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467544" y="6063679"/>
            <a:ext cx="821801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Class is abstract definition: methods represent actions on objects</a:t>
            </a: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70536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Motivation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Why yet another programming language?</a:t>
            </a:r>
          </a:p>
          <a:p>
            <a:pPr lvl="1"/>
            <a:r>
              <a:rPr lang="en-US" dirty="0" smtClean="0"/>
              <a:t>Programming languages have strong &amp; weak points</a:t>
            </a:r>
          </a:p>
          <a:p>
            <a:pPr lvl="1"/>
            <a:r>
              <a:rPr lang="en-US" dirty="0" smtClean="0"/>
              <a:t>Pick language for task at hand</a:t>
            </a:r>
          </a:p>
          <a:p>
            <a:r>
              <a:rPr lang="en-US" dirty="0" smtClean="0"/>
              <a:t>Why Python?</a:t>
            </a:r>
          </a:p>
          <a:p>
            <a:pPr lvl="1"/>
            <a:r>
              <a:rPr lang="en-US" dirty="0" smtClean="0"/>
              <a:t>Useful for data processing</a:t>
            </a:r>
          </a:p>
          <a:p>
            <a:pPr lvl="1"/>
            <a:r>
              <a:rPr lang="en-US" dirty="0" smtClean="0"/>
              <a:t>Terse language: express a lot in few lines of code</a:t>
            </a:r>
          </a:p>
          <a:p>
            <a:pPr lvl="1"/>
            <a:r>
              <a:rPr lang="en-US" dirty="0" smtClean="0"/>
              <a:t>Short time to solution</a:t>
            </a:r>
          </a:p>
          <a:p>
            <a:pPr lvl="1"/>
            <a:r>
              <a:rPr lang="en-US" dirty="0" smtClean="0"/>
              <a:t>Extensive standard library</a:t>
            </a:r>
          </a:p>
          <a:p>
            <a:pPr lvl="1"/>
            <a:r>
              <a:rPr lang="en-US" dirty="0" smtClean="0"/>
              <a:t>Cross platform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5292080" y="4750228"/>
            <a:ext cx="3528392" cy="1404495"/>
            <a:chOff x="4821276" y="4447838"/>
            <a:chExt cx="3528392" cy="1404495"/>
          </a:xfrm>
        </p:grpSpPr>
        <p:sp>
          <p:nvSpPr>
            <p:cNvPr id="6" name="Rounded Rectangle 5"/>
            <p:cNvSpPr/>
            <p:nvPr/>
          </p:nvSpPr>
          <p:spPr>
            <a:xfrm>
              <a:off x="4821276" y="4447838"/>
              <a:ext cx="3528392" cy="1404495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860032" y="4447838"/>
              <a:ext cx="3249608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Anybody who comes to you </a:t>
              </a:r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and</a:t>
              </a:r>
            </a:p>
            <a:p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says </a:t>
              </a:r>
              <a:r>
                <a:rPr lang="en-US" sz="2000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he has a perfect language </a:t>
              </a:r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is</a:t>
              </a:r>
            </a:p>
            <a:p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either </a:t>
              </a:r>
              <a:r>
                <a:rPr lang="en-US" sz="2000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naïve or a salesman.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220853" y="5408069"/>
              <a:ext cx="20971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— Bjarne </a:t>
              </a:r>
              <a:r>
                <a:rPr lang="en-US" dirty="0" err="1" smtClean="0">
                  <a:solidFill>
                    <a:srgbClr val="0070C0"/>
                  </a:solidFill>
                </a:rPr>
                <a:t>Stroustrup</a:t>
              </a:r>
              <a:endParaRPr lang="en-US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55690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Interactive: </a:t>
            </a:r>
            <a:r>
              <a:rPr lang="en-US" dirty="0" err="1" smtClean="0"/>
              <a:t>iPython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More features than standard python shell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Not standard, requires install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51520" y="2276872"/>
            <a:ext cx="8731878" cy="341632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ipython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3.6.1 (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default,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Apr  4 2017,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15:28:02)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Type "copyright", "credits" or "license" for more information.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IPython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4.0.3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 An enhanced Interactive Python.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?         -&gt; Introduction and overview of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IPython's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features.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%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quickref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-&gt; Quick reference.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help      -&gt; Python's own help system.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object?   -&gt; Details about 'object', use 'object??' for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extra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      details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In [1]: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2745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Class Block: method implementations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95536" y="1196752"/>
            <a:ext cx="7837402" cy="55092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Block(object):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__(self, name):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3     </a:t>
            </a:r>
            <a:r>
              <a:rPr lang="en-US" sz="16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.__name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name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4     </a:t>
            </a:r>
            <a:r>
              <a:rPr lang="en-US" sz="1600" b="1" dirty="0" err="1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.__data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[]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5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6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7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header =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'begin {0}'.format(self.name())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8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data = '\n\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t'.join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([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(item) for item in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self.data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()])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9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footer = 'end {0}'.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format(self.name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())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10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return '{0}\n\t{1}\n{2}'.format(header, data, footer)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11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12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name(self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13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name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14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15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add_data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(self, data):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16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self._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data.append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(data)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17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18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sort_data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19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self._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data.sort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20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21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data(self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22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.__data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34001" y="4005064"/>
            <a:ext cx="3270447" cy="230832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block1.add_data(12.5)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print(block1.name())</a:t>
            </a:r>
          </a:p>
          <a:p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my_block</a:t>
            </a: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print(block1)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begin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my_block</a:t>
            </a: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3.14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-7.18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12.5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my_block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91685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Parsing an (almost) regular language: finite state automata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github.com/gjbex/training-material/tree/master/Python/FiniteStateParser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36126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Task: convert data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1447031"/>
            <a:ext cx="3355406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0.369558068115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0.732467264353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0.0705959106085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0.476180897605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0.783168943997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0.0172156882251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0.755582680088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block_3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3995936" y="2278027"/>
            <a:ext cx="4705084" cy="3416320"/>
            <a:chOff x="3995936" y="2278027"/>
            <a:chExt cx="4705084" cy="3416320"/>
          </a:xfrm>
        </p:grpSpPr>
        <p:sp>
          <p:nvSpPr>
            <p:cNvPr id="5" name="TextBox 4"/>
            <p:cNvSpPr txBox="1"/>
            <p:nvPr/>
          </p:nvSpPr>
          <p:spPr>
            <a:xfrm>
              <a:off x="4932040" y="2278027"/>
              <a:ext cx="3768980" cy="34163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block_1: "0.322617473156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block_1: "0.369558068115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block_1: "0.584389170786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block_1: "0.732467264353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block_2: "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0.0705959106085"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block_2: "0.526762713499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block_2: "0.65856743041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block_2: "0.823193820644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block_3: "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0.0172156882251"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block_3: "0.476180897605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block_3: "0.755582680088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block_3: "0.783168943997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7" name="Straight Arrow Connector 6"/>
            <p:cNvCxnSpPr/>
            <p:nvPr/>
          </p:nvCxnSpPr>
          <p:spPr>
            <a:xfrm>
              <a:off x="3995936" y="3986187"/>
              <a:ext cx="792088" cy="0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3635896" y="1772816"/>
            <a:ext cx="1368152" cy="1584176"/>
            <a:chOff x="3635896" y="1772816"/>
            <a:chExt cx="1368152" cy="1584176"/>
          </a:xfrm>
        </p:grpSpPr>
        <p:sp>
          <p:nvSpPr>
            <p:cNvPr id="9" name="Right Brace 8"/>
            <p:cNvSpPr/>
            <p:nvPr/>
          </p:nvSpPr>
          <p:spPr>
            <a:xfrm>
              <a:off x="3635896" y="1772816"/>
              <a:ext cx="288032" cy="1008112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ight Brace 9"/>
            <p:cNvSpPr/>
            <p:nvPr/>
          </p:nvSpPr>
          <p:spPr>
            <a:xfrm flipH="1">
              <a:off x="4716016" y="2348880"/>
              <a:ext cx="288032" cy="1008112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Elbow Connector 16"/>
            <p:cNvCxnSpPr>
              <a:stCxn id="9" idx="1"/>
              <a:endCxn id="10" idx="1"/>
            </p:cNvCxnSpPr>
            <p:nvPr/>
          </p:nvCxnSpPr>
          <p:spPr>
            <a:xfrm rot="10800000" flipH="1" flipV="1">
              <a:off x="3923928" y="2276872"/>
              <a:ext cx="792088" cy="576064"/>
            </a:xfrm>
            <a:prstGeom prst="bentConnector5">
              <a:avLst>
                <a:gd name="adj1" fmla="val 38388"/>
                <a:gd name="adj2" fmla="val 99272"/>
                <a:gd name="adj3" fmla="val 73941"/>
              </a:avLst>
            </a:prstGeom>
            <a:ln w="381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/>
          <p:cNvSpPr txBox="1"/>
          <p:nvPr/>
        </p:nvSpPr>
        <p:spPr>
          <a:xfrm>
            <a:off x="4139952" y="1700808"/>
            <a:ext cx="777777" cy="461665"/>
          </a:xfrm>
          <a:prstGeom prst="rect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</a:t>
            </a:r>
            <a:r>
              <a:rPr lang="en-US" sz="24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ort!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1340518" y="1455909"/>
            <a:ext cx="4671642" cy="1172125"/>
            <a:chOff x="1340518" y="1455909"/>
            <a:chExt cx="4671642" cy="1172125"/>
          </a:xfrm>
        </p:grpSpPr>
        <p:sp>
          <p:nvSpPr>
            <p:cNvPr id="22" name="Rounded Rectangle 21"/>
            <p:cNvSpPr/>
            <p:nvPr/>
          </p:nvSpPr>
          <p:spPr>
            <a:xfrm>
              <a:off x="1340518" y="1455909"/>
              <a:ext cx="1008112" cy="325785"/>
            </a:xfrm>
            <a:prstGeom prst="roundRect">
              <a:avLst/>
            </a:prstGeom>
            <a:solidFill>
              <a:schemeClr val="accent1">
                <a:alpha val="1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ounded Rectangle 22"/>
            <p:cNvSpPr/>
            <p:nvPr/>
          </p:nvSpPr>
          <p:spPr>
            <a:xfrm>
              <a:off x="5004048" y="2302249"/>
              <a:ext cx="1008112" cy="325785"/>
            </a:xfrm>
            <a:prstGeom prst="roundRect">
              <a:avLst/>
            </a:prstGeom>
            <a:solidFill>
              <a:schemeClr val="accent1">
                <a:alpha val="1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Elbow Connector 24"/>
            <p:cNvCxnSpPr>
              <a:stCxn id="22" idx="0"/>
              <a:endCxn id="23" idx="0"/>
            </p:cNvCxnSpPr>
            <p:nvPr/>
          </p:nvCxnSpPr>
          <p:spPr>
            <a:xfrm rot="16200000" flipH="1">
              <a:off x="3253169" y="47314"/>
              <a:ext cx="846340" cy="3663530"/>
            </a:xfrm>
            <a:prstGeom prst="bentConnector3">
              <a:avLst>
                <a:gd name="adj1" fmla="val -27010"/>
              </a:avLst>
            </a:prstGeom>
            <a:ln w="381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05206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274638"/>
            <a:ext cx="8229600" cy="1143000"/>
          </a:xfrm>
        </p:spPr>
        <p:txBody>
          <a:bodyPr/>
          <a:lstStyle/>
          <a:p>
            <a:r>
              <a:rPr lang="en-US" dirty="0" smtClean="0"/>
              <a:t>Model the data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072578" y="1447031"/>
            <a:ext cx="3355406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0.369558068115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0.732467264353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0.0705959106085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0.476180897605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0.783168943997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0.0172156882251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0.755582680088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block_3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004048" y="2420888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file</a:t>
            </a:r>
            <a:r>
              <a:rPr lang="en-US" dirty="0" smtClean="0">
                <a:latin typeface="Lucida Sans Typewriter" pitchFamily="49" charset="0"/>
              </a:rPr>
              <a:t>  := </a:t>
            </a:r>
            <a:r>
              <a:rPr lang="en-US" i="1" dirty="0" smtClean="0">
                <a:latin typeface="Lucida Sans Typewriter" pitchFamily="49" charset="0"/>
              </a:rPr>
              <a:t>block</a:t>
            </a:r>
            <a:r>
              <a:rPr lang="en-US" dirty="0" smtClean="0">
                <a:latin typeface="Lucida Sans Typewriter" pitchFamily="49" charset="0"/>
              </a:rPr>
              <a:t>…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004048" y="2812866"/>
            <a:ext cx="283443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block</a:t>
            </a:r>
            <a:r>
              <a:rPr lang="en-US" dirty="0" smtClean="0">
                <a:latin typeface="Lucida Sans Typewriter" pitchFamily="49" charset="0"/>
              </a:rPr>
              <a:t> := </a:t>
            </a:r>
            <a:r>
              <a:rPr lang="en-US" u="sng" dirty="0" smtClean="0">
                <a:latin typeface="Lucida Sans Typewriter" pitchFamily="49" charset="0"/>
              </a:rPr>
              <a:t>begin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name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</a:t>
            </a:r>
            <a:r>
              <a:rPr lang="en-US" i="1" dirty="0" smtClean="0">
                <a:latin typeface="Lucida Sans Typewriter" pitchFamily="49" charset="0"/>
              </a:rPr>
              <a:t>data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…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</a:t>
            </a:r>
            <a:r>
              <a:rPr lang="en-US" u="sng" dirty="0" smtClean="0">
                <a:latin typeface="Lucida Sans Typewriter" pitchFamily="49" charset="0"/>
              </a:rPr>
              <a:t>end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name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04048" y="4035841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name</a:t>
            </a:r>
            <a:r>
              <a:rPr lang="en-US" dirty="0" smtClean="0">
                <a:latin typeface="Lucida Sans Typewriter" pitchFamily="49" charset="0"/>
              </a:rPr>
              <a:t>  := string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004048" y="4427820"/>
            <a:ext cx="1997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data  </a:t>
            </a:r>
            <a:r>
              <a:rPr lang="en-US" dirty="0" smtClean="0">
                <a:latin typeface="Lucida Sans Typewriter" pitchFamily="49" charset="0"/>
              </a:rPr>
              <a:t>:= real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99855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Annotated data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11560" y="1447031"/>
            <a:ext cx="7416824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This data was produced using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SomeSoftware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™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begin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0.369558068115   # this value is suspicious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0.732467264353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block_1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There can be anything between blocks,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all kind of useful information or inane chatter.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0.0705959106085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this is a comment about all values below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683568" y="1484784"/>
            <a:ext cx="6984776" cy="3582470"/>
            <a:chOff x="683568" y="1484784"/>
            <a:chExt cx="6984776" cy="3582470"/>
          </a:xfrm>
        </p:grpSpPr>
        <p:sp>
          <p:nvSpPr>
            <p:cNvPr id="4" name="Rectangle 3"/>
            <p:cNvSpPr/>
            <p:nvPr/>
          </p:nvSpPr>
          <p:spPr>
            <a:xfrm>
              <a:off x="683568" y="3717032"/>
              <a:ext cx="6696744" cy="504056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683568" y="2852936"/>
              <a:ext cx="6696744" cy="288032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683568" y="1484784"/>
              <a:ext cx="6696744" cy="288032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683568" y="4779222"/>
              <a:ext cx="6696744" cy="288032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4031940" y="2276872"/>
              <a:ext cx="3636404" cy="288032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6516216" y="899428"/>
            <a:ext cx="2472348" cy="441340"/>
            <a:chOff x="6516216" y="899428"/>
            <a:chExt cx="2472348" cy="441340"/>
          </a:xfrm>
        </p:grpSpPr>
        <p:sp>
          <p:nvSpPr>
            <p:cNvPr id="10" name="TextBox 9"/>
            <p:cNvSpPr txBox="1"/>
            <p:nvPr/>
          </p:nvSpPr>
          <p:spPr>
            <a:xfrm>
              <a:off x="6804248" y="899428"/>
              <a:ext cx="218431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text before first block</a:t>
              </a:r>
              <a:endParaRPr lang="en-US" dirty="0"/>
            </a:p>
          </p:txBody>
        </p:sp>
        <p:cxnSp>
          <p:nvCxnSpPr>
            <p:cNvPr id="15" name="Straight Arrow Connector 14"/>
            <p:cNvCxnSpPr>
              <a:stCxn id="10" idx="1"/>
            </p:cNvCxnSpPr>
            <p:nvPr/>
          </p:nvCxnSpPr>
          <p:spPr>
            <a:xfrm flipH="1">
              <a:off x="6516216" y="1084094"/>
              <a:ext cx="288032" cy="256674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/>
          <p:cNvGrpSpPr/>
          <p:nvPr/>
        </p:nvGrpSpPr>
        <p:grpSpPr>
          <a:xfrm>
            <a:off x="6925088" y="1844824"/>
            <a:ext cx="2063476" cy="369332"/>
            <a:chOff x="6925088" y="1916832"/>
            <a:chExt cx="2063476" cy="369332"/>
          </a:xfrm>
        </p:grpSpPr>
        <p:sp>
          <p:nvSpPr>
            <p:cNvPr id="9" name="TextBox 8"/>
            <p:cNvSpPr txBox="1"/>
            <p:nvPr/>
          </p:nvSpPr>
          <p:spPr>
            <a:xfrm>
              <a:off x="7240200" y="1916832"/>
              <a:ext cx="174836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inline comments</a:t>
              </a:r>
              <a:endParaRPr lang="en-US" dirty="0"/>
            </a:p>
          </p:txBody>
        </p:sp>
        <p:cxnSp>
          <p:nvCxnSpPr>
            <p:cNvPr id="16" name="Straight Arrow Connector 15"/>
            <p:cNvCxnSpPr>
              <a:stCxn id="9" idx="1"/>
            </p:cNvCxnSpPr>
            <p:nvPr/>
          </p:nvCxnSpPr>
          <p:spPr>
            <a:xfrm flipH="1">
              <a:off x="6925088" y="2101498"/>
              <a:ext cx="315112" cy="184666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7442159" y="3203684"/>
            <a:ext cx="1546405" cy="369332"/>
            <a:chOff x="7442159" y="3203684"/>
            <a:chExt cx="1546405" cy="369332"/>
          </a:xfrm>
        </p:grpSpPr>
        <p:sp>
          <p:nvSpPr>
            <p:cNvPr id="11" name="TextBox 10"/>
            <p:cNvSpPr txBox="1"/>
            <p:nvPr/>
          </p:nvSpPr>
          <p:spPr>
            <a:xfrm>
              <a:off x="7806830" y="3203684"/>
              <a:ext cx="118173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blank lines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11" idx="1"/>
            </p:cNvCxnSpPr>
            <p:nvPr/>
          </p:nvCxnSpPr>
          <p:spPr>
            <a:xfrm flipH="1" flipV="1">
              <a:off x="7442159" y="3203684"/>
              <a:ext cx="364671" cy="184666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/>
          <p:cNvGrpSpPr/>
          <p:nvPr/>
        </p:nvGrpSpPr>
        <p:grpSpPr>
          <a:xfrm>
            <a:off x="7082644" y="4222829"/>
            <a:ext cx="1905920" cy="646331"/>
            <a:chOff x="7082644" y="4222829"/>
            <a:chExt cx="1905920" cy="646331"/>
          </a:xfrm>
        </p:grpSpPr>
        <p:sp>
          <p:nvSpPr>
            <p:cNvPr id="12" name="TextBox 11"/>
            <p:cNvSpPr txBox="1"/>
            <p:nvPr/>
          </p:nvSpPr>
          <p:spPr>
            <a:xfrm>
              <a:off x="7558877" y="4222829"/>
              <a:ext cx="1429687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text between</a:t>
              </a:r>
              <a:br>
                <a:rPr lang="en-US" dirty="0" smtClean="0"/>
              </a:br>
              <a:r>
                <a:rPr lang="en-US" dirty="0" smtClean="0"/>
                <a:t>blocks</a:t>
              </a:r>
              <a:endParaRPr lang="en-US" dirty="0"/>
            </a:p>
          </p:txBody>
        </p:sp>
        <p:cxnSp>
          <p:nvCxnSpPr>
            <p:cNvPr id="22" name="Straight Arrow Connector 21"/>
            <p:cNvCxnSpPr>
              <a:stCxn id="12" idx="1"/>
            </p:cNvCxnSpPr>
            <p:nvPr/>
          </p:nvCxnSpPr>
          <p:spPr>
            <a:xfrm flipH="1" flipV="1">
              <a:off x="7082644" y="4366845"/>
              <a:ext cx="476233" cy="179150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6925088" y="5157192"/>
            <a:ext cx="2063476" cy="504056"/>
            <a:chOff x="6925088" y="5157192"/>
            <a:chExt cx="2063476" cy="504056"/>
          </a:xfrm>
        </p:grpSpPr>
        <p:sp>
          <p:nvSpPr>
            <p:cNvPr id="13" name="TextBox 12"/>
            <p:cNvSpPr txBox="1"/>
            <p:nvPr/>
          </p:nvSpPr>
          <p:spPr>
            <a:xfrm>
              <a:off x="7362028" y="5291916"/>
              <a:ext cx="162653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line comments</a:t>
              </a:r>
              <a:endParaRPr lang="en-US" dirty="0"/>
            </a:p>
          </p:txBody>
        </p:sp>
        <p:cxnSp>
          <p:nvCxnSpPr>
            <p:cNvPr id="25" name="Straight Arrow Connector 24"/>
            <p:cNvCxnSpPr>
              <a:stCxn id="13" idx="1"/>
            </p:cNvCxnSpPr>
            <p:nvPr/>
          </p:nvCxnSpPr>
          <p:spPr>
            <a:xfrm flipH="1" flipV="1">
              <a:off x="6925088" y="5157192"/>
              <a:ext cx="436940" cy="319390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98793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Improved model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80059" y="1196752"/>
            <a:ext cx="4507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file</a:t>
            </a:r>
            <a:r>
              <a:rPr lang="en-US" dirty="0" smtClean="0">
                <a:latin typeface="Lucida Sans Typewriter" pitchFamily="49" charset="0"/>
              </a:rPr>
              <a:t>    := </a:t>
            </a:r>
            <a:r>
              <a:rPr lang="en-US" i="1" dirty="0" smtClean="0">
                <a:latin typeface="Lucida Sans Typewriter" pitchFamily="49" charset="0"/>
              </a:rPr>
              <a:t>junk</a:t>
            </a:r>
            <a:r>
              <a:rPr lang="en-US" dirty="0" smtClean="0">
                <a:latin typeface="Lucida Sans Typewriter" pitchFamily="49" charset="0"/>
              </a:rPr>
              <a:t>*</a:t>
            </a:r>
            <a:r>
              <a:rPr lang="en-US" i="1" dirty="0" smtClean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(</a:t>
            </a:r>
            <a:r>
              <a:rPr lang="en-US" i="1" dirty="0" smtClean="0">
                <a:latin typeface="Lucida Sans Typewriter" pitchFamily="49" charset="0"/>
              </a:rPr>
              <a:t>block junk</a:t>
            </a:r>
            <a:r>
              <a:rPr lang="en-US" dirty="0" smtClean="0">
                <a:latin typeface="Lucida Sans Typewriter" pitchFamily="49" charset="0"/>
              </a:rPr>
              <a:t>*)+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0059" y="1580368"/>
            <a:ext cx="520527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block</a:t>
            </a:r>
            <a:r>
              <a:rPr lang="en-US" dirty="0" smtClean="0">
                <a:latin typeface="Lucida Sans Typewriter" pitchFamily="49" charset="0"/>
              </a:rPr>
              <a:t>   := </a:t>
            </a:r>
            <a:r>
              <a:rPr lang="en-US" u="sng" dirty="0" smtClean="0">
                <a:latin typeface="Lucida Sans Typewriter" pitchFamily="49" charset="0"/>
              </a:rPr>
              <a:t>begin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name comment</a:t>
            </a:r>
            <a:r>
              <a:rPr lang="en-US" dirty="0" smtClean="0">
                <a:latin typeface="Lucida Sans Typewriter" pitchFamily="49" charset="0"/>
              </a:rPr>
              <a:t>?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  (</a:t>
            </a:r>
            <a:r>
              <a:rPr lang="en-US" i="1" dirty="0" smtClean="0">
                <a:latin typeface="Lucida Sans Typewriter" pitchFamily="49" charset="0"/>
              </a:rPr>
              <a:t>comment</a:t>
            </a:r>
            <a:r>
              <a:rPr lang="en-US" dirty="0" smtClean="0">
                <a:latin typeface="Lucida Sans Typewriter" pitchFamily="49" charset="0"/>
              </a:rPr>
              <a:t> | empty line)*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  </a:t>
            </a:r>
            <a:r>
              <a:rPr lang="en-US" i="1" dirty="0" smtClean="0">
                <a:latin typeface="Lucida Sans Typewriter" pitchFamily="49" charset="0"/>
              </a:rPr>
              <a:t>data comment</a:t>
            </a:r>
            <a:r>
              <a:rPr lang="en-US" dirty="0" smtClean="0">
                <a:latin typeface="Lucida Sans Typewriter" pitchFamily="49" charset="0"/>
              </a:rPr>
              <a:t>?</a:t>
            </a:r>
          </a:p>
          <a:p>
            <a:r>
              <a:rPr lang="en-US" dirty="0" smtClean="0">
                <a:latin typeface="Lucida Sans Typewriter" pitchFamily="49" charset="0"/>
              </a:rPr>
              <a:t>             </a:t>
            </a:r>
            <a:r>
              <a:rPr lang="en-US" dirty="0">
                <a:latin typeface="Lucida Sans Typewriter" pitchFamily="49" charset="0"/>
              </a:rPr>
              <a:t>(</a:t>
            </a:r>
            <a:r>
              <a:rPr lang="en-US" i="1" dirty="0">
                <a:latin typeface="Lucida Sans Typewriter" pitchFamily="49" charset="0"/>
              </a:rPr>
              <a:t>comment</a:t>
            </a:r>
            <a:r>
              <a:rPr lang="en-US" dirty="0">
                <a:latin typeface="Lucida Sans Typewriter" pitchFamily="49" charset="0"/>
              </a:rPr>
              <a:t> | empty line)*</a:t>
            </a:r>
            <a:endParaRPr lang="en-US" dirty="0" smtClean="0">
              <a:latin typeface="Lucida Sans Typewriter" pitchFamily="49" charset="0"/>
            </a:endParaRP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  …</a:t>
            </a:r>
          </a:p>
          <a:p>
            <a:r>
              <a:rPr lang="en-US" dirty="0" smtClean="0">
                <a:latin typeface="Lucida Sans Typewriter" pitchFamily="49" charset="0"/>
              </a:rPr>
              <a:t>           </a:t>
            </a:r>
            <a:r>
              <a:rPr lang="en-US" u="sng" dirty="0" smtClean="0">
                <a:latin typeface="Lucida Sans Typewriter" pitchFamily="49" charset="0"/>
              </a:rPr>
              <a:t>end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name comment?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0059" y="3348978"/>
            <a:ext cx="2555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name</a:t>
            </a:r>
            <a:r>
              <a:rPr lang="en-US" dirty="0" smtClean="0">
                <a:latin typeface="Lucida Sans Typewriter" pitchFamily="49" charset="0"/>
              </a:rPr>
              <a:t>    := string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0059" y="3732594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data    </a:t>
            </a:r>
            <a:r>
              <a:rPr lang="en-US" dirty="0" smtClean="0">
                <a:latin typeface="Lucida Sans Typewriter" pitchFamily="49" charset="0"/>
              </a:rPr>
              <a:t>:= real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706269" y="1484784"/>
            <a:ext cx="2536656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Notation</a:t>
            </a:r>
            <a:r>
              <a:rPr lang="en-US" sz="2000" dirty="0" smtClean="0"/>
              <a:t>:</a:t>
            </a:r>
            <a:br>
              <a:rPr lang="en-US" sz="2000" dirty="0" smtClean="0"/>
            </a:br>
            <a:r>
              <a:rPr lang="en-US" sz="2000" dirty="0" smtClean="0"/>
              <a:t>    </a:t>
            </a:r>
            <a:r>
              <a:rPr lang="en-US" sz="2000" dirty="0" smtClean="0">
                <a:latin typeface="Lucida Sans Typewriter" pitchFamily="49" charset="0"/>
              </a:rPr>
              <a:t>?</a:t>
            </a:r>
            <a:r>
              <a:rPr lang="en-US" sz="2000" dirty="0" smtClean="0"/>
              <a:t>: zero or one</a:t>
            </a:r>
            <a:br>
              <a:rPr lang="en-US" sz="2000" dirty="0" smtClean="0"/>
            </a:br>
            <a:r>
              <a:rPr lang="en-US" sz="2000" dirty="0" smtClean="0"/>
              <a:t>    </a:t>
            </a:r>
            <a:r>
              <a:rPr lang="en-US" sz="2000" dirty="0" smtClean="0">
                <a:latin typeface="Lucida Sans Typewriter" pitchFamily="49" charset="0"/>
              </a:rPr>
              <a:t>*</a:t>
            </a:r>
            <a:r>
              <a:rPr lang="en-US" sz="2000" dirty="0" smtClean="0"/>
              <a:t>: zero or more</a:t>
            </a:r>
            <a:br>
              <a:rPr lang="en-US" sz="2000" dirty="0" smtClean="0"/>
            </a:br>
            <a:r>
              <a:rPr lang="en-US" sz="2000" dirty="0" smtClean="0"/>
              <a:t>    </a:t>
            </a:r>
            <a:r>
              <a:rPr lang="en-US" sz="2000" dirty="0" smtClean="0">
                <a:latin typeface="Lucida Sans Typewriter" pitchFamily="49" charset="0"/>
              </a:rPr>
              <a:t>+</a:t>
            </a:r>
            <a:r>
              <a:rPr lang="en-US" sz="2000" dirty="0" smtClean="0"/>
              <a:t>: one or more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  </a:t>
            </a:r>
            <a:r>
              <a:rPr lang="en-US" sz="2000" dirty="0" smtClean="0">
                <a:latin typeface="Lucida Sans Typewriter" pitchFamily="49" charset="0"/>
              </a:rPr>
              <a:t>|</a:t>
            </a:r>
            <a:r>
              <a:rPr lang="en-US" sz="2000" dirty="0" smtClean="0"/>
              <a:t>: either, or (choice)</a:t>
            </a:r>
            <a:endParaRPr lang="en-US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280059" y="4116210"/>
            <a:ext cx="28344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Lucida Sans Typewriter" pitchFamily="49" charset="0"/>
              </a:rPr>
              <a:t>c</a:t>
            </a:r>
            <a:r>
              <a:rPr lang="en-US" i="1" dirty="0" smtClean="0">
                <a:latin typeface="Lucida Sans Typewriter" pitchFamily="49" charset="0"/>
              </a:rPr>
              <a:t>omment </a:t>
            </a:r>
            <a:r>
              <a:rPr lang="en-US" dirty="0" smtClean="0">
                <a:latin typeface="Lucida Sans Typewriter" pitchFamily="49" charset="0"/>
              </a:rPr>
              <a:t>:= </a:t>
            </a:r>
            <a:r>
              <a:rPr lang="en-US" u="sng" dirty="0" smtClean="0">
                <a:latin typeface="Lucida Sans Typewriter" pitchFamily="49" charset="0"/>
              </a:rPr>
              <a:t>#</a:t>
            </a:r>
            <a:r>
              <a:rPr lang="en-US" dirty="0" smtClean="0">
                <a:latin typeface="Lucida Sans Typewriter" pitchFamily="49" charset="0"/>
              </a:rPr>
              <a:t> string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0059" y="4499828"/>
            <a:ext cx="33922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junk    </a:t>
            </a:r>
            <a:r>
              <a:rPr lang="en-US" dirty="0" smtClean="0">
                <a:latin typeface="Lucida Sans Typewriter" pitchFamily="49" charset="0"/>
              </a:rPr>
              <a:t>:= string |</a:t>
            </a:r>
            <a:br>
              <a:rPr lang="en-US" dirty="0" smtClean="0">
                <a:latin typeface="Lucida Sans Typewriter" pitchFamily="49" charset="0"/>
              </a:rPr>
            </a:br>
            <a:r>
              <a:rPr lang="en-US" dirty="0" smtClean="0">
                <a:latin typeface="Lucida Sans Typewriter" pitchFamily="49" charset="0"/>
              </a:rPr>
              <a:t>             empty line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995936" y="3325048"/>
            <a:ext cx="4968552" cy="34163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This data was produced using </a:t>
            </a:r>
            <a:r>
              <a:rPr lang="en-US" sz="1200" dirty="0" err="1" smtClean="0">
                <a:latin typeface="Courier New" pitchFamily="49" charset="0"/>
                <a:cs typeface="Courier New" pitchFamily="49" charset="0"/>
              </a:rPr>
              <a:t>SomeSoftware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™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begin 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block_1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0.369558068115   # this value is suspicious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0.732467264353</a:t>
            </a:r>
          </a:p>
          <a:p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block_1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There can be anything between blocks,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all kind of useful information or inane chatter.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0.0705959106085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# this is a comment about all values below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94062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8" grpId="0"/>
      <p:bldP spid="9" grpId="0"/>
    </p:bldLst>
  </p:timing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Computable model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80059" y="1340768"/>
            <a:ext cx="35141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file</a:t>
            </a:r>
            <a:r>
              <a:rPr lang="en-US" sz="1400" dirty="0" smtClean="0">
                <a:latin typeface="Lucida Sans Typewriter" pitchFamily="49" charset="0"/>
              </a:rPr>
              <a:t>    := </a:t>
            </a:r>
            <a:r>
              <a:rPr lang="en-US" sz="1400" i="1" dirty="0" smtClean="0">
                <a:latin typeface="Lucida Sans Typewriter" pitchFamily="49" charset="0"/>
              </a:rPr>
              <a:t>junk</a:t>
            </a:r>
            <a:r>
              <a:rPr lang="en-US" sz="1400" dirty="0" smtClean="0">
                <a:latin typeface="Lucida Sans Typewriter" pitchFamily="49" charset="0"/>
              </a:rPr>
              <a:t>*</a:t>
            </a:r>
            <a:r>
              <a:rPr lang="en-US" sz="1400" i="1" dirty="0" smtClean="0">
                <a:latin typeface="Lucida Sans Typewriter" pitchFamily="49" charset="0"/>
              </a:rPr>
              <a:t> </a:t>
            </a:r>
            <a:r>
              <a:rPr lang="en-US" sz="1400" dirty="0" smtClean="0">
                <a:latin typeface="Lucida Sans Typewriter" pitchFamily="49" charset="0"/>
              </a:rPr>
              <a:t>(</a:t>
            </a:r>
            <a:r>
              <a:rPr lang="en-US" sz="1400" i="1" dirty="0" smtClean="0">
                <a:latin typeface="Lucida Sans Typewriter" pitchFamily="49" charset="0"/>
              </a:rPr>
              <a:t>block junk</a:t>
            </a:r>
            <a:r>
              <a:rPr lang="en-US" sz="1400" dirty="0" smtClean="0">
                <a:latin typeface="Lucida Sans Typewriter" pitchFamily="49" charset="0"/>
              </a:rPr>
              <a:t>*)+</a:t>
            </a:r>
            <a:endParaRPr lang="en-US" sz="1400" dirty="0">
              <a:latin typeface="Lucida Sans Typewriter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0059" y="1724384"/>
            <a:ext cx="405110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block</a:t>
            </a:r>
            <a:r>
              <a:rPr lang="en-US" sz="1400" dirty="0" smtClean="0">
                <a:latin typeface="Lucida Sans Typewriter" pitchFamily="49" charset="0"/>
              </a:rPr>
              <a:t>   := </a:t>
            </a:r>
            <a:r>
              <a:rPr lang="en-US" sz="1400" u="sng" dirty="0" smtClean="0">
                <a:latin typeface="Lucida Sans Typewriter" pitchFamily="49" charset="0"/>
              </a:rPr>
              <a:t>begin</a:t>
            </a:r>
            <a:r>
              <a:rPr lang="en-US" sz="1400" dirty="0" smtClean="0">
                <a:latin typeface="Lucida Sans Typewriter" pitchFamily="49" charset="0"/>
              </a:rPr>
              <a:t> </a:t>
            </a:r>
            <a:r>
              <a:rPr lang="en-US" sz="1400" i="1" dirty="0" smtClean="0">
                <a:latin typeface="Lucida Sans Typewriter" pitchFamily="49" charset="0"/>
              </a:rPr>
              <a:t>name comment</a:t>
            </a:r>
            <a:r>
              <a:rPr lang="en-US" sz="1400" dirty="0" smtClean="0">
                <a:latin typeface="Lucida Sans Typewriter" pitchFamily="49" charset="0"/>
              </a:rPr>
              <a:t>?</a:t>
            </a:r>
          </a:p>
          <a:p>
            <a:r>
              <a:rPr lang="en-US" sz="1400" dirty="0">
                <a:latin typeface="Lucida Sans Typewriter" pitchFamily="49" charset="0"/>
              </a:rPr>
              <a:t> </a:t>
            </a:r>
            <a:r>
              <a:rPr lang="en-US" sz="1400" dirty="0" smtClean="0">
                <a:latin typeface="Lucida Sans Typewriter" pitchFamily="49" charset="0"/>
              </a:rPr>
              <a:t>            (</a:t>
            </a:r>
            <a:r>
              <a:rPr lang="en-US" sz="1400" i="1" dirty="0" smtClean="0">
                <a:latin typeface="Lucida Sans Typewriter" pitchFamily="49" charset="0"/>
              </a:rPr>
              <a:t>comment</a:t>
            </a:r>
            <a:r>
              <a:rPr lang="en-US" sz="1400" dirty="0" smtClean="0">
                <a:latin typeface="Lucida Sans Typewriter" pitchFamily="49" charset="0"/>
              </a:rPr>
              <a:t> | empty line)*</a:t>
            </a:r>
          </a:p>
          <a:p>
            <a:r>
              <a:rPr lang="en-US" sz="1400" dirty="0">
                <a:latin typeface="Lucida Sans Typewriter" pitchFamily="49" charset="0"/>
              </a:rPr>
              <a:t> </a:t>
            </a:r>
            <a:r>
              <a:rPr lang="en-US" sz="1400" dirty="0" smtClean="0">
                <a:latin typeface="Lucida Sans Typewriter" pitchFamily="49" charset="0"/>
              </a:rPr>
              <a:t>            </a:t>
            </a:r>
            <a:r>
              <a:rPr lang="en-US" sz="1400" i="1" dirty="0" smtClean="0">
                <a:latin typeface="Lucida Sans Typewriter" pitchFamily="49" charset="0"/>
              </a:rPr>
              <a:t>data comment</a:t>
            </a:r>
            <a:r>
              <a:rPr lang="en-US" sz="1400" dirty="0" smtClean="0">
                <a:latin typeface="Lucida Sans Typewriter" pitchFamily="49" charset="0"/>
              </a:rPr>
              <a:t>?</a:t>
            </a:r>
          </a:p>
          <a:p>
            <a:r>
              <a:rPr lang="en-US" sz="1400" dirty="0" smtClean="0">
                <a:latin typeface="Lucida Sans Typewriter" pitchFamily="49" charset="0"/>
              </a:rPr>
              <a:t>             </a:t>
            </a:r>
            <a:r>
              <a:rPr lang="en-US" sz="1400" dirty="0">
                <a:latin typeface="Lucida Sans Typewriter" pitchFamily="49" charset="0"/>
              </a:rPr>
              <a:t>(</a:t>
            </a:r>
            <a:r>
              <a:rPr lang="en-US" sz="1400" i="1" dirty="0">
                <a:latin typeface="Lucida Sans Typewriter" pitchFamily="49" charset="0"/>
              </a:rPr>
              <a:t>comment</a:t>
            </a:r>
            <a:r>
              <a:rPr lang="en-US" sz="1400" dirty="0">
                <a:latin typeface="Lucida Sans Typewriter" pitchFamily="49" charset="0"/>
              </a:rPr>
              <a:t> | empty line)*</a:t>
            </a:r>
            <a:endParaRPr lang="en-US" sz="1400" dirty="0" smtClean="0">
              <a:latin typeface="Lucida Sans Typewriter" pitchFamily="49" charset="0"/>
            </a:endParaRPr>
          </a:p>
          <a:p>
            <a:r>
              <a:rPr lang="en-US" sz="1400" dirty="0">
                <a:latin typeface="Lucida Sans Typewriter" pitchFamily="49" charset="0"/>
              </a:rPr>
              <a:t> </a:t>
            </a:r>
            <a:r>
              <a:rPr lang="en-US" sz="1400" dirty="0" smtClean="0">
                <a:latin typeface="Lucida Sans Typewriter" pitchFamily="49" charset="0"/>
              </a:rPr>
              <a:t>            …</a:t>
            </a:r>
          </a:p>
          <a:p>
            <a:r>
              <a:rPr lang="en-US" sz="1400" dirty="0" smtClean="0">
                <a:latin typeface="Lucida Sans Typewriter" pitchFamily="49" charset="0"/>
              </a:rPr>
              <a:t>           </a:t>
            </a:r>
            <a:r>
              <a:rPr lang="en-US" sz="1400" u="sng" dirty="0" smtClean="0">
                <a:latin typeface="Lucida Sans Typewriter" pitchFamily="49" charset="0"/>
              </a:rPr>
              <a:t>end</a:t>
            </a:r>
            <a:r>
              <a:rPr lang="en-US" sz="1400" dirty="0" smtClean="0">
                <a:latin typeface="Lucida Sans Typewriter" pitchFamily="49" charset="0"/>
              </a:rPr>
              <a:t> </a:t>
            </a:r>
            <a:r>
              <a:rPr lang="en-US" sz="1400" i="1" dirty="0" smtClean="0">
                <a:latin typeface="Lucida Sans Typewriter" pitchFamily="49" charset="0"/>
              </a:rPr>
              <a:t>name comment?</a:t>
            </a:r>
            <a:endParaRPr lang="en-US" sz="1400" i="1" dirty="0">
              <a:latin typeface="Lucida Sans Typewriter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0059" y="3492994"/>
            <a:ext cx="20104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name</a:t>
            </a:r>
            <a:r>
              <a:rPr lang="en-US" sz="1400" dirty="0" smtClean="0">
                <a:latin typeface="Lucida Sans Typewriter" pitchFamily="49" charset="0"/>
              </a:rPr>
              <a:t>    := string</a:t>
            </a:r>
            <a:endParaRPr lang="en-US" sz="1400" dirty="0">
              <a:latin typeface="Lucida Sans Typewriter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0059" y="3876610"/>
            <a:ext cx="17956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data    </a:t>
            </a:r>
            <a:r>
              <a:rPr lang="en-US" sz="1400" dirty="0" smtClean="0">
                <a:latin typeface="Lucida Sans Typewriter" pitchFamily="49" charset="0"/>
              </a:rPr>
              <a:t>:= real</a:t>
            </a:r>
            <a:endParaRPr lang="en-US" sz="1400" dirty="0">
              <a:latin typeface="Lucida Sans Typewriter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80059" y="4260226"/>
            <a:ext cx="22252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latin typeface="Lucida Sans Typewriter" pitchFamily="49" charset="0"/>
              </a:rPr>
              <a:t>c</a:t>
            </a:r>
            <a:r>
              <a:rPr lang="en-US" sz="1400" i="1" dirty="0" smtClean="0">
                <a:latin typeface="Lucida Sans Typewriter" pitchFamily="49" charset="0"/>
              </a:rPr>
              <a:t>omment </a:t>
            </a:r>
            <a:r>
              <a:rPr lang="en-US" sz="1400" dirty="0" smtClean="0">
                <a:latin typeface="Lucida Sans Typewriter" pitchFamily="49" charset="0"/>
              </a:rPr>
              <a:t>:= </a:t>
            </a:r>
            <a:r>
              <a:rPr lang="en-US" sz="1400" u="sng" dirty="0" smtClean="0">
                <a:latin typeface="Lucida Sans Typewriter" pitchFamily="49" charset="0"/>
              </a:rPr>
              <a:t>#</a:t>
            </a:r>
            <a:r>
              <a:rPr lang="en-US" sz="1400" dirty="0" smtClean="0">
                <a:latin typeface="Lucida Sans Typewriter" pitchFamily="49" charset="0"/>
              </a:rPr>
              <a:t> string</a:t>
            </a:r>
            <a:endParaRPr lang="en-US" sz="1400" dirty="0">
              <a:latin typeface="Lucida Sans Typewriter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80059" y="4643844"/>
            <a:ext cx="26548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junk    </a:t>
            </a:r>
            <a:r>
              <a:rPr lang="en-US" sz="1400" dirty="0" smtClean="0">
                <a:latin typeface="Lucida Sans Typewriter" pitchFamily="49" charset="0"/>
              </a:rPr>
              <a:t>:= string |</a:t>
            </a:r>
            <a:br>
              <a:rPr lang="en-US" sz="1400" dirty="0" smtClean="0">
                <a:latin typeface="Lucida Sans Typewriter" pitchFamily="49" charset="0"/>
              </a:rPr>
            </a:br>
            <a:r>
              <a:rPr lang="en-US" sz="1400" dirty="0" smtClean="0">
                <a:latin typeface="Lucida Sans Typewriter" pitchFamily="49" charset="0"/>
              </a:rPr>
              <a:t>             empty line</a:t>
            </a:r>
            <a:endParaRPr lang="en-US" sz="1400" dirty="0">
              <a:latin typeface="Lucida Sans Typewriter" pitchFamily="49" charset="0"/>
            </a:endParaRPr>
          </a:p>
        </p:txBody>
      </p:sp>
      <p:grpSp>
        <p:nvGrpSpPr>
          <p:cNvPr id="64" name="Group 63"/>
          <p:cNvGrpSpPr/>
          <p:nvPr/>
        </p:nvGrpSpPr>
        <p:grpSpPr>
          <a:xfrm>
            <a:off x="3491880" y="3454434"/>
            <a:ext cx="1788382" cy="383616"/>
            <a:chOff x="4067944" y="3454434"/>
            <a:chExt cx="1788382" cy="383616"/>
          </a:xfrm>
        </p:grpSpPr>
        <p:grpSp>
          <p:nvGrpSpPr>
            <p:cNvPr id="13" name="Group 12"/>
            <p:cNvGrpSpPr/>
            <p:nvPr/>
          </p:nvGrpSpPr>
          <p:grpSpPr>
            <a:xfrm>
              <a:off x="4572000" y="3454434"/>
              <a:ext cx="1284326" cy="383616"/>
              <a:chOff x="4499992" y="4030498"/>
              <a:chExt cx="1284326" cy="383616"/>
            </a:xfrm>
          </p:grpSpPr>
          <p:sp>
            <p:nvSpPr>
              <p:cNvPr id="9" name="Rounded Rectangle 8"/>
              <p:cNvSpPr/>
              <p:nvPr/>
            </p:nvSpPr>
            <p:spPr>
              <a:xfrm>
                <a:off x="4572000" y="4030498"/>
                <a:ext cx="1152128" cy="383616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4499992" y="4031959"/>
                <a:ext cx="12843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not in block</a:t>
                </a:r>
                <a:endParaRPr lang="en-US" dirty="0"/>
              </a:p>
            </p:txBody>
          </p:sp>
        </p:grpSp>
        <p:cxnSp>
          <p:nvCxnSpPr>
            <p:cNvPr id="21" name="Straight Arrow Connector 20"/>
            <p:cNvCxnSpPr>
              <a:endCxn id="12" idx="1"/>
            </p:cNvCxnSpPr>
            <p:nvPr/>
          </p:nvCxnSpPr>
          <p:spPr>
            <a:xfrm flipV="1">
              <a:off x="4067944" y="3640561"/>
              <a:ext cx="504056" cy="568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/>
          <p:cNvGrpSpPr/>
          <p:nvPr/>
        </p:nvGrpSpPr>
        <p:grpSpPr>
          <a:xfrm>
            <a:off x="4572000" y="2699628"/>
            <a:ext cx="2748122" cy="1125599"/>
            <a:chOff x="5148064" y="2699628"/>
            <a:chExt cx="2748122" cy="1125599"/>
          </a:xfrm>
        </p:grpSpPr>
        <p:grpSp>
          <p:nvGrpSpPr>
            <p:cNvPr id="14" name="Group 13"/>
            <p:cNvGrpSpPr/>
            <p:nvPr/>
          </p:nvGrpSpPr>
          <p:grpSpPr>
            <a:xfrm>
              <a:off x="6744058" y="3441611"/>
              <a:ext cx="1152128" cy="383616"/>
              <a:chOff x="4572000" y="4030498"/>
              <a:chExt cx="1152128" cy="383616"/>
            </a:xfrm>
          </p:grpSpPr>
          <p:sp>
            <p:nvSpPr>
              <p:cNvPr id="15" name="Rounded Rectangle 14"/>
              <p:cNvSpPr/>
              <p:nvPr/>
            </p:nvSpPr>
            <p:spPr>
              <a:xfrm>
                <a:off x="4572000" y="4030498"/>
                <a:ext cx="1152128" cy="383616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4704198" y="4031959"/>
                <a:ext cx="9108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/>
                  <a:t>in block</a:t>
                </a:r>
                <a:endParaRPr lang="en-US" dirty="0"/>
              </a:p>
            </p:txBody>
          </p:sp>
        </p:grpSp>
        <p:cxnSp>
          <p:nvCxnSpPr>
            <p:cNvPr id="24" name="Curved Connector 23"/>
            <p:cNvCxnSpPr>
              <a:stCxn id="9" idx="0"/>
              <a:endCxn id="16" idx="0"/>
            </p:cNvCxnSpPr>
            <p:nvPr/>
          </p:nvCxnSpPr>
          <p:spPr>
            <a:xfrm rot="5400000" flipH="1" flipV="1">
              <a:off x="6234186" y="2356950"/>
              <a:ext cx="11362" cy="2183606"/>
            </a:xfrm>
            <a:prstGeom prst="curvedConnector3">
              <a:avLst>
                <a:gd name="adj1" fmla="val 2111970"/>
              </a:avLst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5724128" y="2699628"/>
              <a:ext cx="12570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  <a:r>
                <a:rPr lang="en-US" dirty="0" smtClean="0"/>
                <a:t>egin block</a:t>
              </a:r>
              <a:endParaRPr lang="en-US" dirty="0"/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4572001" y="3825226"/>
            <a:ext cx="2100050" cy="755902"/>
            <a:chOff x="5148065" y="3825226"/>
            <a:chExt cx="2100050" cy="755902"/>
          </a:xfrm>
        </p:grpSpPr>
        <p:cxnSp>
          <p:nvCxnSpPr>
            <p:cNvPr id="29" name="Curved Connector 28"/>
            <p:cNvCxnSpPr>
              <a:stCxn id="15" idx="2"/>
              <a:endCxn id="9" idx="2"/>
            </p:cNvCxnSpPr>
            <p:nvPr/>
          </p:nvCxnSpPr>
          <p:spPr>
            <a:xfrm rot="5400000">
              <a:off x="6191678" y="2781613"/>
              <a:ext cx="12823" cy="2100050"/>
            </a:xfrm>
            <a:prstGeom prst="curvedConnector3">
              <a:avLst>
                <a:gd name="adj1" fmla="val 1882734"/>
              </a:avLst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/>
            <p:cNvSpPr txBox="1"/>
            <p:nvPr/>
          </p:nvSpPr>
          <p:spPr>
            <a:xfrm>
              <a:off x="5853092" y="4211796"/>
              <a:ext cx="1095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end block</a:t>
              </a:r>
              <a:endParaRPr lang="en-US" dirty="0"/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3635896" y="3838050"/>
            <a:ext cx="2520280" cy="1823198"/>
            <a:chOff x="4211960" y="3838050"/>
            <a:chExt cx="2520280" cy="1823198"/>
          </a:xfrm>
        </p:grpSpPr>
        <p:grpSp>
          <p:nvGrpSpPr>
            <p:cNvPr id="17" name="Group 16"/>
            <p:cNvGrpSpPr/>
            <p:nvPr/>
          </p:nvGrpSpPr>
          <p:grpSpPr>
            <a:xfrm>
              <a:off x="5580112" y="5277632"/>
              <a:ext cx="1152128" cy="383616"/>
              <a:chOff x="4572000" y="4030498"/>
              <a:chExt cx="1152128" cy="383616"/>
            </a:xfrm>
          </p:grpSpPr>
          <p:sp>
            <p:nvSpPr>
              <p:cNvPr id="18" name="Rounded Rectangle 17"/>
              <p:cNvSpPr/>
              <p:nvPr/>
            </p:nvSpPr>
            <p:spPr>
              <a:xfrm>
                <a:off x="4572000" y="4030498"/>
                <a:ext cx="1152128" cy="383616"/>
              </a:xfrm>
              <a:prstGeom prst="round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4830290" y="4031959"/>
                <a:ext cx="658643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rgbClr val="FF0000"/>
                    </a:solidFill>
                  </a:rPr>
                  <a:t>error</a:t>
                </a:r>
                <a:endParaRPr lang="en-US" dirty="0">
                  <a:solidFill>
                    <a:srgbClr val="FF0000"/>
                  </a:solidFill>
                </a:endParaRPr>
              </a:p>
            </p:txBody>
          </p:sp>
        </p:grpSp>
        <p:cxnSp>
          <p:nvCxnSpPr>
            <p:cNvPr id="34" name="Curved Connector 33"/>
            <p:cNvCxnSpPr>
              <a:stCxn id="9" idx="2"/>
              <a:endCxn id="18" idx="1"/>
            </p:cNvCxnSpPr>
            <p:nvPr/>
          </p:nvCxnSpPr>
          <p:spPr>
            <a:xfrm rot="16200000" flipH="1">
              <a:off x="4548393" y="4437721"/>
              <a:ext cx="1631390" cy="432048"/>
            </a:xfrm>
            <a:prstGeom prst="curvedConnector2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/>
            <p:cNvSpPr txBox="1"/>
            <p:nvPr/>
          </p:nvSpPr>
          <p:spPr>
            <a:xfrm>
              <a:off x="4211960" y="4643844"/>
              <a:ext cx="1095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end block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6156177" y="3825226"/>
            <a:ext cx="2102311" cy="1945198"/>
            <a:chOff x="6732241" y="3825226"/>
            <a:chExt cx="2102311" cy="1945198"/>
          </a:xfrm>
        </p:grpSpPr>
        <p:cxnSp>
          <p:nvCxnSpPr>
            <p:cNvPr id="37" name="Curved Connector 36"/>
            <p:cNvCxnSpPr>
              <a:stCxn id="15" idx="2"/>
              <a:endCxn id="18" idx="3"/>
            </p:cNvCxnSpPr>
            <p:nvPr/>
          </p:nvCxnSpPr>
          <p:spPr>
            <a:xfrm rot="5400000">
              <a:off x="6204075" y="4353392"/>
              <a:ext cx="1644213" cy="587882"/>
            </a:xfrm>
            <a:prstGeom prst="curvedConnector2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>
              <a:off x="7092280" y="4293096"/>
              <a:ext cx="1742272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b</a:t>
              </a:r>
              <a:r>
                <a:rPr lang="en-US" dirty="0" smtClean="0">
                  <a:solidFill>
                    <a:srgbClr val="FF0000"/>
                  </a:solidFill>
                </a:rPr>
                <a:t>egin block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or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end wrong block</a:t>
              </a:r>
            </a:p>
            <a:p>
              <a:pPr algn="ctr"/>
              <a:r>
                <a:rPr lang="en-US" dirty="0" smtClean="0">
                  <a:solidFill>
                    <a:srgbClr val="FF0000"/>
                  </a:solidFill>
                </a:rPr>
                <a:t>or</a:t>
              </a:r>
            </a:p>
            <a:p>
              <a:pPr algn="ctr"/>
              <a:r>
                <a:rPr lang="en-US" dirty="0" smtClean="0">
                  <a:solidFill>
                    <a:srgbClr val="FF0000"/>
                  </a:solidFill>
                </a:rPr>
                <a:t>end of file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3131840" y="2996952"/>
            <a:ext cx="1440160" cy="643610"/>
            <a:chOff x="3707904" y="2996952"/>
            <a:chExt cx="1440160" cy="643610"/>
          </a:xfrm>
        </p:grpSpPr>
        <p:cxnSp>
          <p:nvCxnSpPr>
            <p:cNvPr id="44" name="Curved Connector 43"/>
            <p:cNvCxnSpPr>
              <a:stCxn id="12" idx="1"/>
              <a:endCxn id="9" idx="0"/>
            </p:cNvCxnSpPr>
            <p:nvPr/>
          </p:nvCxnSpPr>
          <p:spPr>
            <a:xfrm rot="10800000" flipH="1">
              <a:off x="4499992" y="3454435"/>
              <a:ext cx="648072" cy="186127"/>
            </a:xfrm>
            <a:prstGeom prst="curvedConnector4">
              <a:avLst>
                <a:gd name="adj1" fmla="val -35274"/>
                <a:gd name="adj2" fmla="val 222819"/>
              </a:avLst>
            </a:prstGeom>
            <a:ln w="25400">
              <a:headEnd type="stealth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/>
            <p:cNvSpPr txBox="1"/>
            <p:nvPr/>
          </p:nvSpPr>
          <p:spPr>
            <a:xfrm>
              <a:off x="3707904" y="2996952"/>
              <a:ext cx="5870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junk</a:t>
              </a:r>
              <a:endParaRPr lang="en-US" dirty="0">
                <a:solidFill>
                  <a:schemeClr val="tx2">
                    <a:lumMod val="40000"/>
                    <a:lumOff val="60000"/>
                  </a:schemeClr>
                </a:solidFill>
              </a:endParaRPr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6683598" y="2204864"/>
            <a:ext cx="1230953" cy="1428555"/>
            <a:chOff x="7259662" y="2204864"/>
            <a:chExt cx="1230953" cy="1428555"/>
          </a:xfrm>
        </p:grpSpPr>
        <p:cxnSp>
          <p:nvCxnSpPr>
            <p:cNvPr id="54" name="Curved Connector 53"/>
            <p:cNvCxnSpPr>
              <a:stCxn id="15" idx="3"/>
              <a:endCxn id="16" idx="0"/>
            </p:cNvCxnSpPr>
            <p:nvPr/>
          </p:nvCxnSpPr>
          <p:spPr>
            <a:xfrm flipH="1" flipV="1">
              <a:off x="7259662" y="3443072"/>
              <a:ext cx="564516" cy="190347"/>
            </a:xfrm>
            <a:prstGeom prst="curvedConnector4">
              <a:avLst>
                <a:gd name="adj1" fmla="val -40495"/>
                <a:gd name="adj2" fmla="val 220864"/>
              </a:avLst>
            </a:prstGeom>
            <a:ln w="254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/>
            <p:cNvSpPr txBox="1"/>
            <p:nvPr/>
          </p:nvSpPr>
          <p:spPr>
            <a:xfrm>
              <a:off x="7308304" y="2204864"/>
              <a:ext cx="1182311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comment</a:t>
              </a:r>
              <a:b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</a:br>
              <a: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or</a:t>
              </a:r>
              <a:b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</a:br>
              <a: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empty line</a:t>
              </a:r>
              <a:endParaRPr lang="en-US" dirty="0">
                <a:solidFill>
                  <a:schemeClr val="tx2">
                    <a:lumMod val="40000"/>
                    <a:lumOff val="60000"/>
                  </a:schemeClr>
                </a:solidFill>
              </a:endParaRPr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6672050" y="3633419"/>
            <a:ext cx="1524002" cy="380937"/>
            <a:chOff x="7248114" y="3633419"/>
            <a:chExt cx="1524002" cy="380937"/>
          </a:xfrm>
        </p:grpSpPr>
        <p:cxnSp>
          <p:nvCxnSpPr>
            <p:cNvPr id="60" name="Curved Connector 59"/>
            <p:cNvCxnSpPr>
              <a:stCxn id="15" idx="3"/>
              <a:endCxn id="15" idx="2"/>
            </p:cNvCxnSpPr>
            <p:nvPr/>
          </p:nvCxnSpPr>
          <p:spPr>
            <a:xfrm flipH="1">
              <a:off x="7248114" y="3633419"/>
              <a:ext cx="576064" cy="191808"/>
            </a:xfrm>
            <a:prstGeom prst="curvedConnector4">
              <a:avLst>
                <a:gd name="adj1" fmla="val -39683"/>
                <a:gd name="adj2" fmla="val 219182"/>
              </a:avLst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/>
            <p:cNvSpPr txBox="1"/>
            <p:nvPr/>
          </p:nvSpPr>
          <p:spPr>
            <a:xfrm>
              <a:off x="8172400" y="3645024"/>
              <a:ext cx="599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data</a:t>
              </a:r>
              <a:endParaRPr lang="en-US" dirty="0"/>
            </a:p>
          </p:txBody>
        </p:sp>
      </p:grpSp>
      <p:sp>
        <p:nvSpPr>
          <p:cNvPr id="71" name="TextBox 70"/>
          <p:cNvSpPr txBox="1"/>
          <p:nvPr/>
        </p:nvSpPr>
        <p:spPr>
          <a:xfrm>
            <a:off x="5148064" y="2276872"/>
            <a:ext cx="1324786" cy="369332"/>
          </a:xfrm>
          <a:prstGeom prst="rect">
            <a:avLst/>
          </a:prstGeom>
          <a:noFill/>
          <a:ln w="1905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 smtClean="0"/>
              <a:t>create block</a:t>
            </a:r>
            <a:endParaRPr lang="en-US" dirty="0"/>
          </a:p>
        </p:txBody>
      </p:sp>
      <p:sp>
        <p:nvSpPr>
          <p:cNvPr id="72" name="TextBox 71"/>
          <p:cNvSpPr txBox="1"/>
          <p:nvPr/>
        </p:nvSpPr>
        <p:spPr>
          <a:xfrm>
            <a:off x="5044016" y="4571836"/>
            <a:ext cx="1328184" cy="369332"/>
          </a:xfrm>
          <a:prstGeom prst="rect">
            <a:avLst/>
          </a:prstGeom>
          <a:noFill/>
          <a:ln w="1905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 smtClean="0"/>
              <a:t>return block</a:t>
            </a:r>
            <a:endParaRPr lang="en-US" dirty="0"/>
          </a:p>
        </p:txBody>
      </p:sp>
      <p:sp>
        <p:nvSpPr>
          <p:cNvPr id="73" name="TextBox 72"/>
          <p:cNvSpPr txBox="1"/>
          <p:nvPr/>
        </p:nvSpPr>
        <p:spPr>
          <a:xfrm>
            <a:off x="8028384" y="3043118"/>
            <a:ext cx="1006879" cy="646331"/>
          </a:xfrm>
          <a:prstGeom prst="rect">
            <a:avLst/>
          </a:prstGeom>
          <a:noFill/>
          <a:ln w="1905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</a:t>
            </a:r>
            <a:r>
              <a:rPr lang="en-US" dirty="0" smtClean="0"/>
              <a:t>dd data</a:t>
            </a:r>
            <a:br>
              <a:rPr lang="en-US" dirty="0" smtClean="0"/>
            </a:br>
            <a:r>
              <a:rPr lang="en-US" dirty="0" smtClean="0"/>
              <a:t>to block</a:t>
            </a:r>
            <a:endParaRPr lang="en-US" dirty="0"/>
          </a:p>
        </p:txBody>
      </p:sp>
      <p:sp>
        <p:nvSpPr>
          <p:cNvPr id="74" name="TextBox 73"/>
          <p:cNvSpPr txBox="1"/>
          <p:nvPr/>
        </p:nvSpPr>
        <p:spPr>
          <a:xfrm>
            <a:off x="5288571" y="5867980"/>
            <a:ext cx="1155637" cy="369332"/>
          </a:xfrm>
          <a:prstGeom prst="rect">
            <a:avLst/>
          </a:prstGeom>
          <a:noFill/>
          <a:ln w="1905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/>
              <a:t>r</a:t>
            </a:r>
            <a:r>
              <a:rPr lang="en-US" dirty="0" smtClean="0"/>
              <a:t>aise error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724128" y="1484784"/>
            <a:ext cx="301710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Finite state automaton</a:t>
            </a:r>
            <a:endParaRPr lang="en-US" sz="2400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71809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animBg="1"/>
      <p:bldP spid="72" grpId="0" animBg="1"/>
      <p:bldP spid="73" grpId="0" animBg="1"/>
      <p:bldP spid="74" grpId="0" animBg="1"/>
      <p:bldP spid="10" grpId="0" animBg="1"/>
    </p:bldLst>
  </p:timing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</a:t>
            </a:r>
            <a:r>
              <a:rPr lang="en-US" dirty="0" err="1" smtClean="0"/>
              <a:t>BlockParser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20184" y="1457489"/>
            <a:ext cx="7837402" cy="304698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c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lass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BlockParser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(object):</a:t>
            </a:r>
          </a:p>
          <a:p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1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2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states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['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in_block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not_in_block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', 'error']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3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comment_pattern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re.compile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#.*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')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4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block_begin_pattern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re.compile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r'</a:t>
            </a:r>
            <a:r>
              <a:rPr lang="en-US" sz="16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begin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\s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+(\w+)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5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block_end_pattern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re.compile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r'</a:t>
            </a:r>
            <a:r>
              <a:rPr lang="en-US" sz="16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end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\s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+(\w+)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6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.__state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7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current_block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8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.__blocks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9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.__match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10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.__reset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20184" y="4913873"/>
            <a:ext cx="4751622" cy="132343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1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reset(self):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2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set_state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not_in_block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3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current_block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None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4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.__blocks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[]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5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.__match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None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499992" y="5661248"/>
            <a:ext cx="3925755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Must be called before parsing a new file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10077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From model to code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179512" y="1477808"/>
            <a:ext cx="5984331" cy="504753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1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block_file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2   line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preprocess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3   if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is_in_state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not_in_block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4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is_begin_block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5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init_block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5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set_state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6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is_end_block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7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DanglingEndBlockError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(self)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8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is_in_state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9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is_begin_block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10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NestedBlocksError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(self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11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is_end_block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12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end_matches_begin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13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finish_block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14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set_state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not_in_block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15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16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NonMatchingBlockDelimitersError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(self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17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is_data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18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add_data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19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20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UnknownStateError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self.get_state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21 if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s_in_state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22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NonClosedBlockError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(self)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82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9336" y="1628800"/>
            <a:ext cx="3963144" cy="28520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13931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Parsing a context-free language: </a:t>
            </a:r>
            <a:r>
              <a:rPr lang="en-US" dirty="0" err="1" smtClean="0"/>
              <a:t>pyparsing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github.com/gjbex/training-material/tree/master/Python/PyParsing </a:t>
            </a:r>
            <a:endParaRPr lang="en-US" sz="1600" dirty="0">
              <a:hlinkClick r:id="rId2"/>
            </a:endParaRPr>
          </a:p>
          <a:p>
            <a:r>
              <a:rPr lang="en-US" sz="1600" dirty="0" smtClean="0">
                <a:hlinkClick r:id="rId2"/>
              </a:rPr>
              <a:t>https</a:t>
            </a:r>
            <a:r>
              <a:rPr lang="en-US" sz="1600" dirty="0">
                <a:hlinkClick r:id="rId2"/>
              </a:rPr>
              <a:t>://</a:t>
            </a:r>
            <a:r>
              <a:rPr lang="en-US" sz="1600" dirty="0" smtClean="0">
                <a:hlinkClick r:id="rId2"/>
              </a:rPr>
              <a:t>github.com/gjbex/training-material/tree/master/Python/FiniteStateParser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5840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Interactive: </a:t>
            </a:r>
            <a:r>
              <a:rPr lang="en-US" dirty="0" err="1"/>
              <a:t>j</a:t>
            </a:r>
            <a:r>
              <a:rPr lang="en-US" dirty="0" err="1" smtClean="0"/>
              <a:t>upyter</a:t>
            </a:r>
            <a:r>
              <a:rPr lang="en-US" dirty="0" smtClean="0"/>
              <a:t> notebooks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</a:t>
            </a:fld>
            <a:endParaRPr lang="nl-BE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75" y="1405855"/>
            <a:ext cx="7639050" cy="454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2433937" y="1885297"/>
            <a:ext cx="6614537" cy="2655358"/>
            <a:chOff x="333951" y="3761788"/>
            <a:chExt cx="6614537" cy="2655358"/>
          </a:xfrm>
        </p:grpSpPr>
        <p:pic>
          <p:nvPicPr>
            <p:cNvPr id="3074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465380">
              <a:off x="333951" y="3761788"/>
              <a:ext cx="5092799" cy="223893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3075" name="Picture 3">
              <a:hlinkClick r:id="rId4"/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95513" y="6093296"/>
              <a:ext cx="4752975" cy="32385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</p:grpSp>
      <p:grpSp>
        <p:nvGrpSpPr>
          <p:cNvPr id="9" name="Group 8"/>
          <p:cNvGrpSpPr/>
          <p:nvPr/>
        </p:nvGrpSpPr>
        <p:grpSpPr>
          <a:xfrm>
            <a:off x="108581" y="2420888"/>
            <a:ext cx="1799123" cy="864096"/>
            <a:chOff x="108581" y="2420888"/>
            <a:chExt cx="1799123" cy="864096"/>
          </a:xfrm>
        </p:grpSpPr>
        <p:sp>
          <p:nvSpPr>
            <p:cNvPr id="3" name="TextBox 2"/>
            <p:cNvSpPr txBox="1"/>
            <p:nvPr/>
          </p:nvSpPr>
          <p:spPr>
            <a:xfrm>
              <a:off x="108581" y="2420888"/>
              <a:ext cx="117807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Styled text</a:t>
              </a:r>
              <a:endParaRPr lang="en-US" dirty="0"/>
            </a:p>
          </p:txBody>
        </p:sp>
        <p:cxnSp>
          <p:nvCxnSpPr>
            <p:cNvPr id="7" name="Straight Arrow Connector 6"/>
            <p:cNvCxnSpPr>
              <a:stCxn id="3" idx="3"/>
            </p:cNvCxnSpPr>
            <p:nvPr/>
          </p:nvCxnSpPr>
          <p:spPr>
            <a:xfrm>
              <a:off x="1286660" y="2605554"/>
              <a:ext cx="621044" cy="679430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107504" y="3212976"/>
            <a:ext cx="1872208" cy="646331"/>
            <a:chOff x="108581" y="2420888"/>
            <a:chExt cx="1872208" cy="646331"/>
          </a:xfrm>
        </p:grpSpPr>
        <p:sp>
          <p:nvSpPr>
            <p:cNvPr id="14" name="TextBox 13"/>
            <p:cNvSpPr txBox="1"/>
            <p:nvPr/>
          </p:nvSpPr>
          <p:spPr>
            <a:xfrm>
              <a:off x="108581" y="2420888"/>
              <a:ext cx="1497398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Typeset </a:t>
              </a:r>
              <a:r>
                <a:rPr lang="en-US" dirty="0" err="1" smtClean="0"/>
                <a:t>LaTeX</a:t>
              </a:r>
              <a:r>
                <a:rPr lang="en-US" dirty="0" smtClean="0"/>
                <a:t/>
              </a:r>
              <a:br>
                <a:rPr lang="en-US" dirty="0" smtClean="0"/>
              </a:br>
              <a:r>
                <a:rPr lang="en-US" dirty="0" smtClean="0"/>
                <a:t>formulas</a:t>
              </a:r>
              <a:endParaRPr lang="en-US" dirty="0"/>
            </a:p>
          </p:txBody>
        </p:sp>
        <p:cxnSp>
          <p:nvCxnSpPr>
            <p:cNvPr id="15" name="Straight Arrow Connector 14"/>
            <p:cNvCxnSpPr>
              <a:stCxn id="14" idx="3"/>
            </p:cNvCxnSpPr>
            <p:nvPr/>
          </p:nvCxnSpPr>
          <p:spPr>
            <a:xfrm>
              <a:off x="1605979" y="2744054"/>
              <a:ext cx="374810" cy="25289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3419873" y="4987064"/>
            <a:ext cx="2849188" cy="530168"/>
            <a:chOff x="-1339967" y="2260052"/>
            <a:chExt cx="2849188" cy="530168"/>
          </a:xfrm>
        </p:grpSpPr>
        <p:sp>
          <p:nvSpPr>
            <p:cNvPr id="18" name="TextBox 17"/>
            <p:cNvSpPr txBox="1"/>
            <p:nvPr/>
          </p:nvSpPr>
          <p:spPr>
            <a:xfrm>
              <a:off x="108581" y="2420888"/>
              <a:ext cx="140064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Python input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18" idx="1"/>
            </p:cNvCxnSpPr>
            <p:nvPr/>
          </p:nvCxnSpPr>
          <p:spPr>
            <a:xfrm flipH="1" flipV="1">
              <a:off x="-1339967" y="2260052"/>
              <a:ext cx="1448548" cy="345502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3419873" y="5332566"/>
            <a:ext cx="2310294" cy="665774"/>
            <a:chOff x="-1345388" y="2124446"/>
            <a:chExt cx="2310294" cy="665774"/>
          </a:xfrm>
        </p:grpSpPr>
        <p:sp>
          <p:nvSpPr>
            <p:cNvPr id="23" name="TextBox 22"/>
            <p:cNvSpPr txBox="1"/>
            <p:nvPr/>
          </p:nvSpPr>
          <p:spPr>
            <a:xfrm>
              <a:off x="108581" y="2420888"/>
              <a:ext cx="85632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Output</a:t>
              </a:r>
              <a:endParaRPr lang="en-US" dirty="0"/>
            </a:p>
          </p:txBody>
        </p:sp>
        <p:cxnSp>
          <p:nvCxnSpPr>
            <p:cNvPr id="24" name="Straight Arrow Connector 23"/>
            <p:cNvCxnSpPr>
              <a:stCxn id="23" idx="1"/>
            </p:cNvCxnSpPr>
            <p:nvPr/>
          </p:nvCxnSpPr>
          <p:spPr>
            <a:xfrm flipH="1" flipV="1">
              <a:off x="-1345388" y="2124446"/>
              <a:ext cx="1453969" cy="48110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/>
          <p:cNvSpPr txBox="1"/>
          <p:nvPr/>
        </p:nvSpPr>
        <p:spPr>
          <a:xfrm>
            <a:off x="999147" y="6141203"/>
            <a:ext cx="329635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Interface in web browser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44912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Task: computing branch lengths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2006838"/>
            <a:ext cx="2528256" cy="28623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taxa1: 0.1,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  taxa2: 0.2,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  taxa3: 0.3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): 0.11,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taxa4: 0.4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): 0.12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);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651525" y="4797152"/>
            <a:ext cx="3080908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Data is tree-structured,</a:t>
            </a:r>
            <a:br>
              <a:rPr lang="en-US" sz="2400" dirty="0" smtClean="0"/>
            </a:br>
            <a:r>
              <a:rPr lang="en-US" sz="2400" dirty="0" smtClean="0"/>
              <a:t>structure is significant</a:t>
            </a:r>
            <a:endParaRPr lang="en-US" sz="2400" dirty="0"/>
          </a:p>
        </p:txBody>
      </p:sp>
      <p:sp>
        <p:nvSpPr>
          <p:cNvPr id="37" name="TextBox 36"/>
          <p:cNvSpPr txBox="1"/>
          <p:nvPr/>
        </p:nvSpPr>
        <p:spPr>
          <a:xfrm>
            <a:off x="395536" y="5733256"/>
            <a:ext cx="820769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Actual data:</a:t>
            </a:r>
            <a:br>
              <a:rPr lang="en-US" sz="2000" dirty="0" smtClean="0"/>
            </a:br>
            <a:r>
              <a:rPr lang="pt-BR" sz="1600" dirty="0" smtClean="0">
                <a:latin typeface="Courier New" pitchFamily="49" charset="0"/>
                <a:cs typeface="Courier New" pitchFamily="49" charset="0"/>
              </a:rPr>
              <a:t>(taxa1: 0.1, ((taxa2: 0.2, taxa3: 0.3): 0.11, taxa4: 0.4): 0.12);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8" name="Group 57"/>
          <p:cNvGrpSpPr/>
          <p:nvPr/>
        </p:nvGrpSpPr>
        <p:grpSpPr>
          <a:xfrm>
            <a:off x="3419872" y="1700808"/>
            <a:ext cx="3672408" cy="2808312"/>
            <a:chOff x="3419872" y="1700808"/>
            <a:chExt cx="3672408" cy="2808312"/>
          </a:xfrm>
        </p:grpSpPr>
        <p:sp>
          <p:nvSpPr>
            <p:cNvPr id="18" name="Oval 17"/>
            <p:cNvSpPr/>
            <p:nvPr/>
          </p:nvSpPr>
          <p:spPr>
            <a:xfrm>
              <a:off x="4644008" y="1700808"/>
              <a:ext cx="360040" cy="3600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3419872" y="2672916"/>
              <a:ext cx="864096" cy="2880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taxa1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" name="Oval 19"/>
            <p:cNvSpPr/>
            <p:nvPr/>
          </p:nvSpPr>
          <p:spPr>
            <a:xfrm>
              <a:off x="5652120" y="2636912"/>
              <a:ext cx="360040" cy="3600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5004048" y="3429000"/>
              <a:ext cx="360040" cy="3600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ounded Rectangle 23"/>
            <p:cNvSpPr/>
            <p:nvPr/>
          </p:nvSpPr>
          <p:spPr>
            <a:xfrm>
              <a:off x="4067944" y="4221088"/>
              <a:ext cx="864096" cy="2880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taxa2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5508104" y="4221088"/>
              <a:ext cx="864096" cy="2880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taxa3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8" name="Rounded Rectangle 27"/>
            <p:cNvSpPr/>
            <p:nvPr/>
          </p:nvSpPr>
          <p:spPr>
            <a:xfrm>
              <a:off x="6228184" y="3465004"/>
              <a:ext cx="864096" cy="2880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taxa4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30" name="Straight Connector 29"/>
            <p:cNvCxnSpPr>
              <a:stCxn id="18" idx="3"/>
              <a:endCxn id="19" idx="0"/>
            </p:cNvCxnSpPr>
            <p:nvPr/>
          </p:nvCxnSpPr>
          <p:spPr>
            <a:xfrm flipH="1">
              <a:off x="3851920" y="2008121"/>
              <a:ext cx="844815" cy="66479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stCxn id="18" idx="5"/>
              <a:endCxn id="20" idx="0"/>
            </p:cNvCxnSpPr>
            <p:nvPr/>
          </p:nvCxnSpPr>
          <p:spPr>
            <a:xfrm>
              <a:off x="4951321" y="2008121"/>
              <a:ext cx="880819" cy="62879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stCxn id="21" idx="0"/>
              <a:endCxn id="20" idx="3"/>
            </p:cNvCxnSpPr>
            <p:nvPr/>
          </p:nvCxnSpPr>
          <p:spPr>
            <a:xfrm flipV="1">
              <a:off x="5184068" y="2944225"/>
              <a:ext cx="520779" cy="48477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>
              <a:stCxn id="28" idx="0"/>
              <a:endCxn id="20" idx="5"/>
            </p:cNvCxnSpPr>
            <p:nvPr/>
          </p:nvCxnSpPr>
          <p:spPr>
            <a:xfrm flipH="1" flipV="1">
              <a:off x="5959433" y="2944225"/>
              <a:ext cx="700799" cy="52077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>
              <a:stCxn id="24" idx="0"/>
              <a:endCxn id="21" idx="3"/>
            </p:cNvCxnSpPr>
            <p:nvPr/>
          </p:nvCxnSpPr>
          <p:spPr>
            <a:xfrm flipV="1">
              <a:off x="4499992" y="3736313"/>
              <a:ext cx="556783" cy="48477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>
              <a:stCxn id="26" idx="0"/>
              <a:endCxn id="21" idx="5"/>
            </p:cNvCxnSpPr>
            <p:nvPr/>
          </p:nvCxnSpPr>
          <p:spPr>
            <a:xfrm flipH="1" flipV="1">
              <a:off x="5311361" y="3736313"/>
              <a:ext cx="628791" cy="48477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/>
            <p:cNvSpPr txBox="1"/>
            <p:nvPr/>
          </p:nvSpPr>
          <p:spPr>
            <a:xfrm>
              <a:off x="3707904" y="2060848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0.1</a:t>
              </a:r>
              <a:endParaRPr lang="en-US" dirty="0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5418728" y="2060848"/>
              <a:ext cx="593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0.12</a:t>
              </a:r>
              <a:endParaRPr lang="en-US" dirty="0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4139952" y="3789040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0.2</a:t>
              </a:r>
              <a:endParaRPr lang="en-US" dirty="0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5751772" y="3789040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0.3</a:t>
              </a:r>
              <a:endParaRPr lang="en-US" dirty="0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6399844" y="2924944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0.4</a:t>
              </a:r>
              <a:endParaRPr lang="en-US" dirty="0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4788024" y="2924944"/>
              <a:ext cx="593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0.11</a:t>
              </a:r>
              <a:endParaRPr lang="en-US" dirty="0"/>
            </a:p>
          </p:txBody>
        </p:sp>
      </p:grpSp>
      <p:sp>
        <p:nvSpPr>
          <p:cNvPr id="59" name="TextBox 58"/>
          <p:cNvSpPr txBox="1"/>
          <p:nvPr/>
        </p:nvSpPr>
        <p:spPr>
          <a:xfrm>
            <a:off x="6876256" y="2276872"/>
            <a:ext cx="15695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Branch length</a:t>
            </a:r>
            <a:br>
              <a:rPr lang="en-US" dirty="0" smtClean="0"/>
            </a:br>
            <a:r>
              <a:rPr lang="en-US" dirty="0" smtClean="0"/>
              <a:t>to taxa2 = 0.43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77620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7" grpId="0" animBg="1"/>
    </p:bldLst>
  </p:timing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</a:t>
            </a:r>
            <a:r>
              <a:rPr lang="en-US" dirty="0" err="1" smtClean="0"/>
              <a:t>Newick</a:t>
            </a:r>
            <a:r>
              <a:rPr lang="en-US" dirty="0" smtClean="0"/>
              <a:t> data: nodes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Node attributes</a:t>
            </a:r>
          </a:p>
          <a:p>
            <a:pPr lvl="1"/>
            <a:r>
              <a:rPr lang="en-US" dirty="0" smtClean="0"/>
              <a:t>Branch length (0.0 for root node)</a:t>
            </a:r>
          </a:p>
          <a:p>
            <a:pPr lvl="1"/>
            <a:r>
              <a:rPr lang="en-US" dirty="0" smtClean="0"/>
              <a:t>Label: </a:t>
            </a:r>
            <a:r>
              <a:rPr lang="en-US" dirty="0" err="1" smtClean="0"/>
              <a:t>taxa</a:t>
            </a:r>
            <a:r>
              <a:rPr lang="en-US" dirty="0" smtClean="0"/>
              <a:t> name (only leaf nodes)</a:t>
            </a:r>
          </a:p>
          <a:p>
            <a:pPr lvl="1"/>
            <a:r>
              <a:rPr lang="en-US" dirty="0" smtClean="0"/>
              <a:t>List of children (empty for leaf nodes)</a:t>
            </a:r>
          </a:p>
          <a:p>
            <a:r>
              <a:rPr lang="en-US" dirty="0" smtClean="0"/>
              <a:t>Node methods</a:t>
            </a:r>
          </a:p>
          <a:p>
            <a:pPr lvl="1"/>
            <a:r>
              <a:rPr lang="en-US" dirty="0" smtClean="0"/>
              <a:t>Set/get label</a:t>
            </a:r>
          </a:p>
          <a:p>
            <a:pPr lvl="1"/>
            <a:r>
              <a:rPr lang="en-US" dirty="0" smtClean="0"/>
              <a:t>Set/get branch length</a:t>
            </a:r>
          </a:p>
          <a:p>
            <a:pPr lvl="1"/>
            <a:r>
              <a:rPr lang="en-US" dirty="0" smtClean="0"/>
              <a:t>Add child node</a:t>
            </a:r>
          </a:p>
          <a:p>
            <a:pPr lvl="1"/>
            <a:r>
              <a:rPr lang="en-US" dirty="0" smtClean="0"/>
              <a:t>Get list of children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69547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Attributes: Python decorators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51520" y="1340768"/>
            <a:ext cx="4824536" cy="526297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NewickNode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1  def __init__(self, name=None):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2      super().__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__()    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3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self.__label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None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4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self.__length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None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5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self.__children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[]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6  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@property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7  def label(self):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8   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self.__label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9  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label.setter</a:t>
            </a:r>
            <a:endParaRPr lang="en-US" sz="1400" b="1" dirty="0" smtClean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10  def label(self, label):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11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self.__label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label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12  def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add_child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(self, child):</a:t>
            </a: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13      self.__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children.append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(child)</a:t>
            </a:r>
          </a:p>
          <a:p>
            <a:pPr marL="342900" indent="-342900"/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14  def children(self):</a:t>
            </a: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15      for child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self.__children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16          yield child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2195736" y="2566645"/>
            <a:ext cx="5407493" cy="646331"/>
            <a:chOff x="2195736" y="2420888"/>
            <a:chExt cx="5407493" cy="646331"/>
          </a:xfrm>
        </p:grpSpPr>
        <p:sp>
          <p:nvSpPr>
            <p:cNvPr id="5" name="TextBox 4"/>
            <p:cNvSpPr txBox="1"/>
            <p:nvPr/>
          </p:nvSpPr>
          <p:spPr>
            <a:xfrm>
              <a:off x="5508104" y="2420888"/>
              <a:ext cx="209512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Getter: provide read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access to attribute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5" idx="1"/>
            </p:cNvCxnSpPr>
            <p:nvPr/>
          </p:nvCxnSpPr>
          <p:spPr>
            <a:xfrm flipH="1">
              <a:off x="2195736" y="2744054"/>
              <a:ext cx="3312368" cy="252898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2267744" y="3934797"/>
            <a:ext cx="5358440" cy="646331"/>
            <a:chOff x="2267744" y="3718773"/>
            <a:chExt cx="5358440" cy="646331"/>
          </a:xfrm>
        </p:grpSpPr>
        <p:sp>
          <p:nvSpPr>
            <p:cNvPr id="6" name="TextBox 5"/>
            <p:cNvSpPr txBox="1"/>
            <p:nvPr/>
          </p:nvSpPr>
          <p:spPr>
            <a:xfrm>
              <a:off x="5508104" y="3718773"/>
              <a:ext cx="211808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Setter: provide write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access to attribute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6" idx="1"/>
            </p:cNvCxnSpPr>
            <p:nvPr/>
          </p:nvCxnSpPr>
          <p:spPr>
            <a:xfrm flipH="1" flipV="1">
              <a:off x="2267744" y="3861048"/>
              <a:ext cx="3240360" cy="180891"/>
            </a:xfrm>
            <a:prstGeom prst="straightConnector1">
              <a:avLst/>
            </a:prstGeom>
            <a:ln w="2540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4860032" y="5118283"/>
            <a:ext cx="3892476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Prevent accidental write</a:t>
            </a:r>
            <a:br>
              <a:rPr lang="en-US" sz="2400" dirty="0" smtClean="0"/>
            </a:br>
            <a:r>
              <a:rPr lang="en-US" sz="2400" dirty="0" smtClean="0"/>
              <a:t>to attribute, validate values,…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80460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274638"/>
            <a:ext cx="8229600" cy="1143000"/>
          </a:xfrm>
        </p:spPr>
        <p:txBody>
          <a:bodyPr/>
          <a:lstStyle/>
          <a:p>
            <a:r>
              <a:rPr lang="en-US" dirty="0" smtClean="0"/>
              <a:t>Model </a:t>
            </a:r>
            <a:r>
              <a:rPr lang="en-US" dirty="0" err="1" smtClean="0"/>
              <a:t>Newick</a:t>
            </a:r>
            <a:r>
              <a:rPr lang="en-US" dirty="0" smtClean="0"/>
              <a:t> data format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67544" y="1679897"/>
            <a:ext cx="2528256" cy="28623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taxa1: 0.1,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  taxa2: 0.2,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  taxa3: 0.3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): 0.11,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taxa4: 0.4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): 0.12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);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745552" y="1589891"/>
            <a:ext cx="3810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tree</a:t>
            </a:r>
            <a:r>
              <a:rPr lang="en-US" dirty="0" smtClean="0">
                <a:latin typeface="Lucida Sans Typewriter" pitchFamily="49" charset="0"/>
              </a:rPr>
              <a:t>     := </a:t>
            </a:r>
            <a:r>
              <a:rPr lang="en-US" b="1" u="sng" dirty="0" smtClean="0">
                <a:latin typeface="Lucida Sans Typewriter" pitchFamily="49" charset="0"/>
              </a:rPr>
              <a:t>(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siblings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)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;</a:t>
            </a:r>
            <a:endParaRPr lang="en-US" b="1" u="sng" dirty="0">
              <a:latin typeface="Lucida Sans Typewriter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745552" y="2020390"/>
            <a:ext cx="4089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siblings</a:t>
            </a:r>
            <a:r>
              <a:rPr lang="en-US" dirty="0" smtClean="0">
                <a:latin typeface="Lucida Sans Typewriter" pitchFamily="49" charset="0"/>
              </a:rPr>
              <a:t> := </a:t>
            </a:r>
            <a:r>
              <a:rPr lang="en-US" i="1" dirty="0" smtClean="0">
                <a:latin typeface="Lucida Sans Typewriter" pitchFamily="49" charset="0"/>
              </a:rPr>
              <a:t>node</a:t>
            </a:r>
            <a:r>
              <a:rPr lang="en-US" dirty="0" smtClean="0">
                <a:latin typeface="Lucida Sans Typewriter" pitchFamily="49" charset="0"/>
              </a:rPr>
              <a:t> ( </a:t>
            </a:r>
            <a:r>
              <a:rPr lang="en-US" b="1" u="sng" dirty="0" smtClean="0">
                <a:latin typeface="Lucida Sans Typewriter" pitchFamily="49" charset="0"/>
              </a:rPr>
              <a:t>,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node</a:t>
            </a:r>
            <a:r>
              <a:rPr lang="en-US" dirty="0" smtClean="0">
                <a:latin typeface="Lucida Sans Typewriter" pitchFamily="49" charset="0"/>
              </a:rPr>
              <a:t> )*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745552" y="2450889"/>
            <a:ext cx="4089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node</a:t>
            </a:r>
            <a:r>
              <a:rPr lang="en-US" dirty="0" smtClean="0">
                <a:latin typeface="Lucida Sans Typewriter" pitchFamily="49" charset="0"/>
              </a:rPr>
              <a:t>     := </a:t>
            </a:r>
            <a:r>
              <a:rPr lang="en-US" i="1" dirty="0" smtClean="0">
                <a:latin typeface="Lucida Sans Typewriter" pitchFamily="49" charset="0"/>
              </a:rPr>
              <a:t>leaf </a:t>
            </a:r>
            <a:r>
              <a:rPr lang="en-US" dirty="0" smtClean="0">
                <a:latin typeface="Lucida Sans Typewriter" pitchFamily="49" charset="0"/>
              </a:rPr>
              <a:t>|</a:t>
            </a:r>
            <a:r>
              <a:rPr lang="en-US" i="1" dirty="0" smtClean="0">
                <a:latin typeface="Lucida Sans Typewriter" pitchFamily="49" charset="0"/>
              </a:rPr>
              <a:t> children</a:t>
            </a:r>
            <a:r>
              <a:rPr lang="en-US" dirty="0" smtClean="0">
                <a:latin typeface="Lucida Sans Typewriter" pitchFamily="49" charset="0"/>
              </a:rPr>
              <a:t> 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745552" y="2881388"/>
            <a:ext cx="3671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leaf     </a:t>
            </a:r>
            <a:r>
              <a:rPr lang="en-US" dirty="0" smtClean="0">
                <a:latin typeface="Lucida Sans Typewriter" pitchFamily="49" charset="0"/>
              </a:rPr>
              <a:t>:= </a:t>
            </a:r>
            <a:r>
              <a:rPr lang="en-US" i="1" dirty="0" smtClean="0">
                <a:latin typeface="Lucida Sans Typewriter" pitchFamily="49" charset="0"/>
              </a:rPr>
              <a:t>name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: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length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745552" y="3311887"/>
            <a:ext cx="4786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children </a:t>
            </a:r>
            <a:r>
              <a:rPr lang="en-US" dirty="0" smtClean="0">
                <a:latin typeface="Lucida Sans Typewriter" pitchFamily="49" charset="0"/>
              </a:rPr>
              <a:t>:= </a:t>
            </a:r>
            <a:r>
              <a:rPr lang="en-US" b="1" u="sng" dirty="0" smtClean="0">
                <a:latin typeface="Lucida Sans Typewriter" pitchFamily="49" charset="0"/>
              </a:rPr>
              <a:t>(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siblings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)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: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length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745552" y="3742386"/>
            <a:ext cx="2694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name</a:t>
            </a:r>
            <a:r>
              <a:rPr lang="en-US" dirty="0" smtClean="0">
                <a:latin typeface="Lucida Sans Typewriter" pitchFamily="49" charset="0"/>
              </a:rPr>
              <a:t>     := string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745552" y="4172887"/>
            <a:ext cx="2416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length   </a:t>
            </a:r>
            <a:r>
              <a:rPr lang="en-US" dirty="0" smtClean="0">
                <a:latin typeface="Lucida Sans Typewriter" pitchFamily="49" charset="0"/>
              </a:rPr>
              <a:t>:= real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475656" y="4830251"/>
            <a:ext cx="5904656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Recursion: </a:t>
            </a:r>
            <a:r>
              <a:rPr lang="en-US" sz="2000" i="1" dirty="0" smtClean="0">
                <a:latin typeface="Lucida Sans" pitchFamily="34" charset="0"/>
              </a:rPr>
              <a:t>siblings</a:t>
            </a:r>
            <a:r>
              <a:rPr lang="en-US" sz="2000" dirty="0" smtClean="0"/>
              <a:t> </a:t>
            </a:r>
            <a:r>
              <a:rPr lang="en-US" sz="2000" dirty="0" smtClean="0">
                <a:sym typeface="Symbol"/>
              </a:rPr>
              <a:t></a:t>
            </a:r>
            <a:r>
              <a:rPr lang="en-US" sz="2000" dirty="0" smtClean="0"/>
              <a:t> </a:t>
            </a:r>
            <a:r>
              <a:rPr lang="en-US" sz="2000" i="1" dirty="0" smtClean="0">
                <a:latin typeface="Lucida Sans" pitchFamily="34" charset="0"/>
              </a:rPr>
              <a:t>node</a:t>
            </a:r>
            <a:r>
              <a:rPr lang="en-US" sz="2000" dirty="0" smtClean="0"/>
              <a:t> </a:t>
            </a:r>
            <a:r>
              <a:rPr lang="en-US" sz="2000" dirty="0" smtClean="0">
                <a:sym typeface="Symbol"/>
              </a:rPr>
              <a:t></a:t>
            </a:r>
            <a:r>
              <a:rPr lang="en-US" sz="2000" dirty="0" smtClean="0"/>
              <a:t> </a:t>
            </a:r>
            <a:r>
              <a:rPr lang="en-US" sz="2000" i="1" dirty="0" smtClean="0">
                <a:latin typeface="Lucida Sans" pitchFamily="34" charset="0"/>
              </a:rPr>
              <a:t>children</a:t>
            </a:r>
            <a:r>
              <a:rPr lang="en-US" sz="2000" dirty="0" smtClean="0"/>
              <a:t> </a:t>
            </a:r>
            <a:r>
              <a:rPr lang="en-US" sz="2000" dirty="0" smtClean="0">
                <a:sym typeface="Symbol"/>
              </a:rPr>
              <a:t></a:t>
            </a:r>
            <a:r>
              <a:rPr lang="en-US" sz="2000" dirty="0" smtClean="0"/>
              <a:t> </a:t>
            </a:r>
            <a:r>
              <a:rPr lang="en-US" sz="2000" i="1" dirty="0" smtClean="0">
                <a:latin typeface="Lucida Sans" pitchFamily="34" charset="0"/>
              </a:rPr>
              <a:t>siblings</a:t>
            </a:r>
            <a:endParaRPr lang="en-US" sz="2000" i="1" dirty="0">
              <a:latin typeface="Lucida Sans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167977" y="5478323"/>
            <a:ext cx="4564263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Context-free language, not regular:</a:t>
            </a:r>
            <a:br>
              <a:rPr lang="en-US" sz="2400" dirty="0" smtClean="0"/>
            </a:br>
            <a:r>
              <a:rPr lang="en-US" sz="2400" dirty="0" smtClean="0"/>
              <a:t>use, e.g., recursive descent parser</a:t>
            </a:r>
            <a:endParaRPr lang="en-US" sz="2400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506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 animBg="1"/>
      <p:bldP spid="12" grpId="0" animBg="1"/>
    </p:bldLst>
  </p:timing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parser generator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Advantages</a:t>
            </a:r>
          </a:p>
          <a:p>
            <a:pPr lvl="1"/>
            <a:r>
              <a:rPr lang="en-US" dirty="0" smtClean="0"/>
              <a:t>Easy to use</a:t>
            </a:r>
          </a:p>
          <a:p>
            <a:pPr lvl="1"/>
            <a:r>
              <a:rPr lang="en-US" dirty="0" smtClean="0"/>
              <a:t>Recursive descent parser grammars are simpler</a:t>
            </a:r>
          </a:p>
          <a:p>
            <a:pPr lvl="1"/>
            <a:r>
              <a:rPr lang="en-US" dirty="0" smtClean="0"/>
              <a:t>Lexical definitions are part of grammar</a:t>
            </a:r>
          </a:p>
          <a:p>
            <a:pPr lvl="1"/>
            <a:r>
              <a:rPr lang="en-US" dirty="0" smtClean="0"/>
              <a:t>Grammar are Python code</a:t>
            </a:r>
          </a:p>
          <a:p>
            <a:pPr lvl="1"/>
            <a:r>
              <a:rPr lang="en-US" dirty="0" smtClean="0"/>
              <a:t>No parser generation phase</a:t>
            </a:r>
          </a:p>
          <a:p>
            <a:r>
              <a:rPr lang="en-US" dirty="0" smtClean="0"/>
              <a:t>Disadvantages</a:t>
            </a:r>
          </a:p>
          <a:p>
            <a:pPr lvl="1"/>
            <a:r>
              <a:rPr lang="en-US" dirty="0" smtClean="0"/>
              <a:t>Can only parse strings (files are read to string first)</a:t>
            </a:r>
          </a:p>
          <a:p>
            <a:pPr lvl="2"/>
            <a:r>
              <a:rPr lang="en-US" dirty="0" smtClean="0"/>
              <a:t>Issue for large files</a:t>
            </a:r>
          </a:p>
          <a:p>
            <a:pPr lvl="1"/>
            <a:r>
              <a:rPr lang="en-US" dirty="0" smtClean="0"/>
              <a:t>Recursive descent parser are slow compared to, e.g., LR parsers</a:t>
            </a:r>
          </a:p>
          <a:p>
            <a:pPr lvl="2"/>
            <a:r>
              <a:rPr lang="en-US" dirty="0" smtClean="0"/>
              <a:t>Issue for large files/many files</a:t>
            </a:r>
          </a:p>
          <a:p>
            <a:pPr lvl="1"/>
            <a:r>
              <a:rPr lang="en-US" dirty="0" err="1" smtClean="0"/>
              <a:t>pyparsing</a:t>
            </a:r>
            <a:r>
              <a:rPr lang="en-US" dirty="0" smtClean="0"/>
              <a:t> module must be present to use</a:t>
            </a:r>
          </a:p>
          <a:p>
            <a:r>
              <a:rPr lang="en-US" dirty="0" smtClean="0"/>
              <a:t>Alternative: PLY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53679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how to use?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Define the grammar</a:t>
            </a:r>
          </a:p>
          <a:p>
            <a:pPr lvl="1"/>
            <a:r>
              <a:rPr lang="en-US" dirty="0" smtClean="0"/>
              <a:t>Expressed in Python, using </a:t>
            </a:r>
            <a:r>
              <a:rPr lang="en-US" dirty="0" err="1" smtClean="0"/>
              <a:t>pyparsing</a:t>
            </a:r>
            <a:r>
              <a:rPr lang="en-US" dirty="0" smtClean="0"/>
              <a:t> objects</a:t>
            </a:r>
          </a:p>
          <a:p>
            <a:r>
              <a:rPr lang="en-US" dirty="0" smtClean="0"/>
              <a:t>Add actions to various grammar elements</a:t>
            </a:r>
          </a:p>
          <a:p>
            <a:pPr lvl="1"/>
            <a:r>
              <a:rPr lang="en-US" dirty="0" smtClean="0"/>
              <a:t>Python functions taking tokens as input, returning</a:t>
            </a:r>
            <a:br>
              <a:rPr lang="en-US" dirty="0" smtClean="0"/>
            </a:br>
            <a:r>
              <a:rPr lang="en-US" dirty="0" smtClean="0"/>
              <a:t>tokens or objects (or whatever)</a:t>
            </a:r>
          </a:p>
          <a:p>
            <a:r>
              <a:rPr lang="en-US" dirty="0" smtClean="0"/>
              <a:t>Call </a:t>
            </a:r>
            <a:r>
              <a:rPr lang="en-US" dirty="0" err="1" smtClean="0"/>
              <a:t>parseString</a:t>
            </a:r>
            <a:r>
              <a:rPr lang="en-US" dirty="0" smtClean="0"/>
              <a:t>(…) method on top-level grammar element</a:t>
            </a:r>
          </a:p>
          <a:p>
            <a:pPr lvl="1"/>
            <a:r>
              <a:rPr lang="en-US" dirty="0" smtClean="0"/>
              <a:t>Result is (nested) list of tokens, or objects (depends on actions)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70006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</a:t>
            </a:r>
            <a:r>
              <a:rPr lang="en-US" dirty="0" err="1" smtClean="0"/>
              <a:t>Newick</a:t>
            </a:r>
            <a:r>
              <a:rPr lang="en-US" dirty="0" smtClean="0"/>
              <a:t> grammar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81689" y="1412776"/>
            <a:ext cx="5447325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1   name = Word(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alphanums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2   length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Regex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(r'(\d+\.\d+)')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3   lb = Literal('(')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4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Literal(')')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5   end = Literal(';')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6   sep = Literal(':')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7   leaf = name + sep + length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8   node = Forward()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9   siblings = Group(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delimitedList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(node, ','))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10   children = lb + siblings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sep + length</a:t>
            </a:r>
          </a:p>
          <a:p>
            <a:pPr marL="342900" indent="-342900">
              <a:buAutoNum type="arabicPlain" startAt="11"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node &lt;&lt; (leaf | children)</a:t>
            </a:r>
          </a:p>
          <a:p>
            <a:pPr marL="342900" indent="-342900">
              <a:buAutoNum type="arabicPlain" startAt="11"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tree = lb + siblings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end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4644008" y="3851756"/>
            <a:ext cx="4320480" cy="2889612"/>
            <a:chOff x="4644008" y="3851756"/>
            <a:chExt cx="4320480" cy="2889612"/>
          </a:xfrm>
        </p:grpSpPr>
        <p:sp>
          <p:nvSpPr>
            <p:cNvPr id="6" name="TextBox 5"/>
            <p:cNvSpPr txBox="1"/>
            <p:nvPr/>
          </p:nvSpPr>
          <p:spPr>
            <a:xfrm>
              <a:off x="4644008" y="6330806"/>
              <a:ext cx="339387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tree</a:t>
              </a:r>
              <a:r>
                <a:rPr lang="en-US" sz="1600" dirty="0" smtClean="0">
                  <a:latin typeface="Lucida Sans Typewriter" pitchFamily="49" charset="0"/>
                </a:rPr>
                <a:t>     := </a:t>
              </a:r>
              <a:r>
                <a:rPr lang="en-US" sz="1600" b="1" u="sng" dirty="0" smtClean="0">
                  <a:latin typeface="Lucida Sans Typewriter" pitchFamily="49" charset="0"/>
                </a:rPr>
                <a:t>(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siblings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)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;</a:t>
              </a:r>
              <a:endParaRPr lang="en-US" sz="1600" b="1" u="sng" dirty="0">
                <a:latin typeface="Lucida Sans Typewriter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644008" y="5091281"/>
              <a:ext cx="36407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siblings</a:t>
              </a:r>
              <a:r>
                <a:rPr lang="en-US" sz="1600" dirty="0" smtClean="0">
                  <a:latin typeface="Lucida Sans Typewriter" pitchFamily="49" charset="0"/>
                </a:rPr>
                <a:t> := </a:t>
              </a:r>
              <a:r>
                <a:rPr lang="en-US" sz="1600" i="1" dirty="0" smtClean="0">
                  <a:latin typeface="Lucida Sans Typewriter" pitchFamily="49" charset="0"/>
                </a:rPr>
                <a:t>node</a:t>
              </a:r>
              <a:r>
                <a:rPr lang="en-US" sz="1600" dirty="0" smtClean="0">
                  <a:latin typeface="Lucida Sans Typewriter" pitchFamily="49" charset="0"/>
                </a:rPr>
                <a:t> ( </a:t>
              </a:r>
              <a:r>
                <a:rPr lang="en-US" sz="1600" b="1" u="sng" dirty="0" smtClean="0">
                  <a:latin typeface="Lucida Sans Typewriter" pitchFamily="49" charset="0"/>
                </a:rPr>
                <a:t>,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node</a:t>
              </a:r>
              <a:r>
                <a:rPr lang="en-US" sz="1600" dirty="0" smtClean="0">
                  <a:latin typeface="Lucida Sans Typewriter" pitchFamily="49" charset="0"/>
                </a:rPr>
                <a:t> )*</a:t>
              </a:r>
              <a:endParaRPr lang="en-US" sz="1600" i="1" dirty="0">
                <a:latin typeface="Lucida Sans Typewriter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644008" y="5917631"/>
              <a:ext cx="36407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node</a:t>
              </a:r>
              <a:r>
                <a:rPr lang="en-US" sz="1600" dirty="0" smtClean="0">
                  <a:latin typeface="Lucida Sans Typewriter" pitchFamily="49" charset="0"/>
                </a:rPr>
                <a:t>     := </a:t>
              </a:r>
              <a:r>
                <a:rPr lang="en-US" sz="1600" i="1" dirty="0" smtClean="0">
                  <a:latin typeface="Lucida Sans Typewriter" pitchFamily="49" charset="0"/>
                </a:rPr>
                <a:t>leaf </a:t>
              </a:r>
              <a:r>
                <a:rPr lang="en-US" sz="1600" dirty="0" smtClean="0">
                  <a:latin typeface="Lucida Sans Typewriter" pitchFamily="49" charset="0"/>
                </a:rPr>
                <a:t>|</a:t>
              </a:r>
              <a:r>
                <a:rPr lang="en-US" sz="1600" i="1" dirty="0" smtClean="0">
                  <a:latin typeface="Lucida Sans Typewriter" pitchFamily="49" charset="0"/>
                </a:rPr>
                <a:t> children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endParaRPr lang="en-US" sz="1600" dirty="0">
                <a:latin typeface="Lucida Sans Typewriter" pitchFamily="49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644008" y="4678106"/>
              <a:ext cx="327044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leaf     </a:t>
              </a:r>
              <a:r>
                <a:rPr lang="en-US" sz="1600" dirty="0" smtClean="0">
                  <a:latin typeface="Lucida Sans Typewriter" pitchFamily="49" charset="0"/>
                </a:rPr>
                <a:t>:= </a:t>
              </a:r>
              <a:r>
                <a:rPr lang="en-US" sz="1600" i="1" dirty="0" smtClean="0">
                  <a:latin typeface="Lucida Sans Typewriter" pitchFamily="49" charset="0"/>
                </a:rPr>
                <a:t>name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: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length</a:t>
              </a:r>
              <a:endParaRPr lang="en-US" sz="1600" i="1" dirty="0">
                <a:latin typeface="Lucida Sans Typewriter" pitchFamily="49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644008" y="5504456"/>
              <a:ext cx="425789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children </a:t>
              </a:r>
              <a:r>
                <a:rPr lang="en-US" sz="1600" dirty="0" smtClean="0">
                  <a:latin typeface="Lucida Sans Typewriter" pitchFamily="49" charset="0"/>
                </a:rPr>
                <a:t>:= </a:t>
              </a:r>
              <a:r>
                <a:rPr lang="en-US" sz="1600" b="1" u="sng" dirty="0" smtClean="0">
                  <a:latin typeface="Lucida Sans Typewriter" pitchFamily="49" charset="0"/>
                </a:rPr>
                <a:t>(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siblings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)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: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length</a:t>
              </a:r>
              <a:endParaRPr lang="en-US" sz="1600" i="1" dirty="0">
                <a:latin typeface="Lucida Sans Typewriter" pitchFamily="49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644008" y="3851756"/>
              <a:ext cx="240642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name</a:t>
              </a:r>
              <a:r>
                <a:rPr lang="en-US" sz="1600" dirty="0" smtClean="0">
                  <a:latin typeface="Lucida Sans Typewriter" pitchFamily="49" charset="0"/>
                </a:rPr>
                <a:t>     := string</a:t>
              </a:r>
              <a:endParaRPr lang="en-US" sz="1600" dirty="0">
                <a:latin typeface="Lucida Sans Typewriter" pitchFamily="49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644008" y="4264931"/>
              <a:ext cx="215956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length   </a:t>
              </a:r>
              <a:r>
                <a:rPr lang="en-US" sz="1600" dirty="0" smtClean="0">
                  <a:latin typeface="Lucida Sans Typewriter" pitchFamily="49" charset="0"/>
                </a:rPr>
                <a:t>:= real</a:t>
              </a:r>
              <a:endParaRPr lang="en-US" sz="1600" dirty="0">
                <a:latin typeface="Lucida Sans Typewriter" pitchFamily="49" charset="0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4644008" y="3861048"/>
              <a:ext cx="4320480" cy="288032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1200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some details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39559" y="2191504"/>
            <a:ext cx="8239756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1   name = Word(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alphanums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setResultsName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taxa_name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2   length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Regex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(r'(\d+\.\d+)')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setResultsName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('length')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3   lb = Literal('(')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.suppress()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4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Literal(')')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.suppress()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5   end = Literal(';')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.suppress()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6   sep = Literal(':')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.suppress()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7   leaf = name + sep + length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8   node = Forward()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9   siblings = Group(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delimitedList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(node, ','))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setResultsName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('children')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10   children = lb + siblings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sep + length</a:t>
            </a:r>
          </a:p>
          <a:p>
            <a:pPr marL="342900" indent="-342900">
              <a:buAutoNum type="arabicPlain" startAt="11"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node &lt;&lt; (leaf | children)</a:t>
            </a:r>
          </a:p>
          <a:p>
            <a:pPr marL="342900" indent="-342900">
              <a:buAutoNum type="arabicPlain" startAt="11"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tree = lb + siblings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end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5926014" y="1556792"/>
            <a:ext cx="2878363" cy="646331"/>
            <a:chOff x="1475656" y="3862789"/>
            <a:chExt cx="2878363" cy="646331"/>
          </a:xfrm>
        </p:grpSpPr>
        <p:sp>
          <p:nvSpPr>
            <p:cNvPr id="5" name="TextBox 4"/>
            <p:cNvSpPr txBox="1"/>
            <p:nvPr/>
          </p:nvSpPr>
          <p:spPr>
            <a:xfrm>
              <a:off x="2195736" y="3862789"/>
              <a:ext cx="215828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Set a name for use in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action functions</a:t>
              </a:r>
            </a:p>
          </p:txBody>
        </p:sp>
        <p:cxnSp>
          <p:nvCxnSpPr>
            <p:cNvPr id="6" name="Straight Arrow Connector 5"/>
            <p:cNvCxnSpPr/>
            <p:nvPr/>
          </p:nvCxnSpPr>
          <p:spPr>
            <a:xfrm flipH="1">
              <a:off x="1475656" y="4221088"/>
              <a:ext cx="668156" cy="21602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/>
          <p:cNvGrpSpPr/>
          <p:nvPr/>
        </p:nvGrpSpPr>
        <p:grpSpPr>
          <a:xfrm>
            <a:off x="4427983" y="2880439"/>
            <a:ext cx="4045947" cy="692577"/>
            <a:chOff x="5510082" y="2897835"/>
            <a:chExt cx="3251891" cy="646331"/>
          </a:xfrm>
        </p:grpSpPr>
        <p:sp>
          <p:nvSpPr>
            <p:cNvPr id="8" name="TextBox 7"/>
            <p:cNvSpPr txBox="1"/>
            <p:nvPr/>
          </p:nvSpPr>
          <p:spPr>
            <a:xfrm>
              <a:off x="7177116" y="2897835"/>
              <a:ext cx="158485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Significant, but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uninteresting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8" idx="1"/>
            </p:cNvCxnSpPr>
            <p:nvPr/>
          </p:nvCxnSpPr>
          <p:spPr>
            <a:xfrm flipH="1">
              <a:off x="5510082" y="3221001"/>
              <a:ext cx="1667034" cy="12833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2123728" y="5301208"/>
            <a:ext cx="5100627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This would just produce a list of tokens,</a:t>
            </a:r>
            <a:br>
              <a:rPr lang="en-US" sz="2400" dirty="0" smtClean="0"/>
            </a:br>
            <a:r>
              <a:rPr lang="en-US" sz="2400" dirty="0" smtClean="0"/>
              <a:t>we want a tree </a:t>
            </a:r>
            <a:r>
              <a:rPr lang="en-US" sz="2400" dirty="0" smtClean="0">
                <a:sym typeface="Symbol"/>
              </a:rPr>
              <a:t></a:t>
            </a:r>
            <a:r>
              <a:rPr lang="en-US" sz="2400" dirty="0" smtClean="0"/>
              <a:t> add actions</a:t>
            </a:r>
            <a:endParaRPr lang="en-US" sz="240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85810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actions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3269302"/>
            <a:ext cx="5662127" cy="18158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def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children_action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'''create a node, add children, length'''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parent_node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NewickNode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if 'length'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toks.keys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parent_node.length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float(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['length'])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for child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['children']: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parent_node.add_child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(child)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parent_node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1520" y="1684546"/>
            <a:ext cx="5688632" cy="138499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def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leaf_action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'''create a node, and add label, length'''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NewickNode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leaf_node.label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['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taxa_name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leaf_node.length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float(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['length'])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leaf_node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1099398" y="5385990"/>
            <a:ext cx="7000994" cy="923330"/>
            <a:chOff x="683568" y="5301208"/>
            <a:chExt cx="7000994" cy="923330"/>
          </a:xfrm>
        </p:grpSpPr>
        <p:sp>
          <p:nvSpPr>
            <p:cNvPr id="5" name="TextBox 4"/>
            <p:cNvSpPr txBox="1"/>
            <p:nvPr/>
          </p:nvSpPr>
          <p:spPr>
            <a:xfrm>
              <a:off x="3203848" y="5408728"/>
              <a:ext cx="4480714" cy="73866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leaf.addParseAction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leaf_action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)</a:t>
              </a:r>
            </a:p>
            <a:p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children.addParseAction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children_action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)</a:t>
              </a:r>
            </a:p>
            <a:p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tree.addParseAction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children_action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)</a:t>
              </a:r>
              <a:endParaRPr lang="en-US" sz="14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83568" y="5301208"/>
              <a:ext cx="185980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Add actions to</a:t>
              </a:r>
              <a:br>
                <a:rPr lang="en-US" dirty="0" smtClean="0"/>
              </a:br>
              <a:r>
                <a:rPr lang="en-US" dirty="0" smtClean="0"/>
                <a:t>relevant grammar</a:t>
              </a:r>
              <a:br>
                <a:rPr lang="en-US" dirty="0" smtClean="0"/>
              </a:br>
              <a:r>
                <a:rPr lang="en-US" dirty="0" smtClean="0"/>
                <a:t>elements</a:t>
              </a:r>
              <a:endParaRPr lang="en-US" dirty="0"/>
            </a:p>
          </p:txBody>
        </p:sp>
        <p:sp>
          <p:nvSpPr>
            <p:cNvPr id="8" name="Left Brace 7"/>
            <p:cNvSpPr/>
            <p:nvPr/>
          </p:nvSpPr>
          <p:spPr>
            <a:xfrm>
              <a:off x="2915816" y="5408728"/>
              <a:ext cx="144016" cy="720080"/>
            </a:xfrm>
            <a:prstGeom prst="leftBrac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Arrow Connector 9"/>
            <p:cNvCxnSpPr>
              <a:stCxn id="7" idx="3"/>
              <a:endCxn id="8" idx="1"/>
            </p:cNvCxnSpPr>
            <p:nvPr/>
          </p:nvCxnSpPr>
          <p:spPr>
            <a:xfrm>
              <a:off x="2543373" y="5762873"/>
              <a:ext cx="372443" cy="589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22879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actual parsing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Call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parseString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(…)</a:t>
            </a:r>
            <a:r>
              <a:rPr lang="en-US" dirty="0" smtClean="0"/>
              <a:t> method on top-level grammar element, i.e.,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tree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result</a:t>
            </a:r>
            <a:r>
              <a:rPr lang="en-US" dirty="0" smtClean="0"/>
              <a:t> is list of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ParseResults</a:t>
            </a:r>
            <a:r>
              <a:rPr lang="en-US" dirty="0" smtClean="0"/>
              <a:t> objects,</a:t>
            </a:r>
            <a:br>
              <a:rPr lang="en-US" dirty="0" smtClean="0"/>
            </a:br>
            <a:r>
              <a:rPr lang="en-US" dirty="0" smtClean="0"/>
              <a:t>here  the root node of the tree, i.e., a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NewickNode</a:t>
            </a:r>
            <a:r>
              <a:rPr lang="en-US" dirty="0" smtClean="0"/>
              <a:t> instance</a:t>
            </a:r>
          </a:p>
          <a:p>
            <a:endParaRPr lang="en-US" dirty="0" smtClean="0"/>
          </a:p>
          <a:p>
            <a:r>
              <a:rPr lang="en-US" dirty="0" smtClean="0"/>
              <a:t>Now branch lengths can be calculated by walking tree, starting from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root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27584" y="2636912"/>
            <a:ext cx="5688632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results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tree.parseString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7584" y="4633391"/>
            <a:ext cx="5688632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root = results[0]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47540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5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Jupyter</a:t>
            </a:r>
            <a:r>
              <a:rPr lang="en-US" dirty="0" smtClean="0"/>
              <a:t> use cases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Excellent for</a:t>
            </a:r>
          </a:p>
          <a:p>
            <a:pPr lvl="1"/>
            <a:r>
              <a:rPr lang="en-US" dirty="0"/>
              <a:t>E</a:t>
            </a:r>
            <a:r>
              <a:rPr lang="en-US" dirty="0" smtClean="0"/>
              <a:t>xplorative programming</a:t>
            </a:r>
          </a:p>
          <a:p>
            <a:pPr lvl="1"/>
            <a:r>
              <a:rPr lang="en-US" dirty="0" smtClean="0"/>
              <a:t>Data exploration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ommunication, especially across domains</a:t>
            </a:r>
          </a:p>
          <a:p>
            <a:r>
              <a:rPr lang="en-US" dirty="0" smtClean="0"/>
              <a:t>Problems</a:t>
            </a:r>
          </a:p>
          <a:p>
            <a:pPr lvl="1"/>
            <a:r>
              <a:rPr lang="en-US" dirty="0" smtClean="0"/>
              <a:t>What was (re-)executed, what not?</a:t>
            </a:r>
          </a:p>
          <a:p>
            <a:pPr lvl="1"/>
            <a:r>
              <a:rPr lang="en-US" dirty="0" smtClean="0"/>
              <a:t>Version control?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43093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solved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Use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27584" y="2204864"/>
            <a:ext cx="7488832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def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compute_branch_lengths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(node,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=None, length=0.0):    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is None: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{}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compute_branch_lengths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(node,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length)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node.is_leaf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node.label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 = length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node.length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node.length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is not None: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length +=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node.length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for child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node.children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compute_branch_lengths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(child,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length)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7584" y="5714672"/>
            <a:ext cx="7488832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compute_branch_lengths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(root)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taxa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length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branch_lengths.items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print('{taxa}: {length}'.format(taxa=taxa, length=length))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77729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shell commands:</a:t>
            </a:r>
            <a:br>
              <a:rPr lang="en-US" dirty="0" smtClean="0"/>
            </a:br>
            <a:r>
              <a:rPr lang="en-US" dirty="0" smtClean="0"/>
              <a:t>Python </a:t>
            </a:r>
            <a:r>
              <a:rPr lang="en-US" dirty="0" err="1" smtClean="0"/>
              <a:t>subprocess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github.com/gjbex/training-material/tree/master/Python/Subprocess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9436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words in a file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Using shell utilities: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subprocess</a:t>
            </a:r>
            <a:r>
              <a:rPr lang="en-US" dirty="0" smtClean="0"/>
              <a:t> module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Convenient high-level API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subprocess.call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(…)</a:t>
            </a:r>
            <a:r>
              <a:rPr lang="en-US" dirty="0" smtClean="0"/>
              <a:t> returns exit code of command as integer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subprocess.check_output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(…)</a:t>
            </a:r>
            <a:r>
              <a:rPr lang="en-US" dirty="0" smtClean="0"/>
              <a:t> returns output of command as string</a:t>
            </a:r>
          </a:p>
          <a:p>
            <a:pPr lvl="1"/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827584" y="2924944"/>
            <a:ext cx="7488832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subprocess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check_output</a:t>
            </a:r>
            <a:endParaRPr lang="en-US" sz="1400" b="1" dirty="0" smtClean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output =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check_output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(['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wc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sz="14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test.txt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'])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lines, words, chars, _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output.strip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().split(' 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27584" y="2204864"/>
            <a:ext cx="7488832" cy="5232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wc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text.txt 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4 12 52 text.txt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34093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bldLvl="2"/>
      <p:bldP spid="6" grpId="0" animBg="1"/>
    </p:bldLst>
  </p:timing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words in a string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Low-level API: input &amp; output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27584" y="2204864"/>
            <a:ext cx="7488832" cy="7386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wc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-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This is a single line.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1       5      23 -</a:t>
            </a:r>
            <a:endParaRPr lang="en-US" sz="1400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7584" y="3194392"/>
            <a:ext cx="7488832" cy="160043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subprocess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Popen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, PIPE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text_str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'This is a single line.\n'</a:t>
            </a:r>
          </a:p>
          <a:p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cmd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Popen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(['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wc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sz="14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'], 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PIPE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stdout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PIPE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cmd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.write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text_str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cmd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.close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output = </a:t>
            </a:r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cmd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.s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tdout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.readline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lines, words, chars, _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output.strip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().split(' 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99394" y="5230941"/>
            <a:ext cx="6540958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Popen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(…,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=PIPE,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stdout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=PIPE)</a:t>
            </a:r>
            <a:r>
              <a:rPr lang="en-US" dirty="0" smtClean="0"/>
              <a:t> creates file objects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stdout</a:t>
            </a:r>
            <a:r>
              <a:rPr lang="en-US" dirty="0" smtClean="0"/>
              <a:t> for writing/reading, analogous to pipes in Unix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2843808" y="3646765"/>
            <a:ext cx="5666734" cy="646331"/>
            <a:chOff x="2843808" y="3646765"/>
            <a:chExt cx="5666734" cy="646331"/>
          </a:xfrm>
        </p:grpSpPr>
        <p:sp>
          <p:nvSpPr>
            <p:cNvPr id="7" name="TextBox 6"/>
            <p:cNvSpPr txBox="1"/>
            <p:nvPr/>
          </p:nvSpPr>
          <p:spPr>
            <a:xfrm>
              <a:off x="6372200" y="3646765"/>
              <a:ext cx="2138342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Make sure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wc</a:t>
              </a:r>
              <a:r>
                <a:rPr lang="en-US" dirty="0" smtClean="0"/>
                <a:t> </a:t>
              </a:r>
              <a:r>
                <a:rPr lang="en-US" i="1" dirty="0" smtClean="0"/>
                <a:t>knows</a:t>
              </a:r>
              <a:r>
                <a:rPr lang="en-US" dirty="0" smtClean="0"/>
                <a:t/>
              </a:r>
              <a:br>
                <a:rPr lang="en-US" dirty="0" smtClean="0"/>
              </a:br>
              <a:r>
                <a:rPr lang="en-US" dirty="0" smtClean="0"/>
                <a:t>it received all data!!!</a:t>
              </a:r>
              <a:endParaRPr lang="en-US" dirty="0"/>
            </a:p>
          </p:txBody>
        </p:sp>
        <p:cxnSp>
          <p:nvCxnSpPr>
            <p:cNvPr id="9" name="Straight Arrow Connector 8"/>
            <p:cNvCxnSpPr>
              <a:stCxn id="7" idx="1"/>
            </p:cNvCxnSpPr>
            <p:nvPr/>
          </p:nvCxnSpPr>
          <p:spPr>
            <a:xfrm flipH="1">
              <a:off x="2843808" y="3969931"/>
              <a:ext cx="3528392" cy="25115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24157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for scientific computing: </a:t>
            </a:r>
            <a:r>
              <a:rPr lang="en-US" dirty="0" err="1" smtClean="0"/>
              <a:t>numpy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github.com/gjbex/training-material/tree/master/Python/Matrices</a:t>
            </a:r>
            <a:r>
              <a:rPr lang="en-US" sz="1800" dirty="0" smtClean="0"/>
              <a:t> </a:t>
            </a:r>
          </a:p>
          <a:p>
            <a:r>
              <a:rPr lang="en-US" sz="1800" dirty="0">
                <a:hlinkClick r:id="rId3"/>
              </a:rPr>
              <a:t>https://</a:t>
            </a:r>
            <a:r>
              <a:rPr lang="en-US" sz="1800" dirty="0" smtClean="0">
                <a:hlinkClick r:id="rId3"/>
              </a:rPr>
              <a:t>github.com/gjbex/training-material/tree/master/Python/Numpy</a:t>
            </a:r>
            <a:r>
              <a:rPr lang="en-US" sz="180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7768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 of the box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Python is interpreted</a:t>
            </a:r>
          </a:p>
          <a:p>
            <a:pPr lvl="1"/>
            <a:r>
              <a:rPr lang="en-US" dirty="0" smtClean="0"/>
              <a:t>Python is slow</a:t>
            </a:r>
          </a:p>
          <a:p>
            <a:pPr lvl="1"/>
            <a:r>
              <a:rPr lang="en-US" dirty="0" smtClean="0"/>
              <a:t>Python is really slow</a:t>
            </a:r>
          </a:p>
          <a:p>
            <a:r>
              <a:rPr lang="en-US" dirty="0" smtClean="0"/>
              <a:t>Okay for one-offs, prototypes, short runtimes</a:t>
            </a:r>
          </a:p>
          <a:p>
            <a:r>
              <a:rPr lang="en-US" b="1" i="1" dirty="0" smtClean="0">
                <a:solidFill>
                  <a:srgbClr val="FF0000"/>
                </a:solidFill>
              </a:rPr>
              <a:t>Not okay</a:t>
            </a:r>
            <a:r>
              <a:rPr lang="en-US" dirty="0" smtClean="0"/>
              <a:t> for computationally intensive tasks!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163167" y="4705980"/>
            <a:ext cx="6649193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Don't use vanilla Python for computations!!!</a:t>
            </a:r>
            <a:endParaRPr lang="en-US" sz="2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77111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animBg="1"/>
    </p:bldLst>
  </p:timing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performance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2413711" y="2134011"/>
            <a:ext cx="5974713" cy="424731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init_matrix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(n):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m =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[]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i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m.append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([])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j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): </a:t>
            </a:r>
          </a:p>
          <a:p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    m[i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].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append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random.random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())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m</a:t>
            </a:r>
          </a:p>
          <a:p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matmul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(a, b, c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n =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len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(a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i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j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range(n):</a:t>
            </a:r>
          </a:p>
          <a:p>
            <a:r>
              <a:rPr lang="nl-BE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   c[i][j] = 0.0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k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c[i][j] += a[i][k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]*b[k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][j]</a:t>
            </a:r>
          </a:p>
        </p:txBody>
      </p:sp>
      <p:sp>
        <p:nvSpPr>
          <p:cNvPr id="6" name="TextBox 5"/>
          <p:cNvSpPr txBox="1"/>
          <p:nvPr/>
        </p:nvSpPr>
        <p:spPr>
          <a:xfrm rot="-1800000">
            <a:off x="3473500" y="3207549"/>
            <a:ext cx="2604174" cy="12003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7200" dirty="0" smtClean="0">
                <a:solidFill>
                  <a:srgbClr val="FF0000"/>
                </a:solidFill>
              </a:rPr>
              <a:t>Naïve!</a:t>
            </a:r>
            <a:endParaRPr lang="nl-BE" sz="72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5893050" y="4292876"/>
                <a:ext cx="2970621" cy="6686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𝐶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r>
                        <a:rPr lang="en-US" b="0" i="1" smtClean="0">
                          <a:latin typeface="Cambria Math"/>
                        </a:rPr>
                        <m:t>𝐴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∙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𝐵</m:t>
                      </m:r>
                    </m:oMath>
                  </m:oMathPara>
                </a14:m>
                <a:endParaRPr lang="en-US" b="0" dirty="0" smtClean="0">
                  <a:ea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B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𝑖𝑗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⋯+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𝑖𝑁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𝑁𝑗</m:t>
                          </m:r>
                        </m:sub>
                      </m:sSub>
                    </m:oMath>
                  </m:oMathPara>
                </a14:m>
                <a:endParaRPr lang="nl-BE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3050" y="4292876"/>
                <a:ext cx="2970621" cy="668645"/>
              </a:xfrm>
              <a:prstGeom prst="rect">
                <a:avLst/>
              </a:prstGeom>
              <a:blipFill rotWithShape="1">
                <a:blip r:embed="rId2"/>
                <a:stretch>
                  <a:fillRect b="-3636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5794066" y="2411596"/>
            <a:ext cx="3026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Represent matrix as list of lists</a:t>
            </a:r>
            <a:endParaRPr lang="nl-BE" dirty="0"/>
          </a:p>
        </p:txBody>
      </p:sp>
      <p:grpSp>
        <p:nvGrpSpPr>
          <p:cNvPr id="16" name="Group 15"/>
          <p:cNvGrpSpPr/>
          <p:nvPr/>
        </p:nvGrpSpPr>
        <p:grpSpPr>
          <a:xfrm>
            <a:off x="349549" y="2299093"/>
            <a:ext cx="2019592" cy="3227431"/>
            <a:chOff x="349549" y="2299093"/>
            <a:chExt cx="2019592" cy="3227431"/>
          </a:xfrm>
        </p:grpSpPr>
        <p:sp>
          <p:nvSpPr>
            <p:cNvPr id="9" name="TextBox 8"/>
            <p:cNvSpPr txBox="1"/>
            <p:nvPr/>
          </p:nvSpPr>
          <p:spPr>
            <a:xfrm>
              <a:off x="349549" y="2299093"/>
              <a:ext cx="20195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500 ×  500 matrices</a:t>
              </a:r>
              <a:endParaRPr lang="nl-BE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99714" y="2852936"/>
              <a:ext cx="15192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Python: 0.09 s</a:t>
              </a:r>
              <a:endParaRPr lang="nl-BE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99714" y="5157192"/>
              <a:ext cx="13445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Python: 32 s</a:t>
              </a:r>
              <a:endParaRPr lang="nl-BE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99714" y="3244334"/>
            <a:ext cx="1091966" cy="2637584"/>
            <a:chOff x="599714" y="3244334"/>
            <a:chExt cx="1091966" cy="2637584"/>
          </a:xfrm>
        </p:grpSpPr>
        <p:sp>
          <p:nvSpPr>
            <p:cNvPr id="12" name="TextBox 11"/>
            <p:cNvSpPr txBox="1"/>
            <p:nvPr/>
          </p:nvSpPr>
          <p:spPr>
            <a:xfrm>
              <a:off x="599714" y="3244334"/>
              <a:ext cx="10919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C: 0.014 s</a:t>
              </a:r>
              <a:endParaRPr lang="nl-BE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99714" y="5512586"/>
              <a:ext cx="9749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C: 0.49 s</a:t>
              </a:r>
              <a:endParaRPr lang="nl-BE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99714" y="3635732"/>
            <a:ext cx="1657954" cy="2601580"/>
            <a:chOff x="599714" y="3635732"/>
            <a:chExt cx="1657954" cy="2601580"/>
          </a:xfrm>
        </p:grpSpPr>
        <p:sp>
          <p:nvSpPr>
            <p:cNvPr id="14" name="TextBox 13"/>
            <p:cNvSpPr txBox="1"/>
            <p:nvPr/>
          </p:nvSpPr>
          <p:spPr>
            <a:xfrm>
              <a:off x="599714" y="3635732"/>
              <a:ext cx="16579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Fortran: 0.012 s</a:t>
              </a:r>
              <a:endParaRPr lang="nl-BE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99714" y="5867980"/>
              <a:ext cx="15409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Fortran: 0.11 s</a:t>
              </a:r>
              <a:endParaRPr lang="nl-BE" dirty="0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94049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Libraries for numeric computation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4525963"/>
          </a:xfrm>
        </p:spPr>
        <p:txBody>
          <a:bodyPr>
            <a:normAutofit fontScale="92500"/>
          </a:bodyPr>
          <a:lstStyle/>
          <a:p>
            <a:r>
              <a:rPr lang="en-US" dirty="0" err="1" smtClean="0"/>
              <a:t>numpy</a:t>
            </a:r>
            <a:endParaRPr lang="en-US" dirty="0"/>
          </a:p>
          <a:p>
            <a:pPr lvl="1"/>
            <a:r>
              <a:rPr lang="en-US" dirty="0" smtClean="0"/>
              <a:t>Fast arrays</a:t>
            </a:r>
          </a:p>
          <a:p>
            <a:pPr lvl="1"/>
            <a:r>
              <a:rPr lang="en-US" dirty="0" smtClean="0"/>
              <a:t>Matrix operations (BLAS-like)</a:t>
            </a:r>
          </a:p>
          <a:p>
            <a:pPr lvl="1"/>
            <a:r>
              <a:rPr lang="en-US" dirty="0" smtClean="0"/>
              <a:t>Linear algebra</a:t>
            </a:r>
          </a:p>
          <a:p>
            <a:pPr lvl="1"/>
            <a:r>
              <a:rPr lang="en-US" dirty="0" smtClean="0"/>
              <a:t>Fast Fourier Transform</a:t>
            </a:r>
          </a:p>
          <a:p>
            <a:pPr lvl="1"/>
            <a:r>
              <a:rPr lang="en-US" dirty="0" smtClean="0"/>
              <a:t>Mathematical functions defined on arrays</a:t>
            </a:r>
          </a:p>
          <a:p>
            <a:pPr lvl="1"/>
            <a:r>
              <a:rPr lang="en-US" dirty="0" smtClean="0"/>
              <a:t>Pseudo-random number generation to initialize arrays</a:t>
            </a:r>
          </a:p>
          <a:p>
            <a:pPr lvl="1"/>
            <a:r>
              <a:rPr lang="en-US" dirty="0" smtClean="0"/>
              <a:t>Simple statistics</a:t>
            </a:r>
          </a:p>
          <a:p>
            <a:r>
              <a:rPr lang="en-US" dirty="0" smtClean="0"/>
              <a:t>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27812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using </a:t>
            </a:r>
            <a:r>
              <a:rPr lang="en-US" dirty="0" err="1" smtClean="0"/>
              <a:t>numpy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2563885" y="1685707"/>
            <a:ext cx="6526146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as np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init_matrix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(n):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np.random.uniform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(0.0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1.0, (n, 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  <a:p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matmul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(a,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b):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return a @ b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349549" y="1723029"/>
            <a:ext cx="2019592" cy="1787271"/>
            <a:chOff x="349549" y="2299093"/>
            <a:chExt cx="2019592" cy="1787271"/>
          </a:xfrm>
        </p:grpSpPr>
        <p:sp>
          <p:nvSpPr>
            <p:cNvPr id="5" name="TextBox 4"/>
            <p:cNvSpPr txBox="1"/>
            <p:nvPr/>
          </p:nvSpPr>
          <p:spPr>
            <a:xfrm>
              <a:off x="349549" y="2299093"/>
              <a:ext cx="20195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500 ×  500 matrices</a:t>
              </a:r>
              <a:endParaRPr lang="nl-BE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99714" y="2852936"/>
              <a:ext cx="16214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numpy</a:t>
              </a:r>
              <a:r>
                <a:rPr lang="en-US" dirty="0" smtClean="0"/>
                <a:t>: 0.011 s</a:t>
              </a:r>
              <a:endParaRPr lang="nl-BE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99714" y="3717032"/>
              <a:ext cx="16214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numpy</a:t>
              </a:r>
              <a:r>
                <a:rPr lang="en-US" dirty="0" smtClean="0"/>
                <a:t>: 0.077 s</a:t>
              </a:r>
              <a:endParaRPr lang="nl-BE" dirty="0"/>
            </a:p>
          </p:txBody>
        </p:sp>
      </p:grp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3928691"/>
              </p:ext>
            </p:extLst>
          </p:nvPr>
        </p:nvGraphicFramePr>
        <p:xfrm>
          <a:off x="1259632" y="3861048"/>
          <a:ext cx="6096000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/>
                <a:gridCol w="3048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Language/library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Execution time matrix multiplication (s)</a:t>
                      </a:r>
                      <a:endParaRPr lang="nl-B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Python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</a:t>
                      </a:r>
                      <a:endParaRPr lang="nl-B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0.49</a:t>
                      </a:r>
                      <a:endParaRPr lang="nl-B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Fortran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0.11</a:t>
                      </a:r>
                      <a:endParaRPr lang="nl-B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Python/</a:t>
                      </a:r>
                      <a:r>
                        <a:rPr lang="en-US" dirty="0" err="1" smtClean="0"/>
                        <a:t>numpy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0.077</a:t>
                      </a:r>
                      <a:endParaRPr lang="nl-B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Fortran/BLAS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0.060</a:t>
                      </a:r>
                      <a:endParaRPr lang="nl-BE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11" name="Group 10"/>
          <p:cNvGrpSpPr/>
          <p:nvPr/>
        </p:nvGrpSpPr>
        <p:grpSpPr>
          <a:xfrm>
            <a:off x="7524328" y="4622351"/>
            <a:ext cx="1468036" cy="1152128"/>
            <a:chOff x="7524328" y="4622351"/>
            <a:chExt cx="1468036" cy="1152128"/>
          </a:xfrm>
        </p:grpSpPr>
        <p:sp>
          <p:nvSpPr>
            <p:cNvPr id="9" name="Curved Left Arrow 8"/>
            <p:cNvSpPr/>
            <p:nvPr/>
          </p:nvSpPr>
          <p:spPr>
            <a:xfrm>
              <a:off x="7524328" y="4622351"/>
              <a:ext cx="288032" cy="1152128"/>
            </a:xfrm>
            <a:prstGeom prst="curved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884368" y="4869160"/>
              <a:ext cx="110799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415 ×</a:t>
              </a:r>
              <a:endParaRPr lang="nl-BE" sz="32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4575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array I</a:t>
            </a:r>
            <a:endParaRPr lang="nl-BE" dirty="0"/>
          </a:p>
        </p:txBody>
      </p:sp>
      <p:grpSp>
        <p:nvGrpSpPr>
          <p:cNvPr id="47" name="Group 46"/>
          <p:cNvGrpSpPr/>
          <p:nvPr/>
        </p:nvGrpSpPr>
        <p:grpSpPr>
          <a:xfrm>
            <a:off x="547661" y="3933056"/>
            <a:ext cx="6909352" cy="2365231"/>
            <a:chOff x="547661" y="4088105"/>
            <a:chExt cx="6909352" cy="2365231"/>
          </a:xfrm>
        </p:grpSpPr>
        <p:sp>
          <p:nvSpPr>
            <p:cNvPr id="3" name="TextBox 2"/>
            <p:cNvSpPr txBox="1"/>
            <p:nvPr/>
          </p:nvSpPr>
          <p:spPr>
            <a:xfrm>
              <a:off x="547661" y="4615968"/>
              <a:ext cx="2914551" cy="120032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np.zeros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((2, 3))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np.ones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((2, 3))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c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np.eye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(2)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d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np.empty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((2, 3))</a:t>
              </a:r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3347864" y="4088105"/>
              <a:ext cx="4109149" cy="574323"/>
              <a:chOff x="1475656" y="3862789"/>
              <a:chExt cx="4109149" cy="574323"/>
            </a:xfrm>
          </p:grpSpPr>
          <p:sp>
            <p:nvSpPr>
              <p:cNvPr id="5" name="TextBox 4"/>
              <p:cNvSpPr txBox="1"/>
              <p:nvPr/>
            </p:nvSpPr>
            <p:spPr>
              <a:xfrm>
                <a:off x="2195736" y="3862789"/>
                <a:ext cx="33890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array, all elements 0.0</a:t>
                </a:r>
              </a:p>
            </p:txBody>
          </p:sp>
          <p:cxnSp>
            <p:nvCxnSpPr>
              <p:cNvPr id="6" name="Straight Arrow Connector 5"/>
              <p:cNvCxnSpPr>
                <a:stCxn id="5" idx="1"/>
              </p:cNvCxnSpPr>
              <p:nvPr/>
            </p:nvCxnSpPr>
            <p:spPr>
              <a:xfrm flipH="1">
                <a:off x="1475656" y="4047455"/>
                <a:ext cx="720080" cy="389657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/>
            <p:cNvGrpSpPr/>
            <p:nvPr/>
          </p:nvGrpSpPr>
          <p:grpSpPr>
            <a:xfrm>
              <a:off x="3345161" y="4870901"/>
              <a:ext cx="4109149" cy="369332"/>
              <a:chOff x="1475656" y="3862789"/>
              <a:chExt cx="4109149" cy="369332"/>
            </a:xfrm>
          </p:grpSpPr>
          <p:sp>
            <p:nvSpPr>
              <p:cNvPr id="12" name="TextBox 11"/>
              <p:cNvSpPr txBox="1"/>
              <p:nvPr/>
            </p:nvSpPr>
            <p:spPr>
              <a:xfrm>
                <a:off x="2195736" y="3862789"/>
                <a:ext cx="33890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array, all elements 1.0</a:t>
                </a:r>
              </a:p>
            </p:txBody>
          </p:sp>
          <p:cxnSp>
            <p:nvCxnSpPr>
              <p:cNvPr id="13" name="Straight Arrow Connector 12"/>
              <p:cNvCxnSpPr>
                <a:stCxn id="12" idx="1"/>
              </p:cNvCxnSpPr>
              <p:nvPr/>
            </p:nvCxnSpPr>
            <p:spPr>
              <a:xfrm flipH="1">
                <a:off x="1475656" y="4047455"/>
                <a:ext cx="720080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Group 14"/>
            <p:cNvGrpSpPr/>
            <p:nvPr/>
          </p:nvGrpSpPr>
          <p:grpSpPr>
            <a:xfrm>
              <a:off x="2483768" y="5374957"/>
              <a:ext cx="4168986" cy="369332"/>
              <a:chOff x="611560" y="3862789"/>
              <a:chExt cx="4168986" cy="369332"/>
            </a:xfrm>
          </p:grpSpPr>
          <p:sp>
            <p:nvSpPr>
              <p:cNvPr id="16" name="TextBox 15"/>
              <p:cNvSpPr txBox="1"/>
              <p:nvPr/>
            </p:nvSpPr>
            <p:spPr>
              <a:xfrm>
                <a:off x="2195736" y="3862789"/>
                <a:ext cx="25848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2 identity array</a:t>
                </a:r>
              </a:p>
            </p:txBody>
          </p:sp>
          <p:cxnSp>
            <p:nvCxnSpPr>
              <p:cNvPr id="17" name="Straight Arrow Connector 16"/>
              <p:cNvCxnSpPr>
                <a:stCxn id="16" idx="1"/>
              </p:cNvCxnSpPr>
              <p:nvPr/>
            </p:nvCxnSpPr>
            <p:spPr>
              <a:xfrm flipH="1" flipV="1">
                <a:off x="611560" y="3862789"/>
                <a:ext cx="1584176" cy="1846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up 18"/>
            <p:cNvGrpSpPr/>
            <p:nvPr/>
          </p:nvGrpSpPr>
          <p:grpSpPr>
            <a:xfrm>
              <a:off x="3275856" y="5744289"/>
              <a:ext cx="3443711" cy="709047"/>
              <a:chOff x="1403648" y="3800073"/>
              <a:chExt cx="3443711" cy="709047"/>
            </a:xfrm>
          </p:grpSpPr>
          <p:sp>
            <p:nvSpPr>
              <p:cNvPr id="20" name="TextBox 19"/>
              <p:cNvSpPr txBox="1"/>
              <p:nvPr/>
            </p:nvSpPr>
            <p:spPr>
              <a:xfrm>
                <a:off x="2195736" y="3862789"/>
                <a:ext cx="265162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"empty" array</a:t>
                </a:r>
                <a:br>
                  <a:rPr lang="en-US" dirty="0" smtClean="0"/>
                </a:br>
                <a:r>
                  <a:rPr lang="en-US" dirty="0" smtClean="0"/>
                  <a:t>initialize elements later</a:t>
                </a:r>
              </a:p>
            </p:txBody>
          </p:sp>
          <p:cxnSp>
            <p:nvCxnSpPr>
              <p:cNvPr id="21" name="Straight Arrow Connector 20"/>
              <p:cNvCxnSpPr>
                <a:stCxn id="20" idx="1"/>
              </p:cNvCxnSpPr>
              <p:nvPr/>
            </p:nvCxnSpPr>
            <p:spPr>
              <a:xfrm flipH="1" flipV="1">
                <a:off x="1403648" y="3800073"/>
                <a:ext cx="792088" cy="38588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3" name="TextBox 22"/>
          <p:cNvSpPr txBox="1"/>
          <p:nvPr/>
        </p:nvSpPr>
        <p:spPr>
          <a:xfrm>
            <a:off x="588960" y="1556792"/>
            <a:ext cx="2900532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np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6" name="Group 45"/>
          <p:cNvGrpSpPr/>
          <p:nvPr/>
        </p:nvGrpSpPr>
        <p:grpSpPr>
          <a:xfrm>
            <a:off x="560333" y="1844824"/>
            <a:ext cx="6684355" cy="2086491"/>
            <a:chOff x="560333" y="1844824"/>
            <a:chExt cx="6684355" cy="2086491"/>
          </a:xfrm>
        </p:grpSpPr>
        <p:sp>
          <p:nvSpPr>
            <p:cNvPr id="24" name="TextBox 23"/>
            <p:cNvSpPr txBox="1"/>
            <p:nvPr/>
          </p:nvSpPr>
          <p:spPr>
            <a:xfrm>
              <a:off x="560333" y="2372687"/>
              <a:ext cx="2901879" cy="9233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v1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np.zeros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(3)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v2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np.ones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(3)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v3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np.empty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(3)</a:t>
              </a:r>
            </a:p>
          </p:txBody>
        </p:sp>
        <p:grpSp>
          <p:nvGrpSpPr>
            <p:cNvPr id="25" name="Group 24"/>
            <p:cNvGrpSpPr/>
            <p:nvPr/>
          </p:nvGrpSpPr>
          <p:grpSpPr>
            <a:xfrm>
              <a:off x="2843809" y="1844824"/>
              <a:ext cx="4215509" cy="648072"/>
              <a:chOff x="958928" y="3862789"/>
              <a:chExt cx="4215509" cy="648072"/>
            </a:xfrm>
          </p:grpSpPr>
          <p:sp>
            <p:nvSpPr>
              <p:cNvPr id="26" name="TextBox 25"/>
              <p:cNvSpPr txBox="1"/>
              <p:nvPr/>
            </p:nvSpPr>
            <p:spPr>
              <a:xfrm>
                <a:off x="2195736" y="3862789"/>
                <a:ext cx="29787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3-element array, all 0.0</a:t>
                </a:r>
              </a:p>
            </p:txBody>
          </p:sp>
          <p:cxnSp>
            <p:nvCxnSpPr>
              <p:cNvPr id="27" name="Straight Arrow Connector 26"/>
              <p:cNvCxnSpPr>
                <a:stCxn id="26" idx="1"/>
              </p:cNvCxnSpPr>
              <p:nvPr/>
            </p:nvCxnSpPr>
            <p:spPr>
              <a:xfrm flipH="1">
                <a:off x="958928" y="4047455"/>
                <a:ext cx="1236808" cy="46340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" name="Group 27"/>
            <p:cNvGrpSpPr/>
            <p:nvPr/>
          </p:nvGrpSpPr>
          <p:grpSpPr>
            <a:xfrm>
              <a:off x="2699792" y="2627620"/>
              <a:ext cx="4418861" cy="369332"/>
              <a:chOff x="1475656" y="3862789"/>
              <a:chExt cx="3826547" cy="369332"/>
            </a:xfrm>
          </p:grpSpPr>
          <p:sp>
            <p:nvSpPr>
              <p:cNvPr id="29" name="TextBox 28"/>
              <p:cNvSpPr txBox="1"/>
              <p:nvPr/>
            </p:nvSpPr>
            <p:spPr>
              <a:xfrm>
                <a:off x="2722774" y="3862789"/>
                <a:ext cx="25794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create 3-element </a:t>
                </a:r>
                <a:r>
                  <a:rPr lang="en-US" dirty="0" smtClean="0"/>
                  <a:t>array, </a:t>
                </a:r>
                <a:r>
                  <a:rPr lang="en-US" dirty="0"/>
                  <a:t>all </a:t>
                </a:r>
                <a:r>
                  <a:rPr lang="en-US" dirty="0" smtClean="0"/>
                  <a:t>1.0</a:t>
                </a:r>
                <a:endParaRPr lang="en-US" dirty="0"/>
              </a:p>
            </p:txBody>
          </p:sp>
          <p:cxnSp>
            <p:nvCxnSpPr>
              <p:cNvPr id="30" name="Straight Arrow Connector 29"/>
              <p:cNvCxnSpPr>
                <a:stCxn id="29" idx="1"/>
              </p:cNvCxnSpPr>
              <p:nvPr/>
            </p:nvCxnSpPr>
            <p:spPr>
              <a:xfrm flipH="1">
                <a:off x="1475656" y="4047455"/>
                <a:ext cx="1247118" cy="220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4" name="Group 33"/>
            <p:cNvGrpSpPr/>
            <p:nvPr/>
          </p:nvGrpSpPr>
          <p:grpSpPr>
            <a:xfrm>
              <a:off x="2843809" y="3140968"/>
              <a:ext cx="4400879" cy="790347"/>
              <a:chOff x="958928" y="3440033"/>
              <a:chExt cx="4400879" cy="790347"/>
            </a:xfrm>
          </p:grpSpPr>
          <p:sp>
            <p:nvSpPr>
              <p:cNvPr id="35" name="TextBox 34"/>
              <p:cNvSpPr txBox="1"/>
              <p:nvPr/>
            </p:nvSpPr>
            <p:spPr>
              <a:xfrm>
                <a:off x="2195736" y="3584049"/>
                <a:ext cx="316407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3-element "empty" array</a:t>
                </a:r>
                <a:br>
                  <a:rPr lang="en-US" dirty="0" smtClean="0"/>
                </a:br>
                <a:r>
                  <a:rPr lang="en-US" dirty="0" smtClean="0"/>
                  <a:t>initialize elements later</a:t>
                </a:r>
              </a:p>
            </p:txBody>
          </p:sp>
          <p:cxnSp>
            <p:nvCxnSpPr>
              <p:cNvPr id="36" name="Straight Arrow Connector 35"/>
              <p:cNvCxnSpPr>
                <a:stCxn id="35" idx="1"/>
              </p:cNvCxnSpPr>
              <p:nvPr/>
            </p:nvCxnSpPr>
            <p:spPr>
              <a:xfrm flipH="1" flipV="1">
                <a:off x="958928" y="3440033"/>
                <a:ext cx="1236808" cy="46718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9" name="Group 38"/>
          <p:cNvGrpSpPr/>
          <p:nvPr/>
        </p:nvGrpSpPr>
        <p:grpSpPr>
          <a:xfrm>
            <a:off x="3275857" y="1198493"/>
            <a:ext cx="2047928" cy="542965"/>
            <a:chOff x="1378722" y="3862789"/>
            <a:chExt cx="2047928" cy="542965"/>
          </a:xfrm>
        </p:grpSpPr>
        <p:sp>
          <p:nvSpPr>
            <p:cNvPr id="40" name="TextBox 39"/>
            <p:cNvSpPr txBox="1"/>
            <p:nvPr/>
          </p:nvSpPr>
          <p:spPr>
            <a:xfrm>
              <a:off x="2195736" y="3862789"/>
              <a:ext cx="1230914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convention</a:t>
              </a:r>
            </a:p>
          </p:txBody>
        </p:sp>
        <p:cxnSp>
          <p:nvCxnSpPr>
            <p:cNvPr id="41" name="Straight Arrow Connector 40"/>
            <p:cNvCxnSpPr>
              <a:stCxn id="40" idx="1"/>
            </p:cNvCxnSpPr>
            <p:nvPr/>
          </p:nvCxnSpPr>
          <p:spPr>
            <a:xfrm flipH="1">
              <a:off x="1378722" y="4047455"/>
              <a:ext cx="817014" cy="35829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TextBox 47"/>
          <p:cNvSpPr txBox="1"/>
          <p:nvPr/>
        </p:nvSpPr>
        <p:spPr>
          <a:xfrm>
            <a:off x="251520" y="6226279"/>
            <a:ext cx="521085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Default type: </a:t>
            </a:r>
            <a:r>
              <a:rPr lang="en-US" sz="2400" dirty="0" err="1" smtClean="0"/>
              <a:t>np.float</a:t>
            </a:r>
            <a:r>
              <a:rPr lang="en-US" sz="2400" dirty="0" smtClean="0"/>
              <a:t> </a:t>
            </a:r>
            <a:r>
              <a:rPr lang="en-US" sz="2400" dirty="0" smtClean="0">
                <a:sym typeface="Symbol"/>
              </a:rPr>
              <a:t></a:t>
            </a:r>
            <a:r>
              <a:rPr lang="en-US" sz="2400" dirty="0" smtClean="0"/>
              <a:t> double precision</a:t>
            </a:r>
            <a:endParaRPr lang="nl-BE" sz="2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58664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help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Built-in help: interpreter/</a:t>
            </a:r>
            <a:r>
              <a:rPr lang="en-US" dirty="0" err="1" smtClean="0"/>
              <a:t>iPython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Works also in </a:t>
            </a:r>
            <a:r>
              <a:rPr lang="en-US" dirty="0" err="1" smtClean="0"/>
              <a:t>Jupyter</a:t>
            </a:r>
            <a:r>
              <a:rPr lang="en-US" dirty="0" smtClean="0"/>
              <a:t> notebooks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8180445" cy="286232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import sys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help(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sys.exit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Help on built-in function exit in module sys: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exit(...)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exit([status])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Exit the interpreter by raising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SystemExit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(status).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If the status is omitted or None, it defaults to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ze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3832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</a:t>
            </a:r>
            <a:r>
              <a:rPr lang="en-US" dirty="0" smtClean="0"/>
              <a:t>arrays II</a:t>
            </a:r>
            <a:endParaRPr lang="nl-BE" dirty="0"/>
          </a:p>
        </p:txBody>
      </p:sp>
      <p:grpSp>
        <p:nvGrpSpPr>
          <p:cNvPr id="19" name="Group 18"/>
          <p:cNvGrpSpPr/>
          <p:nvPr/>
        </p:nvGrpSpPr>
        <p:grpSpPr>
          <a:xfrm>
            <a:off x="547661" y="1556792"/>
            <a:ext cx="7477657" cy="1571402"/>
            <a:chOff x="547661" y="1556792"/>
            <a:chExt cx="7477657" cy="1571402"/>
          </a:xfrm>
        </p:grpSpPr>
        <p:sp>
          <p:nvSpPr>
            <p:cNvPr id="3" name="TextBox 2"/>
            <p:cNvSpPr txBox="1"/>
            <p:nvPr/>
          </p:nvSpPr>
          <p:spPr>
            <a:xfrm>
              <a:off x="547661" y="1556792"/>
              <a:ext cx="7192691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e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np.random.uniform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(0.0, 1.0, (2, 3))</a:t>
              </a: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4144007" y="1926124"/>
              <a:ext cx="3881311" cy="1202070"/>
              <a:chOff x="3637248" y="4437112"/>
              <a:chExt cx="3881311" cy="1202070"/>
            </a:xfrm>
          </p:grpSpPr>
          <p:sp>
            <p:nvSpPr>
              <p:cNvPr id="4" name="TextBox 3"/>
              <p:cNvSpPr txBox="1"/>
              <p:nvPr/>
            </p:nvSpPr>
            <p:spPr>
              <a:xfrm>
                <a:off x="4065241" y="4715852"/>
                <a:ext cx="3453318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array, elements </a:t>
                </a:r>
                <a:r>
                  <a:rPr lang="en-US" i="1" dirty="0" smtClean="0"/>
                  <a:t>x</a:t>
                </a:r>
                <a:r>
                  <a:rPr lang="en-US" dirty="0" smtClean="0"/>
                  <a:t/>
                </a:r>
                <a:br>
                  <a:rPr lang="en-US" dirty="0" smtClean="0"/>
                </a:br>
                <a:r>
                  <a:rPr lang="en-US" dirty="0" smtClean="0"/>
                  <a:t>randomly drawn from  uniform</a:t>
                </a:r>
                <a:br>
                  <a:rPr lang="en-US" dirty="0" smtClean="0"/>
                </a:br>
                <a:r>
                  <a:rPr lang="en-US" dirty="0" smtClean="0"/>
                  <a:t>distribution such that </a:t>
                </a:r>
                <a:r>
                  <a:rPr lang="en-US" i="1" dirty="0" smtClean="0"/>
                  <a:t>x</a:t>
                </a:r>
                <a:r>
                  <a:rPr lang="en-US" dirty="0" smtClean="0"/>
                  <a:t> </a:t>
                </a:r>
                <a:r>
                  <a:rPr lang="en-US" dirty="0" smtClean="0">
                    <a:sym typeface="Symbol"/>
                  </a:rPr>
                  <a:t></a:t>
                </a:r>
                <a:r>
                  <a:rPr lang="en-US" dirty="0" smtClean="0"/>
                  <a:t> [0.0, 1.0[</a:t>
                </a:r>
              </a:p>
            </p:txBody>
          </p:sp>
          <p:cxnSp>
            <p:nvCxnSpPr>
              <p:cNvPr id="5" name="Straight Arrow Connector 4"/>
              <p:cNvCxnSpPr>
                <a:stCxn id="4" idx="1"/>
                <a:endCxn id="3" idx="2"/>
              </p:cNvCxnSpPr>
              <p:nvPr/>
            </p:nvCxnSpPr>
            <p:spPr>
              <a:xfrm flipH="1" flipV="1">
                <a:off x="3637248" y="4437112"/>
                <a:ext cx="427993" cy="740405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0" name="Group 19"/>
          <p:cNvGrpSpPr/>
          <p:nvPr/>
        </p:nvGrpSpPr>
        <p:grpSpPr>
          <a:xfrm>
            <a:off x="539552" y="3491716"/>
            <a:ext cx="7229654" cy="1460485"/>
            <a:chOff x="539552" y="3491716"/>
            <a:chExt cx="7229654" cy="1460485"/>
          </a:xfrm>
        </p:grpSpPr>
        <p:sp>
          <p:nvSpPr>
            <p:cNvPr id="8" name="TextBox 7"/>
            <p:cNvSpPr txBox="1"/>
            <p:nvPr/>
          </p:nvSpPr>
          <p:spPr>
            <a:xfrm>
              <a:off x="539552" y="3491716"/>
              <a:ext cx="7200800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np.array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([[3.1, 4.2, -1.1], [-0.3, 1.3, 13.1]])</a:t>
              </a:r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4139953" y="4027132"/>
              <a:ext cx="3629253" cy="925069"/>
              <a:chOff x="3637249" y="4437114"/>
              <a:chExt cx="3629253" cy="925069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4065241" y="4715852"/>
                <a:ext cx="320126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 from a Python</a:t>
                </a:r>
                <a:br>
                  <a:rPr lang="en-US" dirty="0" smtClean="0"/>
                </a:br>
                <a:r>
                  <a:rPr lang="en-US" dirty="0" smtClean="0"/>
                  <a:t>list of lists</a:t>
                </a:r>
              </a:p>
            </p:txBody>
          </p:sp>
          <p:cxnSp>
            <p:nvCxnSpPr>
              <p:cNvPr id="12" name="Straight Arrow Connector 11"/>
              <p:cNvCxnSpPr>
                <a:stCxn id="11" idx="1"/>
              </p:cNvCxnSpPr>
              <p:nvPr/>
            </p:nvCxnSpPr>
            <p:spPr>
              <a:xfrm flipH="1" flipV="1">
                <a:off x="3637249" y="4437114"/>
                <a:ext cx="427992" cy="60190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1" name="Group 20"/>
          <p:cNvGrpSpPr/>
          <p:nvPr/>
        </p:nvGrpSpPr>
        <p:grpSpPr>
          <a:xfrm>
            <a:off x="539552" y="5075892"/>
            <a:ext cx="7776864" cy="1375703"/>
            <a:chOff x="539552" y="5075892"/>
            <a:chExt cx="7776864" cy="1375703"/>
          </a:xfrm>
        </p:grpSpPr>
        <p:sp>
          <p:nvSpPr>
            <p:cNvPr id="14" name="TextBox 13"/>
            <p:cNvSpPr txBox="1"/>
            <p:nvPr/>
          </p:nvSpPr>
          <p:spPr>
            <a:xfrm>
              <a:off x="6615309" y="5805264"/>
              <a:ext cx="1701107" cy="64633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nl-BE" dirty="0">
                  <a:latin typeface="Courier New" panose="02070309020205020404" pitchFamily="49" charset="0"/>
                  <a:cs typeface="Courier New" panose="02070309020205020404" pitchFamily="49" charset="0"/>
                </a:rPr>
                <a:t>1.2 </a:t>
              </a:r>
              <a:r>
                <a:rPr lang="nl-BE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2.3 3.4</a:t>
              </a:r>
              <a:endParaRPr lang="nl-BE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nl-BE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4.5 5.6 </a:t>
              </a:r>
              <a:r>
                <a:rPr lang="nl-BE" dirty="0">
                  <a:latin typeface="Courier New" panose="02070309020205020404" pitchFamily="49" charset="0"/>
                  <a:cs typeface="Courier New" panose="02070309020205020404" pitchFamily="49" charset="0"/>
                </a:rPr>
                <a:t>6.7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39552" y="5075892"/>
              <a:ext cx="7200800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np.genfromtxt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('matrix.txt')</a:t>
              </a:r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4139952" y="5456263"/>
              <a:ext cx="2239065" cy="925065"/>
              <a:chOff x="3637249" y="4437118"/>
              <a:chExt cx="2239065" cy="925065"/>
            </a:xfrm>
          </p:grpSpPr>
          <p:sp>
            <p:nvSpPr>
              <p:cNvPr id="17" name="TextBox 16"/>
              <p:cNvSpPr txBox="1"/>
              <p:nvPr/>
            </p:nvSpPr>
            <p:spPr>
              <a:xfrm>
                <a:off x="4065241" y="4715852"/>
                <a:ext cx="181107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</a:t>
                </a:r>
                <a:r>
                  <a:rPr lang="en-US" dirty="0"/>
                  <a:t/>
                </a:r>
                <a:br>
                  <a:rPr lang="en-US" dirty="0"/>
                </a:br>
                <a:r>
                  <a:rPr lang="en-US" dirty="0" smtClean="0"/>
                  <a:t>from text file</a:t>
                </a:r>
              </a:p>
            </p:txBody>
          </p:sp>
          <p:cxnSp>
            <p:nvCxnSpPr>
              <p:cNvPr id="18" name="Straight Arrow Connector 17"/>
              <p:cNvCxnSpPr>
                <a:stCxn id="17" idx="1"/>
              </p:cNvCxnSpPr>
              <p:nvPr/>
            </p:nvCxnSpPr>
            <p:spPr>
              <a:xfrm flipH="1" flipV="1">
                <a:off x="3637249" y="4437118"/>
                <a:ext cx="427992" cy="60190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55984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</a:t>
            </a:r>
            <a:r>
              <a:rPr lang="en-US" dirty="0" smtClean="0"/>
              <a:t>arrays III</a:t>
            </a:r>
            <a:endParaRPr lang="nl-BE" dirty="0"/>
          </a:p>
        </p:txBody>
      </p:sp>
      <p:grpSp>
        <p:nvGrpSpPr>
          <p:cNvPr id="19" name="Group 18"/>
          <p:cNvGrpSpPr/>
          <p:nvPr/>
        </p:nvGrpSpPr>
        <p:grpSpPr>
          <a:xfrm>
            <a:off x="547661" y="1556792"/>
            <a:ext cx="8111676" cy="1294403"/>
            <a:chOff x="547661" y="1556792"/>
            <a:chExt cx="8111676" cy="1294403"/>
          </a:xfrm>
        </p:grpSpPr>
        <p:sp>
          <p:nvSpPr>
            <p:cNvPr id="3" name="TextBox 2"/>
            <p:cNvSpPr txBox="1"/>
            <p:nvPr/>
          </p:nvSpPr>
          <p:spPr>
            <a:xfrm>
              <a:off x="547661" y="1556792"/>
              <a:ext cx="7192691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e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np.arange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(-1.0, 1.0, 0.25)</a:t>
              </a: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4144007" y="1926124"/>
              <a:ext cx="4515330" cy="925071"/>
              <a:chOff x="3637248" y="4437112"/>
              <a:chExt cx="4515330" cy="925071"/>
            </a:xfrm>
          </p:grpSpPr>
          <p:sp>
            <p:nvSpPr>
              <p:cNvPr id="4" name="TextBox 3"/>
              <p:cNvSpPr txBox="1"/>
              <p:nvPr/>
            </p:nvSpPr>
            <p:spPr>
              <a:xfrm>
                <a:off x="4065241" y="4715852"/>
                <a:ext cx="408733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8-element array, first element -1.0,</a:t>
                </a:r>
              </a:p>
              <a:p>
                <a:r>
                  <a:rPr lang="en-US" dirty="0" smtClean="0"/>
                  <a:t>last element less than 1.0, step 0.25  </a:t>
                </a:r>
              </a:p>
            </p:txBody>
          </p:sp>
          <p:cxnSp>
            <p:nvCxnSpPr>
              <p:cNvPr id="5" name="Straight Arrow Connector 4"/>
              <p:cNvCxnSpPr>
                <a:stCxn id="4" idx="1"/>
                <a:endCxn id="3" idx="2"/>
              </p:cNvCxnSpPr>
              <p:nvPr/>
            </p:nvCxnSpPr>
            <p:spPr>
              <a:xfrm flipH="1" flipV="1">
                <a:off x="3637248" y="4437112"/>
                <a:ext cx="427993" cy="60190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0" name="Group 19"/>
          <p:cNvGrpSpPr/>
          <p:nvPr/>
        </p:nvGrpSpPr>
        <p:grpSpPr>
          <a:xfrm>
            <a:off x="539552" y="4027132"/>
            <a:ext cx="8115730" cy="1460485"/>
            <a:chOff x="539552" y="3491716"/>
            <a:chExt cx="8115730" cy="1460485"/>
          </a:xfrm>
        </p:grpSpPr>
        <p:sp>
          <p:nvSpPr>
            <p:cNvPr id="8" name="TextBox 7"/>
            <p:cNvSpPr txBox="1"/>
            <p:nvPr/>
          </p:nvSpPr>
          <p:spPr>
            <a:xfrm>
              <a:off x="539552" y="3491716"/>
              <a:ext cx="7200800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np.linspace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(-1.0, 1.0, 9)</a:t>
              </a:r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4139953" y="4027132"/>
              <a:ext cx="4515329" cy="925069"/>
              <a:chOff x="3637249" y="4437114"/>
              <a:chExt cx="4515329" cy="925069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4065241" y="4715852"/>
                <a:ext cx="408733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create </a:t>
                </a:r>
                <a:r>
                  <a:rPr lang="en-US" dirty="0" smtClean="0"/>
                  <a:t>9-element </a:t>
                </a:r>
                <a:r>
                  <a:rPr lang="en-US" dirty="0"/>
                  <a:t>array, first element -1.0,</a:t>
                </a:r>
              </a:p>
              <a:p>
                <a:r>
                  <a:rPr lang="en-US" dirty="0"/>
                  <a:t>last element </a:t>
                </a:r>
                <a:r>
                  <a:rPr lang="en-US" dirty="0" smtClean="0"/>
                  <a:t>1.0</a:t>
                </a:r>
                <a:r>
                  <a:rPr lang="en-US" dirty="0"/>
                  <a:t>, </a:t>
                </a:r>
                <a:r>
                  <a:rPr lang="en-US" dirty="0" smtClean="0"/>
                  <a:t>determine step  </a:t>
                </a:r>
                <a:endParaRPr lang="en-US" dirty="0"/>
              </a:p>
            </p:txBody>
          </p:sp>
          <p:cxnSp>
            <p:nvCxnSpPr>
              <p:cNvPr id="12" name="Straight Arrow Connector 11"/>
              <p:cNvCxnSpPr>
                <a:stCxn id="11" idx="1"/>
              </p:cNvCxnSpPr>
              <p:nvPr/>
            </p:nvCxnSpPr>
            <p:spPr>
              <a:xfrm flipH="1" flipV="1">
                <a:off x="3637249" y="4437114"/>
                <a:ext cx="427992" cy="60190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2" name="TextBox 21"/>
          <p:cNvSpPr txBox="1"/>
          <p:nvPr/>
        </p:nvSpPr>
        <p:spPr>
          <a:xfrm>
            <a:off x="409078" y="3307050"/>
            <a:ext cx="7691314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-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1.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-0.75  -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0.5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0.25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0.25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0.5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0.75 ]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95536" y="5733256"/>
            <a:ext cx="7704856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-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1.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-0.75  -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0.5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0.25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0.25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0.5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0.75  1.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86770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Numpy</a:t>
            </a:r>
            <a:r>
              <a:rPr lang="en-US" dirty="0" smtClean="0"/>
              <a:t> data types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Integers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np.int8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np.int16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np.int32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np.int64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/>
              <a:t>default 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</a:t>
            </a:r>
            <a:r>
              <a:rPr lang="en-US" dirty="0" smtClean="0"/>
              <a:t>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np.int32</a:t>
            </a:r>
            <a:r>
              <a:rPr lang="en-US" dirty="0" smtClean="0"/>
              <a:t> on 32-bit,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np.int64</a:t>
            </a:r>
            <a:r>
              <a:rPr lang="en-US" dirty="0" smtClean="0"/>
              <a:t> on 64-bit architecture</a:t>
            </a:r>
          </a:p>
          <a:p>
            <a:r>
              <a:rPr lang="en-US" dirty="0" smtClean="0"/>
              <a:t>Floating point numbers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np.float32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np.float64</a:t>
            </a:r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np.float96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/>
              <a:t>default 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</a:t>
            </a:r>
            <a:r>
              <a:rPr lang="en-US" dirty="0" smtClean="0"/>
              <a:t>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np.float64</a:t>
            </a:r>
            <a:r>
              <a:rPr lang="en-US" dirty="0" smtClean="0"/>
              <a:t>, i.e., double precision</a:t>
            </a:r>
          </a:p>
          <a:p>
            <a:r>
              <a:rPr lang="en-US" dirty="0" smtClean="0"/>
              <a:t>Complex numbers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np.complex64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np.complex128</a:t>
            </a:r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np.complex192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/>
              <a:t>default 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</a:t>
            </a:r>
            <a:r>
              <a:rPr lang="en-US" dirty="0" smtClean="0"/>
              <a:t>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np.complex128</a:t>
            </a:r>
            <a:r>
              <a:rPr lang="en-US" dirty="0" smtClean="0"/>
              <a:t>, </a:t>
            </a:r>
            <a:r>
              <a:rPr lang="en-US" dirty="0"/>
              <a:t>i.e., double </a:t>
            </a:r>
            <a:r>
              <a:rPr lang="en-US" dirty="0" smtClean="0"/>
              <a:t>precision</a:t>
            </a:r>
          </a:p>
          <a:p>
            <a:r>
              <a:rPr lang="en-US" dirty="0" smtClean="0"/>
              <a:t>Characters/strings: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np.character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endParaRPr lang="en-US" dirty="0" smtClean="0"/>
          </a:p>
          <a:p>
            <a:pPr lvl="2"/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856477" y="6021288"/>
            <a:ext cx="437170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v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np.zeros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(3,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dtype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=np.int8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96385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Accessing array elements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8840"/>
            <a:ext cx="8229600" cy="3921299"/>
          </a:xfrm>
        </p:spPr>
        <p:txBody>
          <a:bodyPr>
            <a:normAutofit/>
          </a:bodyPr>
          <a:lstStyle/>
          <a:p>
            <a:r>
              <a:rPr lang="en-US" dirty="0" smtClean="0"/>
              <a:t>Array dimensions, strides</a:t>
            </a:r>
          </a:p>
          <a:p>
            <a:endParaRPr lang="en-US" dirty="0"/>
          </a:p>
          <a:p>
            <a:r>
              <a:rPr lang="en-US" dirty="0" smtClean="0"/>
              <a:t>Assigning to a specific element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Using an element's value</a:t>
            </a:r>
            <a:endParaRPr lang="nl-BE" dirty="0"/>
          </a:p>
        </p:txBody>
      </p:sp>
      <p:grpSp>
        <p:nvGrpSpPr>
          <p:cNvPr id="13" name="Group 12"/>
          <p:cNvGrpSpPr/>
          <p:nvPr/>
        </p:nvGrpSpPr>
        <p:grpSpPr>
          <a:xfrm>
            <a:off x="721345" y="3789040"/>
            <a:ext cx="5232741" cy="576064"/>
            <a:chOff x="721345" y="3789040"/>
            <a:chExt cx="5232741" cy="576064"/>
          </a:xfrm>
        </p:grpSpPr>
        <p:sp>
          <p:nvSpPr>
            <p:cNvPr id="4" name="TextBox 3"/>
            <p:cNvSpPr txBox="1"/>
            <p:nvPr/>
          </p:nvSpPr>
          <p:spPr>
            <a:xfrm>
              <a:off x="721345" y="3789040"/>
              <a:ext cx="3202583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a[1, 0] = 5.0</a:t>
              </a:r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4114800" y="3789040"/>
              <a:ext cx="1839286" cy="576064"/>
              <a:chOff x="4114800" y="3789040"/>
              <a:chExt cx="1839286" cy="57606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TextBox 5"/>
                  <p:cNvSpPr txBox="1"/>
                  <p:nvPr/>
                </p:nvSpPr>
                <p:spPr>
                  <a:xfrm>
                    <a:off x="4114800" y="3789040"/>
                    <a:ext cx="1839286" cy="5542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ctrlPr>
                                <a:rPr lang="nl-BE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nl-BE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/>
                                      </a:rPr>
                                      <m:t>0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.0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0.0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0.0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5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.0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0.0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0.0</m:t>
                                    </m:r>
                                  </m:e>
                                </m:mr>
                              </m:m>
                            </m:e>
                          </m:d>
                        </m:oMath>
                      </m:oMathPara>
                    </a14:m>
                    <a:endParaRPr lang="nl-BE" dirty="0"/>
                  </a:p>
                </p:txBody>
              </p:sp>
            </mc:Choice>
            <mc:Fallback xmlns="">
              <p:sp>
                <p:nvSpPr>
                  <p:cNvPr id="6" name="TextBox 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14800" y="3789040"/>
                    <a:ext cx="1839286" cy="554254"/>
                  </a:xfrm>
                  <a:prstGeom prst="rect">
                    <a:avLst/>
                  </a:prstGeom>
                  <a:blipFill rotWithShape="1"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nl-B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7" name="Rectangle 6"/>
              <p:cNvSpPr/>
              <p:nvPr/>
            </p:nvSpPr>
            <p:spPr>
              <a:xfrm>
                <a:off x="4335194" y="4087977"/>
                <a:ext cx="360040" cy="277127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</p:grpSp>
      </p:grpSp>
      <p:sp>
        <p:nvSpPr>
          <p:cNvPr id="8" name="TextBox 7"/>
          <p:cNvSpPr txBox="1"/>
          <p:nvPr/>
        </p:nvSpPr>
        <p:spPr>
          <a:xfrm>
            <a:off x="721345" y="5013176"/>
            <a:ext cx="3202583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q = a[1, 0] + a[1, 2]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932040" y="4869160"/>
            <a:ext cx="3596497" cy="1815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Note: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Implicit conversion of</a:t>
            </a:r>
            <a:br>
              <a:rPr lang="en-US" sz="2800" dirty="0" smtClean="0"/>
            </a:br>
            <a:r>
              <a:rPr lang="en-US" sz="2800" dirty="0" smtClean="0"/>
              <a:t>tuple for indexing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0-based indexing</a:t>
            </a:r>
            <a:endParaRPr lang="nl-BE" sz="2800" dirty="0"/>
          </a:p>
        </p:txBody>
      </p:sp>
      <p:sp>
        <p:nvSpPr>
          <p:cNvPr id="10" name="TextBox 9"/>
          <p:cNvSpPr txBox="1"/>
          <p:nvPr/>
        </p:nvSpPr>
        <p:spPr>
          <a:xfrm>
            <a:off x="755576" y="1556792"/>
            <a:ext cx="291455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np.zeros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((2, 3))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55576" y="2636912"/>
            <a:ext cx="291455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a.shape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== (2, 3)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333</a:t>
            </a:fld>
            <a:endParaRPr lang="nl-BE"/>
          </a:p>
        </p:txBody>
      </p:sp>
      <p:sp>
        <p:nvSpPr>
          <p:cNvPr id="15" name="TextBox 14"/>
          <p:cNvSpPr txBox="1"/>
          <p:nvPr/>
        </p:nvSpPr>
        <p:spPr>
          <a:xfrm>
            <a:off x="4820406" y="2633076"/>
            <a:ext cx="2991954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a.strides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== (24, 8)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7230736" y="2996425"/>
            <a:ext cx="1346972" cy="934296"/>
            <a:chOff x="7230736" y="2996425"/>
            <a:chExt cx="1346972" cy="934296"/>
          </a:xfrm>
        </p:grpSpPr>
        <p:sp>
          <p:nvSpPr>
            <p:cNvPr id="16" name="TextBox 15"/>
            <p:cNvSpPr txBox="1"/>
            <p:nvPr/>
          </p:nvSpPr>
          <p:spPr>
            <a:xfrm>
              <a:off x="7230736" y="3284390"/>
              <a:ext cx="134697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nr</a:t>
              </a:r>
              <a:r>
                <a:rPr lang="en-US" dirty="0" smtClean="0"/>
                <a:t>. bytes to</a:t>
              </a:r>
              <a:r>
                <a:rPr lang="en-US" dirty="0"/>
                <a:t/>
              </a:r>
              <a:br>
                <a:rPr lang="en-US" dirty="0"/>
              </a:br>
              <a:r>
                <a:rPr lang="en-US" dirty="0" smtClean="0"/>
                <a:t>next column</a:t>
              </a:r>
              <a:endParaRPr lang="en-US" dirty="0"/>
            </a:p>
          </p:txBody>
        </p:sp>
        <p:cxnSp>
          <p:nvCxnSpPr>
            <p:cNvPr id="18" name="Straight Arrow Connector 17"/>
            <p:cNvCxnSpPr>
              <a:stCxn id="16" idx="0"/>
            </p:cNvCxnSpPr>
            <p:nvPr/>
          </p:nvCxnSpPr>
          <p:spPr>
            <a:xfrm flipH="1" flipV="1">
              <a:off x="7524328" y="2996425"/>
              <a:ext cx="379894" cy="287965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5714623" y="1701144"/>
            <a:ext cx="1260281" cy="935768"/>
            <a:chOff x="5714623" y="1701144"/>
            <a:chExt cx="1260281" cy="935768"/>
          </a:xfrm>
        </p:grpSpPr>
        <p:sp>
          <p:nvSpPr>
            <p:cNvPr id="5" name="TextBox 4"/>
            <p:cNvSpPr txBox="1"/>
            <p:nvPr/>
          </p:nvSpPr>
          <p:spPr>
            <a:xfrm>
              <a:off x="5714623" y="1701144"/>
              <a:ext cx="126028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nr</a:t>
              </a:r>
              <a:r>
                <a:rPr lang="en-US" dirty="0" smtClean="0"/>
                <a:t>. bytes to</a:t>
              </a:r>
              <a:r>
                <a:rPr lang="en-US" dirty="0"/>
                <a:t/>
              </a:r>
              <a:br>
                <a:rPr lang="en-US" dirty="0"/>
              </a:br>
              <a:r>
                <a:rPr lang="en-US" dirty="0" smtClean="0"/>
                <a:t>next row</a:t>
              </a:r>
              <a:endParaRPr lang="en-US" dirty="0"/>
            </a:p>
          </p:txBody>
        </p:sp>
        <p:cxnSp>
          <p:nvCxnSpPr>
            <p:cNvPr id="20" name="Straight Arrow Connector 19"/>
            <p:cNvCxnSpPr>
              <a:stCxn id="5" idx="2"/>
            </p:cNvCxnSpPr>
            <p:nvPr/>
          </p:nvCxnSpPr>
          <p:spPr>
            <a:xfrm>
              <a:off x="6344764" y="2347475"/>
              <a:ext cx="459484" cy="289437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2560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animBg="1"/>
      <p:bldP spid="9" grpId="0" animBg="1"/>
      <p:bldP spid="15" grpId="0" animBg="1"/>
    </p:bldLst>
  </p:timing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395536" y="5661248"/>
            <a:ext cx="4641376" cy="1008112"/>
            <a:chOff x="395536" y="5661248"/>
            <a:chExt cx="4641376" cy="1008112"/>
          </a:xfrm>
        </p:grpSpPr>
        <p:sp>
          <p:nvSpPr>
            <p:cNvPr id="7" name="Rectangle 6"/>
            <p:cNvSpPr/>
            <p:nvPr/>
          </p:nvSpPr>
          <p:spPr>
            <a:xfrm>
              <a:off x="395536" y="5661248"/>
              <a:ext cx="4641376" cy="1008112"/>
            </a:xfrm>
            <a:prstGeom prst="rect">
              <a:avLst/>
            </a:prstGeom>
            <a:solidFill>
              <a:srgbClr val="C00000">
                <a:alpha val="25000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95536" y="5661248"/>
              <a:ext cx="3054811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 err="1" smtClean="0"/>
                <a:t>cfr</a:t>
              </a:r>
              <a:r>
                <a:rPr lang="en-US" sz="2800" dirty="0" smtClean="0"/>
                <a:t>. list slicing, but…</a:t>
              </a:r>
              <a:endParaRPr lang="nl-BE" sz="2800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Accessing subarrays: slicing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8840"/>
            <a:ext cx="8229600" cy="3921299"/>
          </a:xfrm>
        </p:spPr>
        <p:txBody>
          <a:bodyPr>
            <a:normAutofit/>
          </a:bodyPr>
          <a:lstStyle/>
          <a:p>
            <a:r>
              <a:rPr lang="en-US" dirty="0" smtClean="0"/>
              <a:t>Second column</a:t>
            </a:r>
          </a:p>
          <a:p>
            <a:endParaRPr lang="en-US" dirty="0"/>
          </a:p>
          <a:p>
            <a:r>
              <a:rPr lang="en-US" dirty="0" smtClean="0"/>
              <a:t>Third row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2D subarray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89297" y="3789040"/>
            <a:ext cx="291455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a[2, :]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89297" y="5013176"/>
            <a:ext cx="449872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a[1:3, 1:3]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np.eye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(2)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23528" y="1556792"/>
            <a:ext cx="497897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np.arange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(1, 21).reshape(4, 5)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23528" y="2636912"/>
            <a:ext cx="288032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a[:, 1]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364088" y="2636912"/>
            <a:ext cx="367240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[ 2  7  12  17 ]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364088" y="3851756"/>
            <a:ext cx="367240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[ 11  12  13  14  15 ]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3203848" y="3068960"/>
            <a:ext cx="3168352" cy="720080"/>
            <a:chOff x="3203848" y="3068960"/>
            <a:chExt cx="3168352" cy="720080"/>
          </a:xfrm>
        </p:grpSpPr>
        <p:sp>
          <p:nvSpPr>
            <p:cNvPr id="16" name="TextBox 15"/>
            <p:cNvSpPr txBox="1"/>
            <p:nvPr/>
          </p:nvSpPr>
          <p:spPr>
            <a:xfrm>
              <a:off x="3203848" y="3183359"/>
              <a:ext cx="209865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result: 1D array</a:t>
              </a:r>
              <a:endParaRPr lang="nl-BE" sz="2400" dirty="0"/>
            </a:p>
          </p:txBody>
        </p:sp>
        <p:cxnSp>
          <p:nvCxnSpPr>
            <p:cNvPr id="18" name="Straight Arrow Connector 17"/>
            <p:cNvCxnSpPr>
              <a:stCxn id="16" idx="3"/>
            </p:cNvCxnSpPr>
            <p:nvPr/>
          </p:nvCxnSpPr>
          <p:spPr>
            <a:xfrm flipV="1">
              <a:off x="5302499" y="3068960"/>
              <a:ext cx="1069701" cy="34523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>
              <a:stCxn id="16" idx="3"/>
            </p:cNvCxnSpPr>
            <p:nvPr/>
          </p:nvCxnSpPr>
          <p:spPr>
            <a:xfrm>
              <a:off x="5302499" y="3414192"/>
              <a:ext cx="1069701" cy="37484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/>
          <p:cNvSpPr txBox="1"/>
          <p:nvPr/>
        </p:nvSpPr>
        <p:spPr>
          <a:xfrm>
            <a:off x="5364088" y="4787860"/>
            <a:ext cx="3672408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 2   3   4   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6   1   0   9  10 ]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[ 11   0   1  14  15 ]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[ 16  17  18  19  20 ]]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334</a:t>
            </a:fld>
            <a:endParaRPr lang="nl-BE"/>
          </a:p>
        </p:txBody>
      </p:sp>
      <p:sp>
        <p:nvSpPr>
          <p:cNvPr id="17" name="TextBox 16"/>
          <p:cNvSpPr txBox="1"/>
          <p:nvPr/>
        </p:nvSpPr>
        <p:spPr>
          <a:xfrm>
            <a:off x="5364088" y="1340768"/>
            <a:ext cx="3672408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 2   3   4   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6   7 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8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9  10 ]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[ 11  12  13  14  15 ]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[ 16  17  18  19  20 ]]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96987" y="6021288"/>
            <a:ext cx="4639925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      array slicing does </a:t>
            </a:r>
            <a:r>
              <a:rPr lang="en-US" sz="2800" b="1" i="1" dirty="0" smtClean="0">
                <a:solidFill>
                  <a:srgbClr val="C00000"/>
                </a:solidFill>
              </a:rPr>
              <a:t>not</a:t>
            </a:r>
            <a:r>
              <a:rPr lang="en-US" sz="2800" dirty="0" smtClean="0">
                <a:solidFill>
                  <a:srgbClr val="C00000"/>
                </a:solidFill>
              </a:rPr>
              <a:t> </a:t>
            </a:r>
            <a:r>
              <a:rPr lang="en-US" sz="2800" dirty="0" smtClean="0"/>
              <a:t>copy!</a:t>
            </a:r>
            <a:endParaRPr lang="nl-BE" sz="2800" dirty="0"/>
          </a:p>
        </p:txBody>
      </p:sp>
    </p:spTree>
    <p:extLst>
      <p:ext uri="{BB962C8B-B14F-4D97-AF65-F5344CB8AC3E}">
        <p14:creationId xmlns:p14="http://schemas.microsoft.com/office/powerpoint/2010/main" val="3866128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8" grpId="0" animBg="1"/>
      <p:bldP spid="11" grpId="0" animBg="1"/>
      <p:bldP spid="14" grpId="0" animBg="1"/>
      <p:bldP spid="15" grpId="0" animBg="1"/>
      <p:bldP spid="26" grpId="0" animBg="1"/>
      <p:bldP spid="20" grpId="0"/>
    </p:bldLst>
  </p:timing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Fancy indexing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8840"/>
            <a:ext cx="8229600" cy="3921299"/>
          </a:xfrm>
        </p:spPr>
        <p:txBody>
          <a:bodyPr>
            <a:normAutofit/>
          </a:bodyPr>
          <a:lstStyle/>
          <a:p>
            <a:r>
              <a:rPr lang="en-US" dirty="0" smtClean="0"/>
              <a:t>Conditional indexing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Conditional </a:t>
            </a:r>
            <a:r>
              <a:rPr lang="en-US" dirty="0" err="1" smtClean="0"/>
              <a:t>assignement</a:t>
            </a:r>
            <a:endParaRPr lang="en-US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323528" y="1556792"/>
            <a:ext cx="6912768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np.arange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(1, 10,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dtype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=np.int).reshape(3, 3)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23528" y="2636912"/>
            <a:ext cx="288032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a[a % 2 == 1] = 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335</a:t>
            </a:fld>
            <a:endParaRPr lang="nl-BE"/>
          </a:p>
        </p:txBody>
      </p:sp>
      <p:sp>
        <p:nvSpPr>
          <p:cNvPr id="17" name="TextBox 16"/>
          <p:cNvSpPr txBox="1"/>
          <p:nvPr/>
        </p:nvSpPr>
        <p:spPr>
          <a:xfrm>
            <a:off x="6977671" y="1554525"/>
            <a:ext cx="2382432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 2   3 ]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4   5   6 ]</a:t>
            </a:r>
            <a:b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 7   8   9 ]]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974904" y="2793702"/>
            <a:ext cx="2382432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  2   0 ]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4   0   6 ]</a:t>
            </a:r>
            <a:b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 0   8   0 ]]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704350" y="2932026"/>
            <a:ext cx="3289575" cy="903005"/>
            <a:chOff x="755576" y="2952808"/>
            <a:chExt cx="3289575" cy="903005"/>
          </a:xfrm>
        </p:grpSpPr>
        <p:sp>
          <p:nvSpPr>
            <p:cNvPr id="4" name="Left Brace 3"/>
            <p:cNvSpPr/>
            <p:nvPr/>
          </p:nvSpPr>
          <p:spPr>
            <a:xfrm rot="16200000">
              <a:off x="1309568" y="2398816"/>
              <a:ext cx="188160" cy="1296144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051720" y="3486481"/>
              <a:ext cx="1993431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 </a:t>
              </a:r>
              <a:r>
                <a:rPr lang="en-US" dirty="0" smtClean="0">
                  <a:sym typeface="Symbol" panose="05050102010706020507" pitchFamily="18" charset="2"/>
                </a:rPr>
                <a:t></a:t>
              </a:r>
              <a:r>
                <a:rPr lang="en-US" dirty="0" smtClean="0"/>
                <a:t> 3 Boolean array</a:t>
              </a:r>
              <a:endParaRPr lang="en-US" dirty="0"/>
            </a:p>
          </p:txBody>
        </p:sp>
        <p:cxnSp>
          <p:nvCxnSpPr>
            <p:cNvPr id="8" name="Straight Arrow Connector 7"/>
            <p:cNvCxnSpPr>
              <a:stCxn id="6" idx="1"/>
              <a:endCxn id="4" idx="1"/>
            </p:cNvCxnSpPr>
            <p:nvPr/>
          </p:nvCxnSpPr>
          <p:spPr>
            <a:xfrm flipH="1" flipV="1">
              <a:off x="1403648" y="3140968"/>
              <a:ext cx="648072" cy="530179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>
            <a:off x="323528" y="5013176"/>
            <a:ext cx="324036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np.where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(a &gt; 0, 1, -1)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1642713" y="5295692"/>
            <a:ext cx="3289575" cy="903005"/>
            <a:chOff x="755576" y="2952808"/>
            <a:chExt cx="3289575" cy="903005"/>
          </a:xfrm>
        </p:grpSpPr>
        <p:sp>
          <p:nvSpPr>
            <p:cNvPr id="16" name="Left Brace 15"/>
            <p:cNvSpPr/>
            <p:nvPr/>
          </p:nvSpPr>
          <p:spPr>
            <a:xfrm rot="16200000">
              <a:off x="1029330" y="2679054"/>
              <a:ext cx="149532" cy="697039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051720" y="3486481"/>
              <a:ext cx="1993431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 </a:t>
              </a:r>
              <a:r>
                <a:rPr lang="en-US" dirty="0" smtClean="0">
                  <a:sym typeface="Symbol" panose="05050102010706020507" pitchFamily="18" charset="2"/>
                </a:rPr>
                <a:t></a:t>
              </a:r>
              <a:r>
                <a:rPr lang="en-US" dirty="0" smtClean="0"/>
                <a:t> 3 Boolean array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18" idx="1"/>
              <a:endCxn id="16" idx="1"/>
            </p:cNvCxnSpPr>
            <p:nvPr/>
          </p:nvCxnSpPr>
          <p:spPr>
            <a:xfrm flipH="1" flipV="1">
              <a:off x="1104097" y="3102340"/>
              <a:ext cx="947623" cy="568807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/>
          <p:cNvSpPr txBox="1"/>
          <p:nvPr/>
        </p:nvSpPr>
        <p:spPr>
          <a:xfrm>
            <a:off x="6974904" y="4946031"/>
            <a:ext cx="2382432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-1 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-1 ]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1  -1 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]</a:t>
            </a:r>
            <a:b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-1   1  -1 ]]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7432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1" grpId="0" animBg="1"/>
      <p:bldP spid="21" grpId="0" animBg="1"/>
      <p:bldP spid="14" grpId="0" animBg="1"/>
      <p:bldP spid="20" grpId="0" animBg="1"/>
    </p:bldLst>
  </p:timing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</a:t>
            </a:r>
            <a:r>
              <a:rPr lang="en-US" dirty="0" smtClean="0"/>
              <a:t>perations on arrays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Scalar-array operations: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**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Element-wise operations: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**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Matrix product</a:t>
            </a:r>
          </a:p>
          <a:p>
            <a:endParaRPr lang="en-US" dirty="0"/>
          </a:p>
          <a:p>
            <a:pPr lvl="1"/>
            <a:r>
              <a:rPr lang="en-US" dirty="0" smtClean="0"/>
              <a:t>Python 3.5 style</a:t>
            </a:r>
            <a:endParaRPr lang="nl-BE" dirty="0"/>
          </a:p>
        </p:txBody>
      </p:sp>
      <p:grpSp>
        <p:nvGrpSpPr>
          <p:cNvPr id="10" name="Group 9"/>
          <p:cNvGrpSpPr/>
          <p:nvPr/>
        </p:nvGrpSpPr>
        <p:grpSpPr>
          <a:xfrm>
            <a:off x="731737" y="3729806"/>
            <a:ext cx="7944719" cy="923330"/>
            <a:chOff x="731737" y="3933056"/>
            <a:chExt cx="7944719" cy="923330"/>
          </a:xfrm>
        </p:grpSpPr>
        <p:sp>
          <p:nvSpPr>
            <p:cNvPr id="4" name="TextBox 3"/>
            <p:cNvSpPr txBox="1"/>
            <p:nvPr/>
          </p:nvSpPr>
          <p:spPr>
            <a:xfrm>
              <a:off x="731737" y="3933056"/>
              <a:ext cx="5784480" cy="9233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np.array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([[1.0, 3.0], [4.0, 5.0]])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np.array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([[2.0, 3.0], [1.0, 0.5]])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print(a*b)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156176" y="4099431"/>
              <a:ext cx="252028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[[ 2.   9.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[ 4.  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2.5 ]]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755576" y="5373216"/>
            <a:ext cx="7920880" cy="646331"/>
            <a:chOff x="755576" y="5733256"/>
            <a:chExt cx="7920880" cy="646331"/>
          </a:xfrm>
        </p:grpSpPr>
        <p:sp>
          <p:nvSpPr>
            <p:cNvPr id="6" name="TextBox 5"/>
            <p:cNvSpPr txBox="1"/>
            <p:nvPr/>
          </p:nvSpPr>
          <p:spPr>
            <a:xfrm>
              <a:off x="755576" y="5733256"/>
              <a:ext cx="5760641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print(np.dot(a, b))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156176" y="5733256"/>
              <a:ext cx="252028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 5.   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4.5 ]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[ 13.  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14.5 ]]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755576" y="2182505"/>
            <a:ext cx="5784480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([[1.0, 3.0], [4.0, 5.0]])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print(3.0 + a)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180014" y="2204864"/>
            <a:ext cx="2496441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4.   6.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7.   8.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336</a:t>
            </a:fld>
            <a:endParaRPr lang="nl-BE"/>
          </a:p>
        </p:txBody>
      </p:sp>
      <p:sp>
        <p:nvSpPr>
          <p:cNvPr id="13" name="TextBox 12"/>
          <p:cNvSpPr txBox="1"/>
          <p:nvPr/>
        </p:nvSpPr>
        <p:spPr>
          <a:xfrm>
            <a:off x="755576" y="6372036"/>
            <a:ext cx="577462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print(a @ b)</a:t>
            </a:r>
          </a:p>
        </p:txBody>
      </p:sp>
    </p:spTree>
    <p:extLst>
      <p:ext uri="{BB962C8B-B14F-4D97-AF65-F5344CB8AC3E}">
        <p14:creationId xmlns:p14="http://schemas.microsoft.com/office/powerpoint/2010/main" val="3262526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3" grpId="0" animBg="1"/>
    </p:bldLst>
  </p:timing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 operating on arrays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600037"/>
            <a:ext cx="8229600" cy="3526126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Avoid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</a:t>
            </a:r>
          </a:p>
          <a:p>
            <a:endParaRPr lang="en-US" dirty="0"/>
          </a:p>
          <a:p>
            <a:r>
              <a:rPr lang="en-US" dirty="0" smtClean="0"/>
              <a:t>Other functions: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np.sin</a:t>
            </a:r>
            <a:r>
              <a:rPr lang="en-US" dirty="0" smtClean="0"/>
              <a:t>, …,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np.sinh</a:t>
            </a:r>
            <a:r>
              <a:rPr lang="en-US" dirty="0" smtClean="0"/>
              <a:t>, …,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np.trace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np.transpose</a:t>
            </a:r>
            <a:r>
              <a:rPr lang="en-US" dirty="0" smtClean="0">
                <a:cs typeface="Courier New" panose="02070309020205020404" pitchFamily="49" charset="0"/>
              </a:rPr>
              <a:t>,…</a:t>
            </a:r>
            <a:endParaRPr lang="nl-BE" dirty="0"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21345" y="1700808"/>
            <a:ext cx="6226919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np.empty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((500, 500))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b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np.random.uniform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(0.0, 1.0, (500, 500))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31736" y="3140968"/>
            <a:ext cx="6226919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range(500):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for j in range(500):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a[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j]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math.sqrt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(b[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j])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55576" y="4715852"/>
            <a:ext cx="6226919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(b)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7452320" y="3212976"/>
            <a:ext cx="1018227" cy="1872208"/>
            <a:chOff x="7452320" y="3573016"/>
            <a:chExt cx="1018227" cy="1872208"/>
          </a:xfrm>
        </p:grpSpPr>
        <p:sp>
          <p:nvSpPr>
            <p:cNvPr id="7" name="TextBox 6"/>
            <p:cNvSpPr txBox="1"/>
            <p:nvPr/>
          </p:nvSpPr>
          <p:spPr>
            <a:xfrm>
              <a:off x="7452320" y="3573016"/>
              <a:ext cx="1018227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140 </a:t>
              </a:r>
              <a:r>
                <a:rPr lang="en-US" sz="2400" dirty="0" smtClean="0">
                  <a:sym typeface="Symbol"/>
                </a:rPr>
                <a:t></a:t>
              </a:r>
              <a:r>
                <a:rPr lang="en-US" sz="2400" dirty="0" smtClean="0"/>
                <a:t>s</a:t>
              </a:r>
              <a:endParaRPr lang="nl-BE" sz="24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452320" y="4983559"/>
              <a:ext cx="939681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6.5 </a:t>
              </a:r>
              <a:r>
                <a:rPr lang="en-US" sz="2400" dirty="0" smtClean="0">
                  <a:sym typeface="Symbol"/>
                </a:rPr>
                <a:t></a:t>
              </a:r>
              <a:r>
                <a:rPr lang="en-US" sz="2400" dirty="0" smtClean="0"/>
                <a:t>s</a:t>
              </a:r>
              <a:endParaRPr lang="nl-BE" sz="2400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7740352" y="3717032"/>
            <a:ext cx="1259645" cy="936104"/>
            <a:chOff x="7524328" y="4766367"/>
            <a:chExt cx="1259645" cy="936104"/>
          </a:xfrm>
        </p:grpSpPr>
        <p:sp>
          <p:nvSpPr>
            <p:cNvPr id="10" name="Curved Left Arrow 9"/>
            <p:cNvSpPr/>
            <p:nvPr/>
          </p:nvSpPr>
          <p:spPr>
            <a:xfrm>
              <a:off x="7524328" y="4766367"/>
              <a:ext cx="288032" cy="936104"/>
            </a:xfrm>
            <a:prstGeom prst="curved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884368" y="4869160"/>
              <a:ext cx="89960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21 ×</a:t>
              </a:r>
              <a:endParaRPr lang="nl-BE" sz="32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53867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linear algebra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numpy</a:t>
            </a:r>
            <a:r>
              <a:rPr lang="en-US" dirty="0" smtClean="0"/>
              <a:t> has some linear algebra operations</a:t>
            </a:r>
          </a:p>
          <a:p>
            <a:pPr lvl="1"/>
            <a:r>
              <a:rPr lang="en-US" dirty="0" smtClean="0"/>
              <a:t>matrix power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matrix  inverse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determinant</a:t>
            </a:r>
          </a:p>
          <a:p>
            <a:pPr lvl="1"/>
            <a:endParaRPr lang="en-US" dirty="0"/>
          </a:p>
          <a:p>
            <a:pPr lvl="1"/>
            <a:r>
              <a:rPr lang="en-US" dirty="0" err="1" smtClean="0"/>
              <a:t>eigen</a:t>
            </a:r>
            <a:r>
              <a:rPr lang="en-US" dirty="0" smtClean="0"/>
              <a:t> values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338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731737" y="2539411"/>
            <a:ext cx="8163703" cy="646331"/>
            <a:chOff x="731737" y="3784165"/>
            <a:chExt cx="8163703" cy="646331"/>
          </a:xfrm>
        </p:grpSpPr>
        <p:sp>
          <p:nvSpPr>
            <p:cNvPr id="6" name="TextBox 5"/>
            <p:cNvSpPr txBox="1"/>
            <p:nvPr/>
          </p:nvSpPr>
          <p:spPr>
            <a:xfrm>
              <a:off x="731737" y="3933056"/>
              <a:ext cx="4128295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np.linalg.matrix_power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(a, 3)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932040" y="3784165"/>
              <a:ext cx="396340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 85.  129.]</a:t>
              </a: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[ 172.  257.]]</a:t>
              </a: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31736" y="1268760"/>
            <a:ext cx="5784479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([[1.0, 3.0], [4.0, 5.0]])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731737" y="3646765"/>
            <a:ext cx="8160743" cy="646331"/>
            <a:chOff x="731737" y="3646765"/>
            <a:chExt cx="8160743" cy="646331"/>
          </a:xfrm>
        </p:grpSpPr>
        <p:sp>
          <p:nvSpPr>
            <p:cNvPr id="8" name="TextBox 7"/>
            <p:cNvSpPr txBox="1"/>
            <p:nvPr/>
          </p:nvSpPr>
          <p:spPr>
            <a:xfrm>
              <a:off x="731737" y="3792522"/>
              <a:ext cx="4131208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np.linalg.inv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(a)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932040" y="3646765"/>
              <a:ext cx="396044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[[-0.71428571  0.42857143]</a:t>
              </a: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[ 0.57142857 -0.14285714]]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755577" y="4715852"/>
            <a:ext cx="8136903" cy="378624"/>
            <a:chOff x="755577" y="4715852"/>
            <a:chExt cx="8136903" cy="378624"/>
          </a:xfrm>
        </p:grpSpPr>
        <p:sp>
          <p:nvSpPr>
            <p:cNvPr id="9" name="TextBox 8"/>
            <p:cNvSpPr txBox="1"/>
            <p:nvPr/>
          </p:nvSpPr>
          <p:spPr>
            <a:xfrm>
              <a:off x="755577" y="4725144"/>
              <a:ext cx="4104456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n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p.linalg.det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(a)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932040" y="4715852"/>
              <a:ext cx="396044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-7.0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755576" y="5786680"/>
            <a:ext cx="8136903" cy="378624"/>
            <a:chOff x="755577" y="4715852"/>
            <a:chExt cx="8136903" cy="378624"/>
          </a:xfrm>
        </p:grpSpPr>
        <p:sp>
          <p:nvSpPr>
            <p:cNvPr id="15" name="TextBox 14"/>
            <p:cNvSpPr txBox="1"/>
            <p:nvPr/>
          </p:nvSpPr>
          <p:spPr>
            <a:xfrm>
              <a:off x="755577" y="4725144"/>
              <a:ext cx="4104456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np.linalg.eigvals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(a)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932040" y="4715852"/>
              <a:ext cx="396044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[-1.  7.]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79226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 versus copies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Reshape: different view on same data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Some operations return copies,</a:t>
            </a:r>
            <a:br>
              <a:rPr lang="en-US" dirty="0" smtClean="0"/>
            </a:br>
            <a:r>
              <a:rPr lang="en-US" dirty="0" smtClean="0"/>
              <a:t>check documentation carefully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339</a:t>
            </a:fld>
            <a:endParaRPr lang="nl-BE"/>
          </a:p>
        </p:txBody>
      </p:sp>
      <p:grpSp>
        <p:nvGrpSpPr>
          <p:cNvPr id="13" name="Group 12"/>
          <p:cNvGrpSpPr/>
          <p:nvPr/>
        </p:nvGrpSpPr>
        <p:grpSpPr>
          <a:xfrm>
            <a:off x="755577" y="3258125"/>
            <a:ext cx="7850084" cy="369332"/>
            <a:chOff x="755577" y="3258125"/>
            <a:chExt cx="7850084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6157389" y="3258125"/>
              <a:ext cx="2448272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[ 1. 3. 4. 5.]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55577" y="3258125"/>
              <a:ext cx="424847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a.reshape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((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a.size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, ))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731737" y="2267579"/>
            <a:ext cx="7873924" cy="646332"/>
            <a:chOff x="731737" y="2267579"/>
            <a:chExt cx="7873924" cy="646332"/>
          </a:xfrm>
        </p:grpSpPr>
        <p:sp>
          <p:nvSpPr>
            <p:cNvPr id="5" name="TextBox 4"/>
            <p:cNvSpPr txBox="1"/>
            <p:nvPr/>
          </p:nvSpPr>
          <p:spPr>
            <a:xfrm>
              <a:off x="731737" y="2267580"/>
              <a:ext cx="4272312" cy="64633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np.array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([[1.0, 3.0],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[4.0, 5.0]])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157389" y="2267579"/>
              <a:ext cx="2448272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[[ 1. 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3.]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[ 4.  5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.]]</a:t>
              </a: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755576" y="3934159"/>
            <a:ext cx="4248473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a[0, 0] = 13.0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5404285" y="4006805"/>
            <a:ext cx="3200163" cy="646331"/>
            <a:chOff x="5404285" y="4006805"/>
            <a:chExt cx="3200163" cy="646331"/>
          </a:xfrm>
        </p:grpSpPr>
        <p:sp>
          <p:nvSpPr>
            <p:cNvPr id="12" name="TextBox 11"/>
            <p:cNvSpPr txBox="1"/>
            <p:nvPr/>
          </p:nvSpPr>
          <p:spPr>
            <a:xfrm>
              <a:off x="6156176" y="4006805"/>
              <a:ext cx="2448272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13.  3.]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4</a:t>
              </a:r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.  5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.]]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404285" y="4087454"/>
              <a:ext cx="351655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404285" y="4677352"/>
            <a:ext cx="3200163" cy="417124"/>
            <a:chOff x="5404285" y="4677352"/>
            <a:chExt cx="3200163" cy="417124"/>
          </a:xfrm>
        </p:grpSpPr>
        <p:sp>
          <p:nvSpPr>
            <p:cNvPr id="11" name="TextBox 10"/>
            <p:cNvSpPr txBox="1"/>
            <p:nvPr/>
          </p:nvSpPr>
          <p:spPr>
            <a:xfrm>
              <a:off x="6156176" y="4725144"/>
              <a:ext cx="2448272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[ 13. 3. 4. 5.]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404285" y="4677352"/>
              <a:ext cx="351655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03675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Installing &amp; upgrading packages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pip</a:t>
            </a:r>
          </a:p>
          <a:p>
            <a:pPr lvl="1"/>
            <a:r>
              <a:rPr lang="en-US" dirty="0" smtClean="0"/>
              <a:t>Install new package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Upgrade a package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Install a package only for yourself</a:t>
            </a:r>
          </a:p>
          <a:p>
            <a:pPr lvl="1"/>
            <a:endParaRPr lang="en-US" dirty="0"/>
          </a:p>
          <a:p>
            <a:r>
              <a:rPr lang="en-US" dirty="0" smtClean="0"/>
              <a:t>To check for upgrades, 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yolk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523100" y="2708920"/>
            <a:ext cx="489641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pip  install  pandas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47663" y="3779748"/>
            <a:ext cx="487184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pip  install  -U  pandas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547664" y="4797152"/>
            <a:ext cx="4871847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pip  install  --user  -U  pandas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547664" y="5877272"/>
            <a:ext cx="1563248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yolk  -U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0506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5" grpId="0" animBg="1"/>
      <p:bldP spid="6" grpId="0" animBg="1"/>
      <p:bldP spid="7" grpId="0" animBg="1"/>
      <p:bldP spid="8" grpId="0" animBg="1"/>
    </p:bldLst>
  </p:timing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numpy</a:t>
            </a:r>
            <a:r>
              <a:rPr lang="en-US" dirty="0" smtClean="0"/>
              <a:t> data I/O revisited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R</a:t>
            </a:r>
            <a:r>
              <a:rPr lang="en-US" dirty="0" smtClean="0"/>
              <a:t>eading text file with 10</a:t>
            </a:r>
            <a:r>
              <a:rPr lang="en-US" baseline="30000" dirty="0" smtClean="0"/>
              <a:t>9</a:t>
            </a:r>
            <a:r>
              <a:rPr lang="en-US" dirty="0" smtClean="0"/>
              <a:t> 64-bit floats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np.fromtxt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US" dirty="0" smtClean="0"/>
              <a:t>: </a:t>
            </a:r>
            <a:r>
              <a:rPr lang="en-US" dirty="0" smtClean="0">
                <a:solidFill>
                  <a:srgbClr val="FF0000"/>
                </a:solidFill>
              </a:rPr>
              <a:t>57 minutes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>
                <a:solidFill>
                  <a:srgbClr val="0070C0"/>
                </a:solidFill>
              </a:rPr>
              <a:t>44 GB RAM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np.fromfile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='\n')</a:t>
            </a:r>
            <a:r>
              <a:rPr lang="en-US" dirty="0" smtClean="0"/>
              <a:t>: </a:t>
            </a:r>
            <a:r>
              <a:rPr lang="en-US" dirty="0" smtClean="0">
                <a:solidFill>
                  <a:srgbClr val="FF0000"/>
                </a:solidFill>
              </a:rPr>
              <a:t>4.6 minutes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>
                <a:solidFill>
                  <a:srgbClr val="0070C0"/>
                </a:solidFill>
              </a:rPr>
              <a:t>8 GB RAM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/>
              <a:t>R</a:t>
            </a:r>
            <a:r>
              <a:rPr lang="en-US" dirty="0" smtClean="0"/>
              <a:t>eading binary file with </a:t>
            </a:r>
            <a:r>
              <a:rPr lang="en-US" dirty="0"/>
              <a:t> 10</a:t>
            </a:r>
            <a:r>
              <a:rPr lang="en-US" baseline="30000" dirty="0"/>
              <a:t>9</a:t>
            </a:r>
            <a:r>
              <a:rPr lang="en-US" dirty="0"/>
              <a:t> 64-bit </a:t>
            </a:r>
            <a:r>
              <a:rPr lang="en-US" dirty="0" smtClean="0"/>
              <a:t>floats</a:t>
            </a:r>
          </a:p>
          <a:p>
            <a:pPr lvl="1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np.fromfile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US" dirty="0" smtClean="0"/>
              <a:t>:                               </a:t>
            </a:r>
            <a:r>
              <a:rPr lang="en-US" dirty="0" smtClean="0">
                <a:solidFill>
                  <a:srgbClr val="FF0000"/>
                </a:solidFill>
              </a:rPr>
              <a:t>8 seconds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/>
              <a:t>8 </a:t>
            </a:r>
            <a:r>
              <a:rPr lang="en-US" dirty="0"/>
              <a:t>GB RAM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2452287" y="3822139"/>
            <a:ext cx="4351961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All functions are equal, but…</a:t>
            </a:r>
          </a:p>
          <a:p>
            <a:pPr algn="ctr"/>
            <a:r>
              <a:rPr lang="en-US" sz="2400" dirty="0" smtClean="0"/>
              <a:t>some are more equal than others</a:t>
            </a:r>
            <a:endParaRPr lang="nl-BE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1475656" y="6021288"/>
            <a:ext cx="651345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 all data formats are equal: HDF5 to the rescue</a:t>
            </a:r>
            <a:endParaRPr lang="nl-BE" sz="2400" dirty="0"/>
          </a:p>
        </p:txBody>
      </p:sp>
      <p:grpSp>
        <p:nvGrpSpPr>
          <p:cNvPr id="7" name="Group 6"/>
          <p:cNvGrpSpPr/>
          <p:nvPr/>
        </p:nvGrpSpPr>
        <p:grpSpPr>
          <a:xfrm>
            <a:off x="7848859" y="3428136"/>
            <a:ext cx="1187637" cy="1729056"/>
            <a:chOff x="7164288" y="4766367"/>
            <a:chExt cx="1187637" cy="1729056"/>
          </a:xfrm>
        </p:grpSpPr>
        <p:sp>
          <p:nvSpPr>
            <p:cNvPr id="8" name="Curved Left Arrow 7"/>
            <p:cNvSpPr/>
            <p:nvPr/>
          </p:nvSpPr>
          <p:spPr>
            <a:xfrm>
              <a:off x="7164288" y="4766367"/>
              <a:ext cx="288032" cy="1729056"/>
            </a:xfrm>
            <a:prstGeom prst="curved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452320" y="5334584"/>
              <a:ext cx="89960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35 ×</a:t>
              </a:r>
              <a:endParaRPr lang="nl-BE" sz="32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0" name="Rectangle 9"/>
          <p:cNvSpPr/>
          <p:nvPr/>
        </p:nvSpPr>
        <p:spPr>
          <a:xfrm>
            <a:off x="1222292" y="2485225"/>
            <a:ext cx="1728192" cy="36004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1" name="Rectangle 10"/>
          <p:cNvSpPr/>
          <p:nvPr/>
        </p:nvSpPr>
        <p:spPr>
          <a:xfrm>
            <a:off x="1222292" y="3294646"/>
            <a:ext cx="1542612" cy="350378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grpSp>
        <p:nvGrpSpPr>
          <p:cNvPr id="12" name="Group 11"/>
          <p:cNvGrpSpPr/>
          <p:nvPr/>
        </p:nvGrpSpPr>
        <p:grpSpPr>
          <a:xfrm>
            <a:off x="7884368" y="2273380"/>
            <a:ext cx="1143744" cy="868452"/>
            <a:chOff x="7164288" y="5626971"/>
            <a:chExt cx="1143744" cy="868452"/>
          </a:xfrm>
        </p:grpSpPr>
        <p:sp>
          <p:nvSpPr>
            <p:cNvPr id="13" name="Curved Left Arrow 12"/>
            <p:cNvSpPr/>
            <p:nvPr/>
          </p:nvSpPr>
          <p:spPr>
            <a:xfrm>
              <a:off x="7164288" y="5626971"/>
              <a:ext cx="288032" cy="868452"/>
            </a:xfrm>
            <a:prstGeom prst="curved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408427" y="5765768"/>
              <a:ext cx="89960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12 ×</a:t>
              </a:r>
              <a:endParaRPr lang="nl-BE" sz="32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107504" y="2704564"/>
            <a:ext cx="979247" cy="868452"/>
            <a:chOff x="6473073" y="5626971"/>
            <a:chExt cx="979247" cy="868452"/>
          </a:xfrm>
        </p:grpSpPr>
        <p:sp>
          <p:nvSpPr>
            <p:cNvPr id="16" name="Curved Left Arrow 15"/>
            <p:cNvSpPr/>
            <p:nvPr/>
          </p:nvSpPr>
          <p:spPr>
            <a:xfrm flipH="1">
              <a:off x="7164288" y="5626971"/>
              <a:ext cx="288032" cy="868452"/>
            </a:xfrm>
            <a:prstGeom prst="curvedLef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473073" y="5765768"/>
              <a:ext cx="69121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0070C0"/>
                  </a:solidFill>
                </a:rPr>
                <a:t>5 ×</a:t>
              </a:r>
              <a:endParaRPr lang="nl-BE" sz="3200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90845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10" grpId="0" animBg="1"/>
      <p:bldP spid="11" grpId="0" animBg="1"/>
    </p:bldLst>
  </p:timing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Matrices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Matlab</a:t>
            </a:r>
            <a:r>
              <a:rPr lang="en-US" dirty="0" smtClean="0"/>
              <a:t>-like initialization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Overloaded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 and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**</a:t>
            </a:r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 operators</a:t>
            </a:r>
            <a:endParaRPr lang="en-US" dirty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endParaRPr lang="en-US" dirty="0" smtClean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endParaRPr lang="en-US" dirty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endParaRPr lang="en-US" dirty="0" smtClean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r>
              <a:rPr lang="en-US" dirty="0" smtClean="0"/>
              <a:t>Result is always matrix (2D)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731737" y="3429000"/>
            <a:ext cx="7944719" cy="1200329"/>
            <a:chOff x="731737" y="3933056"/>
            <a:chExt cx="7944719" cy="1200329"/>
          </a:xfrm>
        </p:grpSpPr>
        <p:sp>
          <p:nvSpPr>
            <p:cNvPr id="4" name="TextBox 3"/>
            <p:cNvSpPr txBox="1"/>
            <p:nvPr/>
          </p:nvSpPr>
          <p:spPr>
            <a:xfrm>
              <a:off x="731737" y="3933056"/>
              <a:ext cx="5784480" cy="120032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np.matrix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([[1.0, 3.0], [4.0, 5.0]])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np.matrix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([[2.0, 3.0], [1.0, 0.5]])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print(a*b)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print(a**3)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156176" y="4293096"/>
              <a:ext cx="252028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5.   4.5 ]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13.  14.5 ]]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755576" y="2236222"/>
            <a:ext cx="578448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np.matrix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('1.0  3.0; 4.0  5.0')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180014" y="2420888"/>
            <a:ext cx="2496441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1. 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[ 4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   5.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156176" y="4582869"/>
            <a:ext cx="252028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85.  129.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172.  257.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827584" y="5661248"/>
            <a:ext cx="7944719" cy="923330"/>
            <a:chOff x="731737" y="3981257"/>
            <a:chExt cx="7944719" cy="923330"/>
          </a:xfrm>
        </p:grpSpPr>
        <p:sp>
          <p:nvSpPr>
            <p:cNvPr id="14" name="TextBox 13"/>
            <p:cNvSpPr txBox="1"/>
            <p:nvPr/>
          </p:nvSpPr>
          <p:spPr>
            <a:xfrm>
              <a:off x="731737" y="3981257"/>
              <a:ext cx="5784480" cy="9233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np.matrix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('1.0, 3.0')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np.matrix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('2.0; 4.0)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print(a*b)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156176" y="4293096"/>
              <a:ext cx="252028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14. ]]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341</a:t>
            </a:fld>
            <a:endParaRPr lang="nl-BE"/>
          </a:p>
        </p:txBody>
      </p:sp>
      <p:grpSp>
        <p:nvGrpSpPr>
          <p:cNvPr id="16" name="Group 15"/>
          <p:cNvGrpSpPr/>
          <p:nvPr/>
        </p:nvGrpSpPr>
        <p:grpSpPr>
          <a:xfrm rot="20320667">
            <a:off x="1208598" y="2907275"/>
            <a:ext cx="3672408" cy="2160240"/>
            <a:chOff x="251520" y="1268760"/>
            <a:chExt cx="3672408" cy="2160240"/>
          </a:xfrm>
        </p:grpSpPr>
        <p:sp>
          <p:nvSpPr>
            <p:cNvPr id="7" name="TextBox 6"/>
            <p:cNvSpPr txBox="1"/>
            <p:nvPr/>
          </p:nvSpPr>
          <p:spPr>
            <a:xfrm>
              <a:off x="251520" y="1268760"/>
              <a:ext cx="3666388" cy="21236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600" dirty="0" smtClean="0">
                  <a:solidFill>
                    <a:srgbClr val="C00000"/>
                  </a:solidFill>
                </a:rPr>
                <a:t>Don't use,</a:t>
              </a:r>
            </a:p>
            <a:p>
              <a:r>
                <a:rPr lang="en-US" sz="6600" dirty="0" smtClean="0">
                  <a:solidFill>
                    <a:srgbClr val="C00000"/>
                  </a:solidFill>
                </a:rPr>
                <a:t>confusing</a:t>
              </a:r>
              <a:endParaRPr lang="en-US" sz="6600" dirty="0">
                <a:solidFill>
                  <a:srgbClr val="C00000"/>
                </a:solidFill>
              </a:endParaRP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251520" y="1268760"/>
              <a:ext cx="3672408" cy="2160240"/>
            </a:xfrm>
            <a:prstGeom prst="roundRect">
              <a:avLst/>
            </a:prstGeom>
            <a:solidFill>
              <a:srgbClr val="C00000">
                <a:alpha val="29000"/>
              </a:srgbClr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61629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2" grpId="0" animBg="1"/>
    </p:bldLst>
  </p:timing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for scientific computing: </a:t>
            </a:r>
            <a:r>
              <a:rPr lang="en-US" dirty="0" err="1" smtClean="0"/>
              <a:t>Scipy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https://github.com/gjbex/training-material/tree/master/Python/Numpy</a:t>
            </a:r>
            <a:r>
              <a:rPr lang="en-US" sz="1800" dirty="0"/>
              <a:t> </a:t>
            </a:r>
          </a:p>
          <a:p>
            <a:r>
              <a:rPr lang="en-US" sz="1800" dirty="0">
                <a:hlinkClick r:id="rId3"/>
              </a:rPr>
              <a:t>https://github.com/gjbex/training-material/tree/master/Python/Birdsong</a:t>
            </a:r>
            <a:r>
              <a:rPr lang="en-US" sz="1800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81013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Libraries for numeric computation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4525963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…</a:t>
            </a:r>
          </a:p>
          <a:p>
            <a:r>
              <a:rPr lang="en-US" dirty="0" err="1" smtClean="0"/>
              <a:t>scipy</a:t>
            </a:r>
            <a:endParaRPr lang="en-US" dirty="0"/>
          </a:p>
          <a:p>
            <a:pPr lvl="1"/>
            <a:r>
              <a:rPr lang="en-US" dirty="0" smtClean="0"/>
              <a:t>Dense/sparse </a:t>
            </a:r>
            <a:r>
              <a:rPr lang="en-US" dirty="0" err="1" smtClean="0"/>
              <a:t>inear</a:t>
            </a:r>
            <a:r>
              <a:rPr lang="en-US" dirty="0" smtClean="0"/>
              <a:t> algebra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olving ordinary differential equations</a:t>
            </a:r>
          </a:p>
          <a:p>
            <a:pPr lvl="1"/>
            <a:r>
              <a:rPr lang="en-US" dirty="0" smtClean="0"/>
              <a:t>Numerical integration</a:t>
            </a:r>
          </a:p>
          <a:p>
            <a:pPr lvl="1"/>
            <a:r>
              <a:rPr lang="en-US" dirty="0" smtClean="0"/>
              <a:t>Optimization</a:t>
            </a:r>
          </a:p>
          <a:p>
            <a:pPr lvl="1"/>
            <a:r>
              <a:rPr lang="en-US" dirty="0" smtClean="0"/>
              <a:t>Interpolation</a:t>
            </a:r>
          </a:p>
          <a:p>
            <a:pPr lvl="1"/>
            <a:r>
              <a:rPr lang="en-US" dirty="0" smtClean="0"/>
              <a:t>Signal processing</a:t>
            </a:r>
          </a:p>
          <a:p>
            <a:pPr lvl="1"/>
            <a:r>
              <a:rPr lang="en-US" dirty="0" smtClean="0"/>
              <a:t>Statistics</a:t>
            </a:r>
          </a:p>
          <a:p>
            <a:pPr lvl="1"/>
            <a:r>
              <a:rPr lang="en-US" dirty="0" smtClean="0"/>
              <a:t>Special mathematical functions</a:t>
            </a:r>
          </a:p>
          <a:p>
            <a:pPr lvl="1"/>
            <a:r>
              <a:rPr lang="en-US" dirty="0" smtClean="0"/>
              <a:t>Mathematical &amp; physical constants</a:t>
            </a:r>
          </a:p>
          <a:p>
            <a:r>
              <a:rPr lang="en-US" dirty="0" smtClean="0"/>
              <a:t>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343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2114320" y="5213836"/>
            <a:ext cx="4734825" cy="727631"/>
            <a:chOff x="588960" y="1198493"/>
            <a:chExt cx="4734825" cy="727631"/>
          </a:xfrm>
        </p:grpSpPr>
        <p:sp>
          <p:nvSpPr>
            <p:cNvPr id="6" name="TextBox 5"/>
            <p:cNvSpPr txBox="1"/>
            <p:nvPr/>
          </p:nvSpPr>
          <p:spPr>
            <a:xfrm>
              <a:off x="588960" y="1556792"/>
              <a:ext cx="290053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scipy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as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s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p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3275857" y="1198493"/>
              <a:ext cx="2047928" cy="542965"/>
              <a:chOff x="1378722" y="3862789"/>
              <a:chExt cx="2047928" cy="542965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2195736" y="3862789"/>
                <a:ext cx="123091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convention</a:t>
                </a:r>
              </a:p>
            </p:txBody>
          </p:sp>
          <p:cxnSp>
            <p:nvCxnSpPr>
              <p:cNvPr id="9" name="Straight Arrow Connector 8"/>
              <p:cNvCxnSpPr>
                <a:stCxn id="8" idx="1"/>
              </p:cNvCxnSpPr>
              <p:nvPr/>
            </p:nvCxnSpPr>
            <p:spPr>
              <a:xfrm flipH="1">
                <a:off x="1378722" y="4047455"/>
                <a:ext cx="817014" cy="3582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" name="Group 9"/>
          <p:cNvGrpSpPr/>
          <p:nvPr/>
        </p:nvGrpSpPr>
        <p:grpSpPr>
          <a:xfrm>
            <a:off x="2136920" y="5933916"/>
            <a:ext cx="6584113" cy="727631"/>
            <a:chOff x="588960" y="1198493"/>
            <a:chExt cx="6584113" cy="727631"/>
          </a:xfrm>
        </p:grpSpPr>
        <p:sp>
          <p:nvSpPr>
            <p:cNvPr id="11" name="TextBox 10"/>
            <p:cNvSpPr txBox="1"/>
            <p:nvPr/>
          </p:nvSpPr>
          <p:spPr>
            <a:xfrm>
              <a:off x="588960" y="1556792"/>
              <a:ext cx="290053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scipy.linalg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3275857" y="1198493"/>
              <a:ext cx="3897216" cy="542965"/>
              <a:chOff x="1378722" y="3862789"/>
              <a:chExt cx="3897216" cy="542965"/>
            </a:xfrm>
          </p:grpSpPr>
          <p:sp>
            <p:nvSpPr>
              <p:cNvPr id="13" name="TextBox 12"/>
              <p:cNvSpPr txBox="1"/>
              <p:nvPr/>
            </p:nvSpPr>
            <p:spPr>
              <a:xfrm>
                <a:off x="2195736" y="3862789"/>
                <a:ext cx="3080202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import </a:t>
                </a:r>
                <a:r>
                  <a:rPr lang="en-US" dirty="0" err="1" smtClean="0"/>
                  <a:t>subpackages</a:t>
                </a:r>
                <a:r>
                  <a:rPr lang="en-US" dirty="0" smtClean="0"/>
                  <a:t> as needed</a:t>
                </a:r>
              </a:p>
            </p:txBody>
          </p:sp>
          <p:cxnSp>
            <p:nvCxnSpPr>
              <p:cNvPr id="14" name="Straight Arrow Connector 13"/>
              <p:cNvCxnSpPr>
                <a:stCxn id="13" idx="1"/>
              </p:cNvCxnSpPr>
              <p:nvPr/>
            </p:nvCxnSpPr>
            <p:spPr>
              <a:xfrm flipH="1">
                <a:off x="1378722" y="4047455"/>
                <a:ext cx="817014" cy="3582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059194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Singular Value Decomposition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Computing SVD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Note: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en-US" dirty="0" smtClean="0"/>
              <a:t> is not a 2D-array, it is a 1D-array</a:t>
            </a:r>
          </a:p>
          <a:p>
            <a:endParaRPr lang="en-US" dirty="0"/>
          </a:p>
          <a:p>
            <a:r>
              <a:rPr lang="en-US" dirty="0" smtClean="0"/>
              <a:t>Let's check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731736" y="2348880"/>
            <a:ext cx="6226919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scipy.linalg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([[7.3, 5.7], [-1.2, 5.3]])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u, s, v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sp.linalg.svd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(a)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55576" y="4078813"/>
            <a:ext cx="6226919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np.diag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93353" y="5291916"/>
            <a:ext cx="6226919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u @ S @ v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delta = A - 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491880" y="5733256"/>
            <a:ext cx="5256584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8.88178420e-16,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0.00000000e+00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],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4.44089210e-16,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0.00000000e+00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]]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148064" y="1412776"/>
            <a:ext cx="363003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Should be fast when built against</a:t>
            </a:r>
            <a:br>
              <a:rPr lang="en-US" sz="2000" dirty="0" smtClean="0"/>
            </a:br>
            <a:r>
              <a:rPr lang="en-US" sz="2000" dirty="0" smtClean="0"/>
              <a:t>good BLAS/</a:t>
            </a:r>
            <a:r>
              <a:rPr lang="en-US" sz="2000" dirty="0" err="1" smtClean="0"/>
              <a:t>Lapack</a:t>
            </a:r>
            <a:r>
              <a:rPr lang="en-US" sz="2000" dirty="0" smtClean="0"/>
              <a:t> </a:t>
            </a:r>
            <a:r>
              <a:rPr lang="en-US" sz="2000" dirty="0" err="1" smtClean="0"/>
              <a:t>iibrary</a:t>
            </a:r>
            <a:endParaRPr lang="nl-BE" sz="20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81667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  <p:bldP spid="8" grpId="0" animBg="1"/>
    </p:bldLst>
  </p:timing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regression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Reading data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Linear regression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31736" y="2505670"/>
            <a:ext cx="7368656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np.genfromtxt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('data.csv',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dtype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=[np.float64, np.float64],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delimiter=',', names=True)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724128" y="1196752"/>
            <a:ext cx="3024336" cy="1200909"/>
            <a:chOff x="755577" y="4078813"/>
            <a:chExt cx="3024336" cy="1200909"/>
          </a:xfrm>
        </p:grpSpPr>
        <p:sp>
          <p:nvSpPr>
            <p:cNvPr id="5" name="TextBox 4"/>
            <p:cNvSpPr txBox="1"/>
            <p:nvPr/>
          </p:nvSpPr>
          <p:spPr>
            <a:xfrm>
              <a:off x="755577" y="4078813"/>
              <a:ext cx="3024336" cy="120032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x,y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0.000e+00,1.206e+00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5.263e-02,1.207e+00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…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919868" y="4941168"/>
              <a:ext cx="860044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data.csv</a:t>
              </a:r>
              <a:endParaRPr lang="nl-BE" dirty="0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755576" y="4725144"/>
            <a:ext cx="7368656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scipy.stats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slp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r, _, _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sp.stats.linregress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    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['y'])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31090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1" grpId="0" animBg="1"/>
    </p:bldLst>
  </p:timing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Optimization: function definitions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Minimize</a:t>
            </a:r>
          </a:p>
          <a:p>
            <a:r>
              <a:rPr lang="en-US" dirty="0" smtClean="0"/>
              <a:t>Define function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Define gradient</a:t>
            </a:r>
            <a:endParaRPr lang="nl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411760" y="1609636"/>
                <a:ext cx="65511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𝑥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, 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𝑦</m:t>
                          </m:r>
                        </m:e>
                      </m:d>
                      <m:r>
                        <a:rPr lang="en-US" sz="2800" b="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800" b="0" i="1" smtClean="0">
                                  <a:latin typeface="Cambria Math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/>
                        </a:rPr>
                        <m:t>−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/>
                        </a:rPr>
                        <m:t>−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𝑦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/>
                        </a:rPr>
                        <m:t>+0.1</m:t>
                      </m:r>
                      <m:r>
                        <a:rPr lang="en-US" sz="2800" b="0" i="1" smtClean="0">
                          <a:latin typeface="Cambria Math"/>
                        </a:rPr>
                        <m:t>𝑥</m:t>
                      </m:r>
                    </m:oMath>
                  </m:oMathPara>
                </a14:m>
                <a:endParaRPr lang="nl-BE" sz="28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1760" y="1609636"/>
                <a:ext cx="6551152" cy="52322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731736" y="2780928"/>
            <a:ext cx="758468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f(X):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x = X[0]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y = X[1]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(x**2 + y**2)**2 - 2*x**2 - 2*y**2 + 0.1*x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576" y="4554994"/>
            <a:ext cx="7584680" cy="175432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grad_f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x = X[0]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y = X[1]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4*(x**2 + y**2)*x - 4*x + 0.1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4*(x**2 + y**2)*y - 4*y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53274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7" grpId="0" animBg="1"/>
      <p:bldP spid="9" grpId="0" animBg="1"/>
    </p:bldLst>
  </p:timing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Optimization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Compute minimum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Many methods</a:t>
            </a:r>
          </a:p>
          <a:p>
            <a:pPr lvl="1"/>
            <a:r>
              <a:rPr lang="en-US" dirty="0" smtClean="0"/>
              <a:t>Powell</a:t>
            </a:r>
          </a:p>
          <a:p>
            <a:pPr lvl="1"/>
            <a:r>
              <a:rPr lang="en-US" dirty="0" smtClean="0"/>
              <a:t>Conjugate gradient</a:t>
            </a:r>
          </a:p>
          <a:p>
            <a:pPr lvl="1"/>
            <a:r>
              <a:rPr lang="en-US" dirty="0" smtClean="0"/>
              <a:t>BFGS</a:t>
            </a:r>
          </a:p>
          <a:p>
            <a:pPr lvl="1"/>
            <a:r>
              <a:rPr lang="en-US" dirty="0" smtClean="0"/>
              <a:t>Newton conjugate gradient</a:t>
            </a:r>
          </a:p>
          <a:p>
            <a:pPr lvl="1"/>
            <a:r>
              <a:rPr lang="en-US" dirty="0" smtClean="0"/>
              <a:t>…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755576" y="2095688"/>
            <a:ext cx="7584680" cy="147732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scipy.optimize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x0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([1.0, 0.01])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xopt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scipy.optimize.fmin_cg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(f, x0,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fprime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grad_f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disp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=False)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15759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Ordinary differential equations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Rewrite higher order differential equation to set of first order equations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348</a:t>
            </a:fld>
            <a:endParaRPr lang="nl-BE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59867333"/>
              </p:ext>
            </p:extLst>
          </p:nvPr>
        </p:nvGraphicFramePr>
        <p:xfrm>
          <a:off x="603250" y="3060700"/>
          <a:ext cx="3806825" cy="849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82" name="Equation" r:id="rId3" imgW="1892160" imgH="419040" progId="Equation.3">
                  <p:embed/>
                </p:oleObj>
              </mc:Choice>
              <mc:Fallback>
                <p:oleObj name="Equation" r:id="rId3" imgW="1892160" imgH="41904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3250" y="3060700"/>
                        <a:ext cx="3806825" cy="849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02423105"/>
              </p:ext>
            </p:extLst>
          </p:nvPr>
        </p:nvGraphicFramePr>
        <p:xfrm>
          <a:off x="4620517" y="2636838"/>
          <a:ext cx="4271963" cy="1697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83" name="Vergelijking" r:id="rId5" imgW="2120760" imgH="838080" progId="Equation.3">
                  <p:embed/>
                </p:oleObj>
              </mc:Choice>
              <mc:Fallback>
                <p:oleObj name="Vergelijking" r:id="rId5" imgW="2120760" imgH="83808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20517" y="2636838"/>
                        <a:ext cx="4271963" cy="1697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1" name="Group 10"/>
          <p:cNvGrpSpPr/>
          <p:nvPr/>
        </p:nvGrpSpPr>
        <p:grpSpPr>
          <a:xfrm>
            <a:off x="755576" y="4615968"/>
            <a:ext cx="7584680" cy="2083009"/>
            <a:chOff x="755576" y="4615968"/>
            <a:chExt cx="7584680" cy="2083009"/>
          </a:xfrm>
        </p:grpSpPr>
        <p:sp>
          <p:nvSpPr>
            <p:cNvPr id="8" name="TextBox 7"/>
            <p:cNvSpPr txBox="1"/>
            <p:nvPr/>
          </p:nvSpPr>
          <p:spPr>
            <a:xfrm>
              <a:off x="755576" y="4615968"/>
              <a:ext cx="7584680" cy="147732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def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func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(t, y, g, l, q, F_D,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Omega_D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):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return [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y[1],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-(g/l)*y[0] - q*y[1] + F_D*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np.sin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Omega_D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*t)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]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475656" y="6237312"/>
              <a:ext cx="138852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y[0]</a:t>
              </a:r>
              <a:r>
                <a:rPr lang="en-US" sz="2400" dirty="0" smtClean="0"/>
                <a:t> </a:t>
              </a:r>
              <a:r>
                <a:rPr lang="en-US" sz="2400" dirty="0" smtClean="0">
                  <a:sym typeface="Symbol"/>
                </a:rPr>
                <a:t></a:t>
              </a:r>
              <a:r>
                <a:rPr lang="en-US" sz="2400" dirty="0" smtClean="0"/>
                <a:t> </a:t>
              </a:r>
              <a:r>
                <a:rPr lang="en-US" sz="2400" i="1" dirty="0" smtClean="0">
                  <a:sym typeface="Symbol"/>
                </a:rPr>
                <a:t></a:t>
              </a:r>
              <a:endParaRPr lang="nl-BE" sz="2400" i="1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419872" y="6237312"/>
              <a:ext cx="143981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y[1]</a:t>
              </a:r>
              <a:r>
                <a:rPr lang="en-US" sz="2400" dirty="0" smtClean="0"/>
                <a:t> </a:t>
              </a:r>
              <a:r>
                <a:rPr lang="en-US" sz="2400" dirty="0" smtClean="0">
                  <a:sym typeface="Symbol"/>
                </a:rPr>
                <a:t></a:t>
              </a:r>
              <a:r>
                <a:rPr lang="en-US" sz="2400" dirty="0" smtClean="0"/>
                <a:t> </a:t>
              </a:r>
              <a:r>
                <a:rPr lang="en-US" sz="2400" i="1" dirty="0" smtClean="0">
                  <a:sym typeface="Symbol"/>
                </a:rPr>
                <a:t></a:t>
              </a:r>
              <a:endParaRPr lang="nl-BE" sz="2400" i="1" dirty="0"/>
            </a:p>
          </p:txBody>
        </p:sp>
      </p:grpSp>
    </p:spTree>
    <p:extLst>
      <p:ext uri="{BB962C8B-B14F-4D97-AF65-F5344CB8AC3E}">
        <p14:creationId xmlns:p14="http://schemas.microsoft.com/office/powerpoint/2010/main" val="453778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Jacobian for equations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 many methods, convergence improves by specifying Jacobian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349</a:t>
            </a:fld>
            <a:endParaRPr lang="nl-BE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5220640"/>
              </p:ext>
            </p:extLst>
          </p:nvPr>
        </p:nvGraphicFramePr>
        <p:xfrm>
          <a:off x="1009650" y="2816225"/>
          <a:ext cx="4629150" cy="1336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77" name="Vergelijking" r:id="rId3" imgW="2298600" imgH="660240" progId="Equation.3">
                  <p:embed/>
                </p:oleObj>
              </mc:Choice>
              <mc:Fallback>
                <p:oleObj name="Vergelijking" r:id="rId3" imgW="2298600" imgH="66024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9650" y="2816225"/>
                        <a:ext cx="4629150" cy="1336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6660232" y="2780928"/>
                <a:ext cx="1294008" cy="11856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nl-BE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nl-BE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nl-B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 smtClean="0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nl-BE" i="1" smtClean="0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nl-BE" i="1" smtClean="0">
                                        <a:latin typeface="Cambria Math"/>
                                        <a:ea typeface="Cambria Math"/>
                                      </a:rPr>
                                      <m:t>𝜕𝜃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nl-BE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nl-BE" i="1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𝜕𝜔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nl-BE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nl-BE" i="1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𝜕𝜃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nl-BE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nl-BE" i="1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r>
                                      <a:rPr lang="nl-BE" i="1" smtClean="0">
                                        <a:latin typeface="Cambria Math"/>
                                        <a:ea typeface="Cambria Math"/>
                                      </a:rPr>
                                      <m:t>𝜔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nl-BE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0232" y="2780928"/>
                <a:ext cx="1294008" cy="1185646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755576" y="4581128"/>
            <a:ext cx="7584680" cy="147732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jac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(t, y, g, l, q, F_D,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Omega_D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[0.0, 1.0],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[-g/l, -q]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]</a:t>
            </a:r>
          </a:p>
        </p:txBody>
      </p:sp>
    </p:spTree>
    <p:extLst>
      <p:ext uri="{BB962C8B-B14F-4D97-AF65-F5344CB8AC3E}">
        <p14:creationId xmlns:p14="http://schemas.microsoft.com/office/powerpoint/2010/main" val="4193731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Conda</a:t>
            </a:r>
            <a:r>
              <a:rPr lang="en-US" dirty="0" smtClean="0"/>
              <a:t>: environments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Install </a:t>
            </a:r>
            <a:r>
              <a:rPr lang="en-US" dirty="0" err="1" smtClean="0"/>
              <a:t>miniconda</a:t>
            </a:r>
            <a:r>
              <a:rPr lang="en-US" dirty="0"/>
              <a:t> </a:t>
            </a:r>
            <a:r>
              <a:rPr lang="en-US" sz="2000" dirty="0"/>
              <a:t>(</a:t>
            </a:r>
            <a:r>
              <a:rPr lang="en-US" sz="2000" dirty="0">
                <a:hlinkClick r:id="rId2"/>
              </a:rPr>
              <a:t>http://</a:t>
            </a:r>
            <a:r>
              <a:rPr lang="en-US" sz="2000" dirty="0" smtClean="0">
                <a:hlinkClick r:id="rId2"/>
              </a:rPr>
              <a:t>conda.pydata.org/miniconda.html</a:t>
            </a:r>
            <a:r>
              <a:rPr lang="en-US" sz="2000" dirty="0" smtClean="0"/>
              <a:t>)</a:t>
            </a:r>
          </a:p>
          <a:p>
            <a:r>
              <a:rPr lang="en-US" dirty="0" smtClean="0"/>
              <a:t>Create new environment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 environment</a:t>
            </a:r>
          </a:p>
          <a:p>
            <a:endParaRPr lang="en-US" dirty="0"/>
          </a:p>
          <a:p>
            <a:r>
              <a:rPr lang="en-US" dirty="0" smtClean="0"/>
              <a:t>Deactivate environment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187624" y="2780928"/>
            <a:ext cx="5698996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create  -n science  python=3  \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scipy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matplotlib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502271" y="2123564"/>
            <a:ext cx="3806033" cy="976569"/>
            <a:chOff x="2611539" y="1809242"/>
            <a:chExt cx="3806033" cy="976569"/>
          </a:xfrm>
        </p:grpSpPr>
        <p:sp>
          <p:nvSpPr>
            <p:cNvPr id="8" name="TextBox 7"/>
            <p:cNvSpPr txBox="1"/>
            <p:nvPr/>
          </p:nvSpPr>
          <p:spPr>
            <a:xfrm>
              <a:off x="4440812" y="1809242"/>
              <a:ext cx="19767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environment name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2611539" y="2499044"/>
              <a:ext cx="1632713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0" name="Straight Arrow Connector 9"/>
            <p:cNvCxnSpPr>
              <a:stCxn id="8" idx="2"/>
              <a:endCxn id="9" idx="0"/>
            </p:cNvCxnSpPr>
            <p:nvPr/>
          </p:nvCxnSpPr>
          <p:spPr>
            <a:xfrm flipH="1">
              <a:off x="3427896" y="2178574"/>
              <a:ext cx="2001296" cy="32047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1957307" y="3104093"/>
            <a:ext cx="3262765" cy="910263"/>
            <a:chOff x="1957307" y="3104093"/>
            <a:chExt cx="3262765" cy="910263"/>
          </a:xfrm>
        </p:grpSpPr>
        <p:sp>
          <p:nvSpPr>
            <p:cNvPr id="12" name="TextBox 11"/>
            <p:cNvSpPr txBox="1"/>
            <p:nvPr/>
          </p:nvSpPr>
          <p:spPr>
            <a:xfrm>
              <a:off x="2823254" y="3645024"/>
              <a:ext cx="1892762" cy="3693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packages to install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957307" y="3104093"/>
              <a:ext cx="3262765" cy="286767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4" name="Straight Arrow Connector 13"/>
            <p:cNvCxnSpPr>
              <a:stCxn id="12" idx="0"/>
            </p:cNvCxnSpPr>
            <p:nvPr/>
          </p:nvCxnSpPr>
          <p:spPr>
            <a:xfrm flipH="1" flipV="1">
              <a:off x="3707904" y="3400638"/>
              <a:ext cx="61731" cy="24438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TextBox 30"/>
          <p:cNvSpPr txBox="1"/>
          <p:nvPr/>
        </p:nvSpPr>
        <p:spPr>
          <a:xfrm>
            <a:off x="1187624" y="4509120"/>
            <a:ext cx="3768980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source  activate science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187624" y="5733256"/>
            <a:ext cx="376898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source  deactivate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5148065" y="2806769"/>
            <a:ext cx="2451124" cy="1270303"/>
            <a:chOff x="1957308" y="3104093"/>
            <a:chExt cx="2451124" cy="1270303"/>
          </a:xfrm>
        </p:grpSpPr>
        <p:sp>
          <p:nvSpPr>
            <p:cNvPr id="34" name="TextBox 33"/>
            <p:cNvSpPr txBox="1"/>
            <p:nvPr/>
          </p:nvSpPr>
          <p:spPr>
            <a:xfrm>
              <a:off x="2823254" y="4005064"/>
              <a:ext cx="1585178" cy="3693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Python version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1957308" y="3104093"/>
              <a:ext cx="1296144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6" name="Straight Arrow Connector 35"/>
            <p:cNvCxnSpPr>
              <a:stCxn id="34" idx="0"/>
              <a:endCxn id="35" idx="2"/>
            </p:cNvCxnSpPr>
            <p:nvPr/>
          </p:nvCxnSpPr>
          <p:spPr>
            <a:xfrm flipH="1" flipV="1">
              <a:off x="2605380" y="3390860"/>
              <a:ext cx="1010463" cy="614204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88506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31" grpId="0" animBg="1"/>
      <p:bldP spid="32" grpId="0" animBg="1"/>
    </p:bldLst>
  </p:timing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Integrate ODEs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Integrate from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t0</a:t>
            </a:r>
            <a:r>
              <a:rPr lang="en-US" dirty="0" smtClean="0"/>
              <a:t> to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t_max</a:t>
            </a:r>
            <a:r>
              <a:rPr lang="en-US" dirty="0" smtClean="0"/>
              <a:t> in steps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delta_t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350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755576" y="2931909"/>
            <a:ext cx="7584680" cy="286232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scipy.integrate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ode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ode(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func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jac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).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set_integrator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('dopri5')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ode_sys.set_initial_value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([theta0, omega0], t0)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ode_sys.set_f_params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(g, l, q, F_D,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Omega_D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ode_sys.set_jac_params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l, q, F_D,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Omega_D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ode_sys.successful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 and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ode_sys.t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t_max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ode_sys.integrate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(ode_sys.t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delta_t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print(ode_sys.t,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[0],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[1])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6876256" y="2422629"/>
            <a:ext cx="2007409" cy="1078379"/>
            <a:chOff x="6876256" y="2422629"/>
            <a:chExt cx="2007409" cy="1078379"/>
          </a:xfrm>
        </p:grpSpPr>
        <p:sp>
          <p:nvSpPr>
            <p:cNvPr id="6" name="TextBox 5"/>
            <p:cNvSpPr txBox="1"/>
            <p:nvPr/>
          </p:nvSpPr>
          <p:spPr>
            <a:xfrm>
              <a:off x="6876256" y="2422629"/>
              <a:ext cx="2007409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integration method</a:t>
              </a:r>
              <a:br>
                <a:rPr lang="en-US" dirty="0" smtClean="0"/>
              </a:br>
              <a:r>
                <a:rPr lang="en-US" dirty="0" smtClean="0"/>
                <a:t>RKF(4, 5)</a:t>
              </a:r>
            </a:p>
          </p:txBody>
        </p:sp>
        <p:cxnSp>
          <p:nvCxnSpPr>
            <p:cNvPr id="8" name="Straight Arrow Connector 7"/>
            <p:cNvCxnSpPr>
              <a:stCxn id="6" idx="2"/>
            </p:cNvCxnSpPr>
            <p:nvPr/>
          </p:nvCxnSpPr>
          <p:spPr>
            <a:xfrm flipH="1">
              <a:off x="7236296" y="3068960"/>
              <a:ext cx="643665" cy="43204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22937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Signal processing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Remove noise from sound file (WAV)</a:t>
            </a:r>
          </a:p>
          <a:p>
            <a:pPr lvl="1"/>
            <a:r>
              <a:rPr lang="en-US" dirty="0" smtClean="0"/>
              <a:t>Read WAV file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Perform FFT to compute frequency spectrum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55576" y="2780928"/>
            <a:ext cx="758468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scipy.io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wavfile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sample_rate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signal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wavfile.read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wav_file_name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27584" y="4869160"/>
            <a:ext cx="758468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(signal)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freq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sample_rate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np.arange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(n)/n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Y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sp.fft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(signal)/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9809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  <p:bldP spid="6" grpId="0" animBg="1"/>
    </p:bldLst>
  </p:timing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Original signal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352</a:t>
            </a:fld>
            <a:endParaRPr lang="nl-BE"/>
          </a:p>
        </p:txBody>
      </p:sp>
      <p:pic>
        <p:nvPicPr>
          <p:cNvPr id="3074" name="Picture 2" descr="C:\Users\lucg5005\Desktop\blue_jay_ori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259136"/>
            <a:ext cx="73152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blue_jay_orig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4088" y="40466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853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9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</a:t>
            </a:r>
            <a:r>
              <a:rPr lang="en-US" dirty="0" err="1" smtClean="0"/>
              <a:t>highpass</a:t>
            </a:r>
            <a:r>
              <a:rPr lang="en-US" dirty="0" smtClean="0"/>
              <a:t> filter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Import signal processing package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Create IIR digital filter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55576" y="4494019"/>
            <a:ext cx="7584680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b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sp.signal.iirfilter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(17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cutoff,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min_attenuation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btype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highpass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analog=False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ftype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='cheby2')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2701880" y="4221088"/>
            <a:ext cx="1846036" cy="576982"/>
            <a:chOff x="6876256" y="2422629"/>
            <a:chExt cx="1846036" cy="576982"/>
          </a:xfrm>
        </p:grpSpPr>
        <p:sp>
          <p:nvSpPr>
            <p:cNvPr id="7" name="TextBox 6"/>
            <p:cNvSpPr txBox="1"/>
            <p:nvPr/>
          </p:nvSpPr>
          <p:spPr>
            <a:xfrm>
              <a:off x="6876256" y="2422629"/>
              <a:ext cx="181248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order of the filter</a:t>
              </a:r>
            </a:p>
          </p:txBody>
        </p:sp>
        <p:cxnSp>
          <p:nvCxnSpPr>
            <p:cNvPr id="8" name="Straight Arrow Connector 7"/>
            <p:cNvCxnSpPr>
              <a:stCxn id="7" idx="2"/>
            </p:cNvCxnSpPr>
            <p:nvPr/>
          </p:nvCxnSpPr>
          <p:spPr>
            <a:xfrm>
              <a:off x="7782498" y="2791961"/>
              <a:ext cx="939794" cy="20765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4932040" y="3862789"/>
            <a:ext cx="2920800" cy="862355"/>
            <a:chOff x="6876256" y="2422629"/>
            <a:chExt cx="2920800" cy="862355"/>
          </a:xfrm>
        </p:grpSpPr>
        <p:sp>
          <p:nvSpPr>
            <p:cNvPr id="10" name="TextBox 9"/>
            <p:cNvSpPr txBox="1"/>
            <p:nvPr/>
          </p:nvSpPr>
          <p:spPr>
            <a:xfrm>
              <a:off x="6876256" y="2422629"/>
              <a:ext cx="292080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fraction of </a:t>
              </a:r>
              <a:r>
                <a:rPr lang="en-US" dirty="0" err="1" smtClean="0"/>
                <a:t>Nyquist</a:t>
              </a:r>
              <a:r>
                <a:rPr lang="en-US" dirty="0" smtClean="0"/>
                <a:t> frequency</a:t>
              </a:r>
            </a:p>
          </p:txBody>
        </p:sp>
        <p:cxnSp>
          <p:nvCxnSpPr>
            <p:cNvPr id="11" name="Straight Arrow Connector 10"/>
            <p:cNvCxnSpPr>
              <a:stCxn id="10" idx="2"/>
            </p:cNvCxnSpPr>
            <p:nvPr/>
          </p:nvCxnSpPr>
          <p:spPr>
            <a:xfrm flipH="1">
              <a:off x="7596336" y="2791961"/>
              <a:ext cx="740320" cy="49302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6372200" y="4423752"/>
            <a:ext cx="2237728" cy="718339"/>
            <a:chOff x="7775352" y="2422629"/>
            <a:chExt cx="2237728" cy="718339"/>
          </a:xfrm>
        </p:grpSpPr>
        <p:sp>
          <p:nvSpPr>
            <p:cNvPr id="16" name="TextBox 15"/>
            <p:cNvSpPr txBox="1"/>
            <p:nvPr/>
          </p:nvSpPr>
          <p:spPr>
            <a:xfrm>
              <a:off x="7775352" y="2422629"/>
              <a:ext cx="223772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minimum attenuation</a:t>
              </a:r>
            </a:p>
          </p:txBody>
        </p:sp>
        <p:cxnSp>
          <p:nvCxnSpPr>
            <p:cNvPr id="17" name="Straight Arrow Connector 16"/>
            <p:cNvCxnSpPr>
              <a:stCxn id="16" idx="2"/>
            </p:cNvCxnSpPr>
            <p:nvPr/>
          </p:nvCxnSpPr>
          <p:spPr>
            <a:xfrm flipH="1">
              <a:off x="8572920" y="2791961"/>
              <a:ext cx="321296" cy="34900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6826418" y="5636855"/>
            <a:ext cx="2165556" cy="369332"/>
            <a:chOff x="6550670" y="2483604"/>
            <a:chExt cx="2165556" cy="369332"/>
          </a:xfrm>
        </p:grpSpPr>
        <p:sp>
          <p:nvSpPr>
            <p:cNvPr id="21" name="TextBox 20"/>
            <p:cNvSpPr txBox="1"/>
            <p:nvPr/>
          </p:nvSpPr>
          <p:spPr>
            <a:xfrm>
              <a:off x="7320588" y="2483604"/>
              <a:ext cx="139563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IIR filter type</a:t>
              </a:r>
            </a:p>
          </p:txBody>
        </p:sp>
        <p:cxnSp>
          <p:nvCxnSpPr>
            <p:cNvPr id="22" name="Straight Arrow Connector 21"/>
            <p:cNvCxnSpPr>
              <a:stCxn id="21" idx="1"/>
            </p:cNvCxnSpPr>
            <p:nvPr/>
          </p:nvCxnSpPr>
          <p:spPr>
            <a:xfrm flipH="1">
              <a:off x="6550670" y="2668270"/>
              <a:ext cx="769918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>
            <a:off x="6978818" y="5070083"/>
            <a:ext cx="1872207" cy="369332"/>
            <a:chOff x="6550670" y="2483604"/>
            <a:chExt cx="1872207" cy="369332"/>
          </a:xfrm>
        </p:grpSpPr>
        <p:sp>
          <p:nvSpPr>
            <p:cNvPr id="28" name="TextBox 27"/>
            <p:cNvSpPr txBox="1"/>
            <p:nvPr/>
          </p:nvSpPr>
          <p:spPr>
            <a:xfrm>
              <a:off x="7320588" y="2483604"/>
              <a:ext cx="110228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filter type</a:t>
              </a:r>
            </a:p>
          </p:txBody>
        </p:sp>
        <p:cxnSp>
          <p:nvCxnSpPr>
            <p:cNvPr id="29" name="Straight Arrow Connector 28"/>
            <p:cNvCxnSpPr>
              <a:stCxn id="28" idx="1"/>
            </p:cNvCxnSpPr>
            <p:nvPr/>
          </p:nvCxnSpPr>
          <p:spPr>
            <a:xfrm flipH="1">
              <a:off x="6550670" y="2668270"/>
              <a:ext cx="769918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/>
          <p:cNvSpPr txBox="1"/>
          <p:nvPr/>
        </p:nvSpPr>
        <p:spPr>
          <a:xfrm>
            <a:off x="755576" y="2204864"/>
            <a:ext cx="7584680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scipy.signal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745775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Filter signal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Apply filter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Write signal to WAV file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55576" y="2250738"/>
            <a:ext cx="7584680" cy="175432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base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np.uint8(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np.mean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(signal))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filtered_signal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sp.signal.filtfilt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(b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a,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signal)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wav_signal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base +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filtered_signal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dtype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=np.uint8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55576" y="5108991"/>
            <a:ext cx="758468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wavfile.write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filtered_wav_file_name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sample_rate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wav_signal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863714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Filtered signal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355</a:t>
            </a:fld>
            <a:endParaRPr lang="nl-BE"/>
          </a:p>
        </p:txBody>
      </p:sp>
      <p:pic>
        <p:nvPicPr>
          <p:cNvPr id="4098" name="Picture 2" descr="C:\Users\lucg5005\Desktop\blue_jay_filtere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268760"/>
            <a:ext cx="73152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blue_jay_filtered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5230" y="40466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893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9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Matplotlib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>
                <a:hlinkClick r:id="rId2"/>
              </a:rPr>
              <a:t>https</a:t>
            </a:r>
            <a:r>
              <a:rPr lang="en-US" sz="1800" dirty="0">
                <a:hlinkClick r:id="rId2"/>
              </a:rPr>
              <a:t>://github.com/gjbex/training-material/tree/master/Python/Matplotlib</a:t>
            </a:r>
            <a:r>
              <a:rPr lang="en-US" sz="1800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51453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some </a:t>
            </a:r>
            <a:r>
              <a:rPr lang="en-US" dirty="0" err="1" smtClean="0"/>
              <a:t>matplotlib</a:t>
            </a:r>
            <a:r>
              <a:rPr lang="en-US" dirty="0" smtClean="0"/>
              <a:t>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Rich Python plotting library</a:t>
            </a:r>
          </a:p>
          <a:p>
            <a:pPr lvl="1"/>
            <a:r>
              <a:rPr lang="en-US" dirty="0" smtClean="0"/>
              <a:t>scatter plot</a:t>
            </a:r>
          </a:p>
          <a:p>
            <a:pPr lvl="1"/>
            <a:r>
              <a:rPr lang="en-US" dirty="0" smtClean="0"/>
              <a:t>line plot</a:t>
            </a:r>
          </a:p>
          <a:p>
            <a:pPr lvl="1"/>
            <a:r>
              <a:rPr lang="en-US" dirty="0" smtClean="0"/>
              <a:t>bar plot/histogram</a:t>
            </a:r>
          </a:p>
          <a:p>
            <a:pPr lvl="1"/>
            <a:r>
              <a:rPr lang="en-US" dirty="0" err="1" smtClean="0"/>
              <a:t>heatmap</a:t>
            </a:r>
            <a:endParaRPr lang="en-US" dirty="0" smtClean="0"/>
          </a:p>
          <a:p>
            <a:pPr lvl="1"/>
            <a:r>
              <a:rPr lang="en-US" dirty="0" smtClean="0"/>
              <a:t>3D surface plot</a:t>
            </a:r>
          </a:p>
          <a:p>
            <a:r>
              <a:rPr lang="en-US" dirty="0" smtClean="0"/>
              <a:t>Highly customizable plots</a:t>
            </a:r>
          </a:p>
          <a:p>
            <a:pPr lvl="1"/>
            <a:r>
              <a:rPr lang="en-US" dirty="0" err="1" smtClean="0"/>
              <a:t>LaTeX</a:t>
            </a:r>
            <a:r>
              <a:rPr lang="en-US" dirty="0" smtClean="0"/>
              <a:t> labels/annotation</a:t>
            </a:r>
          </a:p>
          <a:p>
            <a:r>
              <a:rPr lang="en-US" dirty="0" smtClean="0"/>
              <a:t>Plot to screen, various file formats</a:t>
            </a:r>
            <a:endParaRPr lang="nl-BE" dirty="0"/>
          </a:p>
        </p:txBody>
      </p:sp>
      <p:sp>
        <p:nvSpPr>
          <p:cNvPr id="4" name="Rectangle 3"/>
          <p:cNvSpPr/>
          <p:nvPr/>
        </p:nvSpPr>
        <p:spPr>
          <a:xfrm>
            <a:off x="2452884" y="6165304"/>
            <a:ext cx="5647508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nl-BE" dirty="0" err="1" smtClean="0">
                <a:cs typeface="Courier New" panose="02070309020205020404" pitchFamily="49" charset="0"/>
              </a:rPr>
              <a:t>Convention</a:t>
            </a:r>
            <a:r>
              <a:rPr lang="nl-BE" dirty="0" smtClean="0">
                <a:cs typeface="Courier New" panose="02070309020205020404" pitchFamily="49" charset="0"/>
              </a:rPr>
              <a:t>: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matplotlib.pyplot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860032" y="2564904"/>
            <a:ext cx="3168352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Lots of features, this barely scratches the surface.</a:t>
            </a:r>
            <a:endParaRPr lang="nl-BE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21595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</p:bldLst>
  </p:timing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line plot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Data: lists or </a:t>
            </a:r>
            <a:r>
              <a:rPr lang="en-US" dirty="0" err="1" smtClean="0"/>
              <a:t>numpy</a:t>
            </a:r>
            <a:r>
              <a:rPr lang="en-US" dirty="0" smtClean="0"/>
              <a:t> arrays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Add plot</a:t>
            </a:r>
          </a:p>
          <a:p>
            <a:endParaRPr lang="en-US" dirty="0"/>
          </a:p>
          <a:p>
            <a:r>
              <a:rPr lang="en-US" dirty="0" smtClean="0"/>
              <a:t>Show plot</a:t>
            </a:r>
          </a:p>
          <a:p>
            <a:endParaRPr lang="en-US" dirty="0"/>
          </a:p>
          <a:p>
            <a:r>
              <a:rPr lang="en-US" dirty="0" smtClean="0"/>
              <a:t>Save plot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848009" y="2204864"/>
            <a:ext cx="5285421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(0.0, 20.0, 500)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(-mu*x)*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np.cos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(2.0*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np.pi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*x)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40144" y="3429000"/>
            <a:ext cx="3276995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y)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77" t="6409" r="7990" b="5313"/>
          <a:stretch/>
        </p:blipFill>
        <p:spPr>
          <a:xfrm>
            <a:off x="4910577" y="3284984"/>
            <a:ext cx="4197927" cy="324196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54517" y="4535833"/>
            <a:ext cx="326262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plt.show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99592" y="5733256"/>
            <a:ext cx="3217547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plt.savefig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file_name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38432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8" grpId="0" animBg="1"/>
      <p:bldP spid="9" grpId="0" animBg="1"/>
    </p:bldLst>
  </p:timing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Axis labels, annotation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 label for </a:t>
            </a:r>
            <a:r>
              <a:rPr lang="en-US" i="1" dirty="0" smtClean="0"/>
              <a:t>x</a:t>
            </a:r>
            <a:r>
              <a:rPr lang="en-US" dirty="0" smtClean="0"/>
              <a:t> and </a:t>
            </a:r>
            <a:r>
              <a:rPr lang="en-US" i="1" dirty="0" smtClean="0"/>
              <a:t>y</a:t>
            </a:r>
            <a:r>
              <a:rPr lang="en-US" dirty="0" smtClean="0"/>
              <a:t> axis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Add annotation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79512" y="2132856"/>
            <a:ext cx="5561138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plt.xlabel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r'$t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$',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=14)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plt.ylabel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(r'$\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(t)$',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=14)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79512" y="3284984"/>
            <a:ext cx="542328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eq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(r'$\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frac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{d^2 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}{dt^2} = ' +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r'- 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frac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{g}{l} 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' +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r'- \mu 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frac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{d\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}{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}$')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plt.text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(10.0, 0.65,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eq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=18)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7" t="6842" r="7674"/>
          <a:stretch/>
        </p:blipFill>
        <p:spPr>
          <a:xfrm>
            <a:off x="5390495" y="3573016"/>
            <a:ext cx="3718009" cy="288032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1043608" y="5229200"/>
            <a:ext cx="3851311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err="1" smtClean="0"/>
              <a:t>LaTeX</a:t>
            </a:r>
            <a:r>
              <a:rPr lang="en-US" sz="2800" dirty="0" smtClean="0"/>
              <a:t> notation, rendered</a:t>
            </a:r>
            <a:endParaRPr lang="nl-BE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6059077" y="2084655"/>
            <a:ext cx="2905411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construct plot</a:t>
            </a:r>
          </a:p>
          <a:p>
            <a:pPr algn="ctr"/>
            <a:r>
              <a:rPr lang="en-US" sz="2400" dirty="0">
                <a:sym typeface="Symbol"/>
              </a:rPr>
              <a:t></a:t>
            </a:r>
            <a:endParaRPr lang="en-US" sz="2400" dirty="0" smtClean="0"/>
          </a:p>
          <a:p>
            <a:pPr algn="ctr"/>
            <a:r>
              <a:rPr lang="en-US" sz="2400" dirty="0" smtClean="0"/>
              <a:t>gradually enrich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15321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9" grpId="0" animBg="1"/>
      <p:bldP spid="5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: installing &amp; updating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Install new package</a:t>
            </a:r>
            <a:endParaRPr lang="nl-BE" dirty="0"/>
          </a:p>
          <a:p>
            <a:endParaRPr lang="en-US" dirty="0" smtClean="0"/>
          </a:p>
          <a:p>
            <a:r>
              <a:rPr lang="en-US" dirty="0" smtClean="0"/>
              <a:t>Update package</a:t>
            </a:r>
          </a:p>
          <a:p>
            <a:endParaRPr lang="en-US" dirty="0"/>
          </a:p>
          <a:p>
            <a:r>
              <a:rPr lang="en-US" dirty="0" smtClean="0"/>
              <a:t>Update environment</a:t>
            </a:r>
          </a:p>
          <a:p>
            <a:endParaRPr lang="en-US" dirty="0"/>
          </a:p>
          <a:p>
            <a:r>
              <a:rPr lang="en-US" dirty="0" smtClean="0"/>
              <a:t>Uninstall package</a:t>
            </a:r>
          </a:p>
          <a:p>
            <a:endParaRPr lang="en-US" dirty="0"/>
          </a:p>
          <a:p>
            <a:r>
              <a:rPr lang="en-US" dirty="0" smtClean="0"/>
              <a:t>List all installed packages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187624" y="2060848"/>
            <a:ext cx="3906839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install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holoviews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87623" y="2996952"/>
            <a:ext cx="3906839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update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holoviews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87624" y="3861048"/>
            <a:ext cx="390683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update  --all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81354" y="4797152"/>
            <a:ext cx="391310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remove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holoviews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65643" y="5678500"/>
            <a:ext cx="391310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list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657698" y="2778408"/>
            <a:ext cx="2194832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will also install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dirty="0" err="1" smtClean="0"/>
              <a:t>dependencies</a:t>
            </a:r>
            <a:r>
              <a:rPr lang="nl-BE" dirty="0" smtClean="0"/>
              <a:t> </a:t>
            </a:r>
            <a:r>
              <a:rPr lang="nl-BE" dirty="0" err="1" smtClean="0"/>
              <a:t>locally</a:t>
            </a:r>
            <a:r>
              <a:rPr lang="nl-BE" dirty="0" smtClean="0"/>
              <a:t>,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including non-python</a:t>
            </a:r>
            <a:br>
              <a:rPr lang="en-US" dirty="0" smtClean="0"/>
            </a:br>
            <a:r>
              <a:rPr lang="en-US" dirty="0" smtClean="0"/>
              <a:t>libraries</a:t>
            </a:r>
            <a:endParaRPr lang="nl-BE" dirty="0" smtClean="0"/>
          </a:p>
        </p:txBody>
      </p:sp>
    </p:spTree>
    <p:extLst>
      <p:ext uri="{BB962C8B-B14F-4D97-AF65-F5344CB8AC3E}">
        <p14:creationId xmlns:p14="http://schemas.microsoft.com/office/powerpoint/2010/main" val="2396519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functions on line plot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</a:t>
            </a:r>
          </a:p>
          <a:p>
            <a:endParaRPr lang="en-US" dirty="0"/>
          </a:p>
          <a:p>
            <a:r>
              <a:rPr lang="en-US" dirty="0" smtClean="0"/>
              <a:t>Add to plot, line style, color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48009" y="2204864"/>
            <a:ext cx="3495652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y_plus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(-mu*x)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-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(-mu*x)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50397" y="3358733"/>
            <a:ext cx="3493264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y_plus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':',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alpha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=0.8,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='red',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linewidth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=0.9)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':',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alpha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=0.8,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='red',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linewidth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=0.9)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0" t="7955" r="8116" b="2295"/>
          <a:stretch/>
        </p:blipFill>
        <p:spPr>
          <a:xfrm>
            <a:off x="4466213" y="3320166"/>
            <a:ext cx="4642291" cy="349321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4" name="Group 13"/>
          <p:cNvGrpSpPr/>
          <p:nvPr/>
        </p:nvGrpSpPr>
        <p:grpSpPr>
          <a:xfrm>
            <a:off x="611560" y="4725144"/>
            <a:ext cx="1985469" cy="1408222"/>
            <a:chOff x="611560" y="4725144"/>
            <a:chExt cx="1985469" cy="1408222"/>
          </a:xfrm>
        </p:grpSpPr>
        <p:sp>
          <p:nvSpPr>
            <p:cNvPr id="7" name="Oval 6"/>
            <p:cNvSpPr/>
            <p:nvPr/>
          </p:nvSpPr>
          <p:spPr>
            <a:xfrm>
              <a:off x="2123728" y="4725144"/>
              <a:ext cx="473301" cy="360040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11560" y="5733256"/>
              <a:ext cx="108876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FF0000"/>
                  </a:solidFill>
                </a:rPr>
                <a:t>line type</a:t>
              </a:r>
              <a:endParaRPr lang="nl-BE" sz="2000" dirty="0">
                <a:solidFill>
                  <a:srgbClr val="FF0000"/>
                </a:solidFill>
              </a:endParaRPr>
            </a:p>
          </p:txBody>
        </p:sp>
        <p:cxnSp>
          <p:nvCxnSpPr>
            <p:cNvPr id="10" name="Straight Arrow Connector 9"/>
            <p:cNvCxnSpPr>
              <a:stCxn id="8" idx="3"/>
              <a:endCxn id="7" idx="3"/>
            </p:cNvCxnSpPr>
            <p:nvPr/>
          </p:nvCxnSpPr>
          <p:spPr>
            <a:xfrm flipV="1">
              <a:off x="1700320" y="5032457"/>
              <a:ext cx="492721" cy="90085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07553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Complete line plot</a:t>
            </a:r>
            <a:endParaRPr lang="nl-BE" dirty="0"/>
          </a:p>
        </p:txBody>
      </p:sp>
      <p:grpSp>
        <p:nvGrpSpPr>
          <p:cNvPr id="7" name="Group 6"/>
          <p:cNvGrpSpPr/>
          <p:nvPr/>
        </p:nvGrpSpPr>
        <p:grpSpPr>
          <a:xfrm>
            <a:off x="1163782" y="1495175"/>
            <a:ext cx="6776376" cy="5246193"/>
            <a:chOff x="1163782" y="1495175"/>
            <a:chExt cx="6776376" cy="5246193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41" t="7550" r="7834" b="1938"/>
            <a:stretch/>
          </p:blipFill>
          <p:spPr>
            <a:xfrm>
              <a:off x="1163782" y="1608796"/>
              <a:ext cx="6776376" cy="5132572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3635896" y="1495175"/>
              <a:ext cx="2808312" cy="2160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98068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Histogram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Data: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Plot histogram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62445" y="2204864"/>
            <a:ext cx="4458272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np.loadtxt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('data.txt')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ins = 50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1520" y="4028871"/>
            <a:ext cx="4733988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plt.hist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bins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normed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='red',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alpha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=0.6)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plt.xlabel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('$x$',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=16)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plt.ylabel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('$P(x)$',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=16)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6" t="6624" r="6619" b="2644"/>
          <a:stretch/>
        </p:blipFill>
        <p:spPr>
          <a:xfrm>
            <a:off x="4931357" y="3284984"/>
            <a:ext cx="4177147" cy="3097948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9" name="Group 8"/>
          <p:cNvGrpSpPr/>
          <p:nvPr/>
        </p:nvGrpSpPr>
        <p:grpSpPr>
          <a:xfrm>
            <a:off x="5724128" y="1484784"/>
            <a:ext cx="2808312" cy="1384995"/>
            <a:chOff x="6012160" y="1556792"/>
            <a:chExt cx="2808312" cy="1384995"/>
          </a:xfrm>
        </p:grpSpPr>
        <p:sp>
          <p:nvSpPr>
            <p:cNvPr id="7" name="TextBox 6"/>
            <p:cNvSpPr txBox="1"/>
            <p:nvPr/>
          </p:nvSpPr>
          <p:spPr>
            <a:xfrm>
              <a:off x="6012160" y="1556792"/>
              <a:ext cx="2808312" cy="1384995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13.3146868758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9.66243828428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6.44936354431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2.81183151337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9.55644862073</a:t>
              </a:r>
            </a:p>
            <a:p>
              <a:r>
                <a:rPr lang="nl-BE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…</a:t>
              </a:r>
              <a:endParaRPr lang="nl-BE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984470" y="2586390"/>
              <a:ext cx="825611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data.txt</a:t>
              </a:r>
              <a:endParaRPr lang="nl-BE" sz="1600" dirty="0"/>
            </a:p>
          </p:txBody>
        </p:sp>
      </p:grp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53224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 plot on histogram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Reminder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48287" y="2204864"/>
            <a:ext cx="8456161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(floor(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)),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ceil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)),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200)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y = sp.stats.gamma.pdf(x, 2,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scale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=3.0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y, linewidth=2.0,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color='black')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3728" y="5325015"/>
            <a:ext cx="4458272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np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scipy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sp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scipy.stats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matploblib.pyplot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4" t="7008" r="7813" b="1704"/>
          <a:stretch/>
        </p:blipFill>
        <p:spPr>
          <a:xfrm>
            <a:off x="4406808" y="3227589"/>
            <a:ext cx="4701696" cy="358578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62508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</p:bldLst>
  </p:timing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Heat map data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 to plot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Data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36883" y="2204864"/>
            <a:ext cx="865559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f(x, y, x0=0.0,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freq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=1.0,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beta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=0.5):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   r 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np.sqrt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((x - x0)**2 + y**2)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   return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(-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beta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*r)*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np.cos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(2.0*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np.pi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freq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*r)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32610" y="4005064"/>
            <a:ext cx="865987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points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points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X, Y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np.meshgrid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(x, y)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z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f(X, Y, x0=x0_1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freq=f_1) + f(X, Y, x0=x0_2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freq=f_2)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35425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Heat map plot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Plot map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36883" y="2132856"/>
            <a:ext cx="707757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plt.imshow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extent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=[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x_max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y_max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plt.grid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(True)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46" t="6818" r="16761" b="3788"/>
          <a:stretch/>
        </p:blipFill>
        <p:spPr>
          <a:xfrm>
            <a:off x="4644008" y="2857024"/>
            <a:ext cx="3906060" cy="395635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755576" y="3861048"/>
            <a:ext cx="3353931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Explore color maps,</a:t>
            </a:r>
            <a:br>
              <a:rPr lang="en-US" sz="2800" dirty="0" smtClean="0"/>
            </a:br>
            <a:r>
              <a:rPr lang="en-US" sz="2800" dirty="0" smtClean="0"/>
              <a:t>helps </a:t>
            </a:r>
            <a:r>
              <a:rPr lang="en-US" sz="2800" dirty="0" err="1" smtClean="0"/>
              <a:t>interprete</a:t>
            </a:r>
            <a:r>
              <a:rPr lang="en-US" sz="2800" dirty="0" smtClean="0"/>
              <a:t> data!</a:t>
            </a:r>
          </a:p>
          <a:p>
            <a:r>
              <a:rPr lang="en-US" sz="2800" dirty="0" smtClean="0"/>
              <a:t>Brewer schemes</a:t>
            </a:r>
            <a:endParaRPr lang="nl-BE" sz="28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76367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3D surface plot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Importing extra modules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Plot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72640" y="2132856"/>
            <a:ext cx="693972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mpl_toolkits.mplot3d import Axes3D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matplotlib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import cm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72640" y="3356992"/>
            <a:ext cx="6939720" cy="28623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figure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plt.figure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figure.gca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projection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='3d')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axes.set_xlim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axes.set_ylim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axes.set_zlim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surface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axes.plot_surface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Y,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rstride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=4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cstride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=4,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cmap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cm.coolwarm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linewidth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figure.colorbar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surface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16517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3D surface plot II</a:t>
            </a:r>
            <a:endParaRPr lang="nl-BE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14" t="8522" r="10511" b="8144"/>
          <a:stretch/>
        </p:blipFill>
        <p:spPr>
          <a:xfrm>
            <a:off x="2122512" y="1809328"/>
            <a:ext cx="5257800" cy="4572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78460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n</a:t>
            </a:r>
            <a:r>
              <a:rPr lang="en-US" dirty="0" err="1" smtClean="0"/>
              <a:t>umpy</a:t>
            </a:r>
            <a:r>
              <a:rPr lang="en-US" dirty="0" smtClean="0"/>
              <a:t> for MATLAB </a:t>
            </a:r>
            <a:r>
              <a:rPr lang="en-US" dirty="0"/>
              <a:t>users</a:t>
            </a:r>
            <a:br>
              <a:rPr lang="en-US" dirty="0"/>
            </a:br>
            <a:r>
              <a:rPr lang="en-US" sz="2400" dirty="0">
                <a:hlinkClick r:id="rId2"/>
              </a:rPr>
              <a:t>http://</a:t>
            </a:r>
            <a:r>
              <a:rPr lang="en-US" sz="2400" dirty="0" smtClean="0">
                <a:hlinkClick r:id="rId2"/>
              </a:rPr>
              <a:t>mathesaurus.sourceforge.net/matlab-numpy.html</a:t>
            </a:r>
            <a:endParaRPr lang="en-US" sz="2400" dirty="0" smtClean="0"/>
          </a:p>
          <a:p>
            <a:r>
              <a:rPr lang="en-US" dirty="0" err="1" smtClean="0"/>
              <a:t>ColorBrewer</a:t>
            </a:r>
            <a:r>
              <a:rPr lang="en-US" dirty="0" smtClean="0"/>
              <a:t> 2.0: advice on choosing appropriate </a:t>
            </a:r>
            <a:r>
              <a:rPr lang="en-US" dirty="0"/>
              <a:t>color </a:t>
            </a:r>
            <a:r>
              <a:rPr lang="en-US" dirty="0" smtClean="0"/>
              <a:t>maps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>
                <a:hlinkClick r:id="rId3"/>
              </a:rPr>
              <a:t>http://colorbrewer2.org</a:t>
            </a:r>
            <a:r>
              <a:rPr lang="en-US" sz="2400" dirty="0" smtClean="0">
                <a:hlinkClick r:id="rId3"/>
              </a:rPr>
              <a:t>/</a:t>
            </a:r>
            <a:r>
              <a:rPr lang="en-US" sz="2400" dirty="0" smtClean="0"/>
              <a:t> 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41891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Sympy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01378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: multiple environments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Clone environment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List all environments</a:t>
            </a:r>
          </a:p>
          <a:p>
            <a:endParaRPr lang="en-US" dirty="0"/>
          </a:p>
          <a:p>
            <a:r>
              <a:rPr lang="en-US" dirty="0" smtClean="0"/>
              <a:t>Remove environment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187624" y="2350621"/>
            <a:ext cx="7353295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create  -n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data_science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--clone science  \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pandas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seaborn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563888" y="1700808"/>
            <a:ext cx="3806033" cy="976569"/>
            <a:chOff x="2611539" y="1809242"/>
            <a:chExt cx="3806033" cy="976569"/>
          </a:xfrm>
        </p:grpSpPr>
        <p:sp>
          <p:nvSpPr>
            <p:cNvPr id="8" name="TextBox 7"/>
            <p:cNvSpPr txBox="1"/>
            <p:nvPr/>
          </p:nvSpPr>
          <p:spPr>
            <a:xfrm>
              <a:off x="4440812" y="1809242"/>
              <a:ext cx="19767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environment name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2611539" y="2499044"/>
              <a:ext cx="2088232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0" name="Straight Arrow Connector 9"/>
            <p:cNvCxnSpPr>
              <a:stCxn id="8" idx="2"/>
              <a:endCxn id="9" idx="0"/>
            </p:cNvCxnSpPr>
            <p:nvPr/>
          </p:nvCxnSpPr>
          <p:spPr>
            <a:xfrm flipH="1">
              <a:off x="3655655" y="2178574"/>
              <a:ext cx="1773537" cy="32047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1331640" y="2662753"/>
            <a:ext cx="2889830" cy="919555"/>
            <a:chOff x="1331640" y="3104093"/>
            <a:chExt cx="2889830" cy="919555"/>
          </a:xfrm>
        </p:grpSpPr>
        <p:sp>
          <p:nvSpPr>
            <p:cNvPr id="13" name="TextBox 12"/>
            <p:cNvSpPr txBox="1"/>
            <p:nvPr/>
          </p:nvSpPr>
          <p:spPr>
            <a:xfrm>
              <a:off x="1331640" y="3654316"/>
              <a:ext cx="2889830" cy="3693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additional packages to install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957307" y="3104093"/>
              <a:ext cx="2182645" cy="286767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5" name="Straight Arrow Connector 14"/>
            <p:cNvCxnSpPr>
              <a:stCxn id="13" idx="0"/>
            </p:cNvCxnSpPr>
            <p:nvPr/>
          </p:nvCxnSpPr>
          <p:spPr>
            <a:xfrm flipV="1">
              <a:off x="2776555" y="3390860"/>
              <a:ext cx="272074" cy="26345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5937300" y="2374721"/>
            <a:ext cx="2748128" cy="1270303"/>
            <a:chOff x="1957308" y="3104093"/>
            <a:chExt cx="2748128" cy="1270303"/>
          </a:xfrm>
        </p:grpSpPr>
        <p:sp>
          <p:nvSpPr>
            <p:cNvPr id="20" name="TextBox 19"/>
            <p:cNvSpPr txBox="1"/>
            <p:nvPr/>
          </p:nvSpPr>
          <p:spPr>
            <a:xfrm>
              <a:off x="2823254" y="4005064"/>
              <a:ext cx="1882182" cy="3693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base environment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957308" y="3104093"/>
              <a:ext cx="2091084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2" name="Straight Arrow Connector 21"/>
            <p:cNvCxnSpPr>
              <a:stCxn id="20" idx="0"/>
              <a:endCxn id="21" idx="2"/>
            </p:cNvCxnSpPr>
            <p:nvPr/>
          </p:nvCxnSpPr>
          <p:spPr>
            <a:xfrm flipH="1" flipV="1">
              <a:off x="3002850" y="3390860"/>
              <a:ext cx="761495" cy="614204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/>
          <p:cNvSpPr txBox="1"/>
          <p:nvPr/>
        </p:nvSpPr>
        <p:spPr>
          <a:xfrm>
            <a:off x="1187624" y="4571836"/>
            <a:ext cx="2666114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list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187624" y="5733256"/>
            <a:ext cx="6112571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remove  --name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data_science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--all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7377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24" grpId="0" animBg="1"/>
      <p:bldP spid="25" grpId="0" animBg="1"/>
    </p:bldLst>
  </p:timing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err="1" smtClean="0"/>
              <a:t>sympy</a:t>
            </a:r>
            <a:r>
              <a:rPr lang="en-US" dirty="0" smtClean="0"/>
              <a:t>: library for computer algebra</a:t>
            </a:r>
          </a:p>
          <a:p>
            <a:pPr lvl="1"/>
            <a:r>
              <a:rPr lang="en-US" dirty="0" smtClean="0"/>
              <a:t>symbolic computations</a:t>
            </a:r>
          </a:p>
          <a:p>
            <a:r>
              <a:rPr lang="en-US" dirty="0" smtClean="0"/>
              <a:t>Features</a:t>
            </a:r>
          </a:p>
          <a:p>
            <a:pPr lvl="1"/>
            <a:r>
              <a:rPr lang="en-US" dirty="0" smtClean="0"/>
              <a:t>linear algebra</a:t>
            </a:r>
          </a:p>
          <a:p>
            <a:pPr lvl="2"/>
            <a:r>
              <a:rPr lang="en-US" dirty="0" smtClean="0"/>
              <a:t>vectors, matrices, tensors</a:t>
            </a:r>
          </a:p>
          <a:p>
            <a:pPr lvl="2"/>
            <a:r>
              <a:rPr lang="en-US" dirty="0" smtClean="0"/>
              <a:t>solving linear sets of equations</a:t>
            </a:r>
          </a:p>
          <a:p>
            <a:pPr lvl="2"/>
            <a:r>
              <a:rPr lang="en-US" dirty="0" smtClean="0"/>
              <a:t>eigenvalues/eigenvectors, SVD</a:t>
            </a:r>
          </a:p>
          <a:p>
            <a:pPr lvl="2"/>
            <a:r>
              <a:rPr lang="en-US" dirty="0" smtClean="0"/>
              <a:t>…</a:t>
            </a:r>
          </a:p>
          <a:p>
            <a:pPr lvl="1"/>
            <a:r>
              <a:rPr lang="en-US" dirty="0" smtClean="0"/>
              <a:t>calculus</a:t>
            </a:r>
          </a:p>
          <a:p>
            <a:pPr lvl="2"/>
            <a:r>
              <a:rPr lang="en-US" dirty="0" smtClean="0"/>
              <a:t>computing derivatives, series expansions</a:t>
            </a:r>
          </a:p>
          <a:p>
            <a:pPr lvl="2"/>
            <a:r>
              <a:rPr lang="en-US" dirty="0" smtClean="0"/>
              <a:t>limits</a:t>
            </a:r>
          </a:p>
          <a:p>
            <a:pPr lvl="2"/>
            <a:r>
              <a:rPr lang="en-US" dirty="0" smtClean="0"/>
              <a:t>integrals (indeterminate/determinate)</a:t>
            </a:r>
          </a:p>
          <a:p>
            <a:pPr lvl="1"/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33618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Defining symbols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Defining multiple symbols</a:t>
            </a:r>
          </a:p>
          <a:p>
            <a:endParaRPr lang="en-US" dirty="0"/>
          </a:p>
          <a:p>
            <a:r>
              <a:rPr lang="en-US" dirty="0" smtClean="0"/>
              <a:t>Symbol with assumptions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real</a:t>
            </a:r>
          </a:p>
          <a:p>
            <a:pPr lvl="1"/>
            <a:r>
              <a:rPr lang="en-US" dirty="0" smtClean="0"/>
              <a:t>rational</a:t>
            </a:r>
          </a:p>
          <a:p>
            <a:pPr lvl="1"/>
            <a:r>
              <a:rPr lang="en-US" dirty="0" smtClean="0"/>
              <a:t>integer</a:t>
            </a:r>
          </a:p>
          <a:p>
            <a:pPr lvl="1"/>
            <a:r>
              <a:rPr lang="en-US" dirty="0" smtClean="0"/>
              <a:t>positive/negative</a:t>
            </a:r>
            <a:endParaRPr lang="en-US" dirty="0"/>
          </a:p>
          <a:p>
            <a:r>
              <a:rPr lang="en-US" dirty="0" smtClean="0"/>
              <a:t>Matrices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72640" y="2060848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b, c, x = sympy.symbols('a b c x')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51520" y="1124744"/>
            <a:ext cx="1872208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sympy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72640" y="3140968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= sympy.Symbol('y', positive=True)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72640" y="5860852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sympy.Matrix([[x**2, x*y], [-x*y, y**2]])</a:t>
            </a:r>
          </a:p>
        </p:txBody>
      </p:sp>
    </p:spTree>
    <p:extLst>
      <p:ext uri="{BB962C8B-B14F-4D97-AF65-F5344CB8AC3E}">
        <p14:creationId xmlns:p14="http://schemas.microsoft.com/office/powerpoint/2010/main" val="776857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7" grpId="0" animBg="1"/>
      <p:bldP spid="8" grpId="0" animBg="1"/>
    </p:bldLst>
  </p:timing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Solving equations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Solve 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Solve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372</a:t>
            </a:fld>
            <a:endParaRPr lang="nl-BE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62614901"/>
              </p:ext>
            </p:extLst>
          </p:nvPr>
        </p:nvGraphicFramePr>
        <p:xfrm>
          <a:off x="1835696" y="1529672"/>
          <a:ext cx="2808311" cy="5835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08" name="Equation" r:id="rId3" imgW="977760" imgH="203040" progId="Equation.3">
                  <p:embed/>
                </p:oleObj>
              </mc:Choice>
              <mc:Fallback>
                <p:oleObj name="Equation" r:id="rId3" imgW="977760" imgH="2030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835696" y="1529672"/>
                        <a:ext cx="2808311" cy="5835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872640" y="2339588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sympy.solve(a*x**2 + b*x + c, x)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1763688" y="2854677"/>
            <a:ext cx="6048672" cy="646331"/>
            <a:chOff x="1763688" y="2967335"/>
            <a:chExt cx="6048672" cy="646331"/>
          </a:xfrm>
        </p:grpSpPr>
        <p:sp>
          <p:nvSpPr>
            <p:cNvPr id="8" name="TextBox 7"/>
            <p:cNvSpPr txBox="1"/>
            <p:nvPr/>
          </p:nvSpPr>
          <p:spPr>
            <a:xfrm>
              <a:off x="2371643" y="2967335"/>
              <a:ext cx="5440717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[ (-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b + </a:t>
              </a:r>
              <a:r>
                <a:rPr lang="en-US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(-4*a*c + b**2))/(2*a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),</a:t>
              </a:r>
            </a:p>
            <a:p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-(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b + </a:t>
              </a:r>
              <a:r>
                <a:rPr lang="en-US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(-4*a*c + b**2))/(2*a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) ]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0" name="Straight Arrow Connector 9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232424"/>
              </p:ext>
            </p:extLst>
          </p:nvPr>
        </p:nvGraphicFramePr>
        <p:xfrm>
          <a:off x="1979712" y="3907865"/>
          <a:ext cx="1531938" cy="509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09" name="Equation" r:id="rId5" imgW="533160" imgH="177480" progId="Equation.3">
                  <p:embed/>
                </p:oleObj>
              </mc:Choice>
              <mc:Fallback>
                <p:oleObj name="Equation" r:id="rId5" imgW="533160" imgH="17748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979712" y="3907865"/>
                        <a:ext cx="1531938" cy="509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872639" y="4604935"/>
            <a:ext cx="693972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= sympy.Matrix([[a, b], [c, d]])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= sympy.Matrix([x, y])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 = sympy.Matrix([1, 0])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sympy.solve(A*X - B, X)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776055" y="5985559"/>
            <a:ext cx="6036304" cy="646331"/>
            <a:chOff x="1776055" y="5985559"/>
            <a:chExt cx="6036304" cy="646331"/>
          </a:xfrm>
        </p:grpSpPr>
        <p:sp>
          <p:nvSpPr>
            <p:cNvPr id="13" name="TextBox 12"/>
            <p:cNvSpPr txBox="1"/>
            <p:nvPr/>
          </p:nvSpPr>
          <p:spPr>
            <a:xfrm>
              <a:off x="2371642" y="5985559"/>
              <a:ext cx="5440717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{ x</a:t>
              </a:r>
              <a:r>
                <a:rPr lang="es-ES" dirty="0">
                  <a:latin typeface="Courier New" panose="02070309020205020404" pitchFamily="49" charset="0"/>
                  <a:cs typeface="Courier New" panose="02070309020205020404" pitchFamily="49" charset="0"/>
                </a:rPr>
                <a:t>: </a:t>
              </a:r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d/(</a:t>
              </a:r>
              <a:r>
                <a:rPr lang="es-ES" dirty="0">
                  <a:latin typeface="Courier New" panose="02070309020205020404" pitchFamily="49" charset="0"/>
                  <a:cs typeface="Courier New" panose="02070309020205020404" pitchFamily="49" charset="0"/>
                </a:rPr>
                <a:t>a*d - b*c</a:t>
              </a:r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),</a:t>
              </a:r>
            </a:p>
            <a:p>
              <a:r>
                <a:rPr lang="es-ES" dirty="0"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y</a:t>
              </a:r>
              <a:r>
                <a:rPr lang="es-ES" dirty="0">
                  <a:latin typeface="Courier New" panose="02070309020205020404" pitchFamily="49" charset="0"/>
                  <a:cs typeface="Courier New" panose="02070309020205020404" pitchFamily="49" charset="0"/>
                </a:rPr>
                <a:t>: -c/(a*d - b*c</a:t>
              </a:r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) }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>
              <a:off x="1776055" y="6301843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28439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12" grpId="0" animBg="1"/>
    </p:bldLst>
  </p:timing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Eigenvalues, eigenvectors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72640" y="2339588"/>
            <a:ext cx="780789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eigen = A.eigenvects()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878904" y="2986784"/>
            <a:ext cx="7807896" cy="1384995"/>
            <a:chOff x="1763688" y="2967335"/>
            <a:chExt cx="8229600" cy="1384995"/>
          </a:xfrm>
        </p:grpSpPr>
        <p:sp>
          <p:nvSpPr>
            <p:cNvPr id="16" name="TextBox 15"/>
            <p:cNvSpPr txBox="1"/>
            <p:nvPr/>
          </p:nvSpPr>
          <p:spPr>
            <a:xfrm>
              <a:off x="2371643" y="2967335"/>
              <a:ext cx="7621645" cy="1384995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[(a/2 + d/2 -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(a**2 - 2*a*d + 4*b*c + d**2)/2, 1, [Matrix([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[-b/(a/2 - d/2 +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(a**2 - 2*a*d + 4*b*c + d**2)/2)],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[                                                   1]])]),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(a/2 + d/2 +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(a**2 - 2*a*d + 4*b*c + d**2)/2, 1, [Matrix([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[-b/(a/2 - d/2 -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(a**2 - 2*a*d + 4*b*c + d**2)/2)],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[                                                   1]])])]</a:t>
              </a:r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4788024" y="1925212"/>
            <a:ext cx="2448272" cy="1377623"/>
            <a:chOff x="6372200" y="3645024"/>
            <a:chExt cx="2448272" cy="1377623"/>
          </a:xfrm>
        </p:grpSpPr>
        <p:sp>
          <p:nvSpPr>
            <p:cNvPr id="9" name="Oval 8"/>
            <p:cNvSpPr/>
            <p:nvPr/>
          </p:nvSpPr>
          <p:spPr>
            <a:xfrm>
              <a:off x="8460432" y="4659089"/>
              <a:ext cx="360040" cy="36355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372200" y="3645024"/>
              <a:ext cx="1233030" cy="3693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multiplicity</a:t>
              </a:r>
              <a:endParaRPr lang="en-US" dirty="0">
                <a:solidFill>
                  <a:srgbClr val="C0000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0" idx="3"/>
              <a:endCxn id="9" idx="1"/>
            </p:cNvCxnSpPr>
            <p:nvPr/>
          </p:nvCxnSpPr>
          <p:spPr>
            <a:xfrm>
              <a:off x="7605230" y="3829690"/>
              <a:ext cx="907929" cy="882641"/>
            </a:xfrm>
            <a:prstGeom prst="straightConnector1">
              <a:avLst/>
            </a:prstGeom>
            <a:ln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/>
          <p:cNvSpPr txBox="1"/>
          <p:nvPr/>
        </p:nvSpPr>
        <p:spPr>
          <a:xfrm>
            <a:off x="872640" y="4577817"/>
            <a:ext cx="7807896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v1, v2 = eigen[0][2][0], eigen[1][2][0]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sympy.simplify(v1.T*v2)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872640" y="5517232"/>
            <a:ext cx="7807896" cy="307777"/>
            <a:chOff x="1763688" y="3105260"/>
            <a:chExt cx="8229600" cy="307777"/>
          </a:xfrm>
        </p:grpSpPr>
        <p:sp>
          <p:nvSpPr>
            <p:cNvPr id="23" name="TextBox 22"/>
            <p:cNvSpPr txBox="1"/>
            <p:nvPr/>
          </p:nvSpPr>
          <p:spPr>
            <a:xfrm>
              <a:off x="2371643" y="3105260"/>
              <a:ext cx="7621645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Matrix([[(-b + c)/c]])</a:t>
              </a:r>
            </a:p>
          </p:txBody>
        </p:sp>
        <p:cxnSp>
          <p:nvCxnSpPr>
            <p:cNvPr id="24" name="Straight Arrow Connector 23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/>
          <p:cNvSpPr txBox="1"/>
          <p:nvPr/>
        </p:nvSpPr>
        <p:spPr>
          <a:xfrm>
            <a:off x="2267744" y="6021288"/>
            <a:ext cx="446609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if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dirty="0" smtClean="0"/>
              <a:t> is symmetric, eigenvectors are orthogonal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9706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5" grpId="0" animBg="1"/>
    </p:bldLst>
  </p:timing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Derivatives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function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Derivative with respect to </a:t>
            </a:r>
            <a:r>
              <a:rPr lang="en-US" i="1" dirty="0" smtClean="0"/>
              <a:t>x</a:t>
            </a:r>
          </a:p>
          <a:p>
            <a:endParaRPr lang="en-US" i="1" dirty="0"/>
          </a:p>
          <a:p>
            <a:endParaRPr lang="en-US" i="1" dirty="0" smtClean="0"/>
          </a:p>
          <a:p>
            <a:r>
              <a:rPr lang="en-US" dirty="0" smtClean="0"/>
              <a:t>Derivative with respect to </a:t>
            </a:r>
            <a:r>
              <a:rPr lang="en-US" i="1" dirty="0" smtClean="0"/>
              <a:t>x</a:t>
            </a:r>
            <a:r>
              <a:rPr lang="en-US" dirty="0" smtClean="0"/>
              <a:t> and </a:t>
            </a:r>
            <a:r>
              <a:rPr lang="en-US" i="1" dirty="0" smtClean="0"/>
              <a:t>y</a:t>
            </a:r>
            <a:endParaRPr lang="en-US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374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885635" y="2227900"/>
            <a:ext cx="693972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def f(x, y):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return a*x**2 + b*x*y + c*y**2 + 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53006" y="4006805"/>
            <a:ext cx="6972348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diff(f(x, y), x)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872640" y="4581128"/>
            <a:ext cx="6952714" cy="307777"/>
            <a:chOff x="1763688" y="3105260"/>
            <a:chExt cx="8268402" cy="307777"/>
          </a:xfrm>
        </p:grpSpPr>
        <p:sp>
          <p:nvSpPr>
            <p:cNvPr id="8" name="TextBox 7"/>
            <p:cNvSpPr txBox="1"/>
            <p:nvPr/>
          </p:nvSpPr>
          <p:spPr>
            <a:xfrm>
              <a:off x="2371642" y="3105260"/>
              <a:ext cx="7660448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2*a*x + b*y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891121" y="5710080"/>
            <a:ext cx="693423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diff(f(x, y), x, y)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910755" y="6309320"/>
            <a:ext cx="6920086" cy="307777"/>
            <a:chOff x="1763688" y="3105260"/>
            <a:chExt cx="8229600" cy="307777"/>
          </a:xfrm>
        </p:grpSpPr>
        <p:sp>
          <p:nvSpPr>
            <p:cNvPr id="12" name="TextBox 11"/>
            <p:cNvSpPr txBox="1"/>
            <p:nvPr/>
          </p:nvSpPr>
          <p:spPr>
            <a:xfrm>
              <a:off x="2371643" y="3105260"/>
              <a:ext cx="7621645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b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39942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4" grpId="0" animBg="1"/>
      <p:bldP spid="5" grpId="0" animBg="1"/>
      <p:bldP spid="10" grpId="0" animBg="1"/>
    </p:bldLst>
  </p:timing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Indefinite integral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Definite integral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Multiple integrals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85635" y="2227900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sympy.integrate(f(x, y), x)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872640" y="2780928"/>
            <a:ext cx="6952714" cy="307777"/>
            <a:chOff x="1763688" y="3105260"/>
            <a:chExt cx="8268402" cy="307777"/>
          </a:xfrm>
        </p:grpSpPr>
        <p:sp>
          <p:nvSpPr>
            <p:cNvPr id="7" name="TextBox 6"/>
            <p:cNvSpPr txBox="1"/>
            <p:nvPr/>
          </p:nvSpPr>
          <p:spPr>
            <a:xfrm>
              <a:off x="2371642" y="3105260"/>
              <a:ext cx="7660448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a*x**3/3 + b*x**2*y/2 + x*(c*y**2 + d)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885635" y="3743523"/>
            <a:ext cx="6939720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sympy import exp, sqrt, pi, oo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sympy.integrate(exp(-x**2/2)/sqrt(2*pi),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(x, -oo, oo))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872640" y="4849415"/>
            <a:ext cx="6952714" cy="307777"/>
            <a:chOff x="1763688" y="3105260"/>
            <a:chExt cx="8268402" cy="307777"/>
          </a:xfrm>
        </p:grpSpPr>
        <p:sp>
          <p:nvSpPr>
            <p:cNvPr id="11" name="TextBox 10"/>
            <p:cNvSpPr txBox="1"/>
            <p:nvPr/>
          </p:nvSpPr>
          <p:spPr>
            <a:xfrm>
              <a:off x="2371642" y="3105260"/>
              <a:ext cx="7660448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900668" y="5834654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sympy.integrate(f(x, y), (x, 0, 1), (y, 0, 2))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887673" y="6387682"/>
            <a:ext cx="6952714" cy="307777"/>
            <a:chOff x="1763688" y="3105260"/>
            <a:chExt cx="8268402" cy="307777"/>
          </a:xfrm>
        </p:grpSpPr>
        <p:sp>
          <p:nvSpPr>
            <p:cNvPr id="15" name="TextBox 14"/>
            <p:cNvSpPr txBox="1"/>
            <p:nvPr/>
          </p:nvSpPr>
          <p:spPr>
            <a:xfrm>
              <a:off x="2371642" y="3105260"/>
              <a:ext cx="7660448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2*a/3 + b + 8*c/3 + 2*d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06443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9" grpId="0" animBg="1"/>
      <p:bldP spid="13" grpId="0" animBg="1"/>
    </p:bldLst>
  </p:timing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Limits and series expansion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Limit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smtClean="0"/>
              <a:t>Series expansion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85635" y="2227900"/>
            <a:ext cx="519853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sympy.limit(sin(x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)/x, x, 0)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872640" y="2780928"/>
            <a:ext cx="5211528" cy="307777"/>
            <a:chOff x="1763688" y="3105260"/>
            <a:chExt cx="6197725" cy="307777"/>
          </a:xfrm>
        </p:grpSpPr>
        <p:sp>
          <p:nvSpPr>
            <p:cNvPr id="7" name="TextBox 6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885635" y="3984711"/>
            <a:ext cx="519853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sympy.series(sin(x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)/x, x,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0, n=6)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872640" y="4537739"/>
            <a:ext cx="5211528" cy="307777"/>
            <a:chOff x="1763688" y="3105260"/>
            <a:chExt cx="6197725" cy="307777"/>
          </a:xfrm>
        </p:grpSpPr>
        <p:sp>
          <p:nvSpPr>
            <p:cNvPr id="11" name="TextBox 10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pt-BR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1 - x**2/6 + x**4/120 + O(x**6)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1547664" y="544522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19" name="Group 18"/>
          <p:cNvGrpSpPr/>
          <p:nvPr/>
        </p:nvGrpSpPr>
        <p:grpSpPr>
          <a:xfrm>
            <a:off x="3995936" y="4476184"/>
            <a:ext cx="3245843" cy="1219565"/>
            <a:chOff x="3995936" y="4476184"/>
            <a:chExt cx="3245843" cy="1219565"/>
          </a:xfrm>
        </p:grpSpPr>
        <p:sp>
          <p:nvSpPr>
            <p:cNvPr id="14" name="TextBox 13"/>
            <p:cNvSpPr txBox="1"/>
            <p:nvPr/>
          </p:nvSpPr>
          <p:spPr>
            <a:xfrm>
              <a:off x="5220072" y="5049418"/>
              <a:ext cx="2021707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Use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.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removeO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()</a:t>
              </a:r>
              <a:r>
                <a:rPr lang="en-US" dirty="0" smtClean="0"/>
                <a:t> </a:t>
              </a:r>
              <a:br>
                <a:rPr lang="en-US" dirty="0" smtClean="0"/>
              </a:br>
              <a:r>
                <a:rPr lang="en-US" dirty="0" smtClean="0"/>
                <a:t>when not required</a:t>
              </a:r>
              <a:endParaRPr lang="en-US" dirty="0"/>
            </a:p>
          </p:txBody>
        </p:sp>
        <p:sp>
          <p:nvSpPr>
            <p:cNvPr id="15" name="Oval 14"/>
            <p:cNvSpPr/>
            <p:nvPr/>
          </p:nvSpPr>
          <p:spPr>
            <a:xfrm>
              <a:off x="3995936" y="4476184"/>
              <a:ext cx="792088" cy="44075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Arrow Connector 16"/>
            <p:cNvCxnSpPr>
              <a:stCxn id="14" idx="1"/>
              <a:endCxn id="15" idx="5"/>
            </p:cNvCxnSpPr>
            <p:nvPr/>
          </p:nvCxnSpPr>
          <p:spPr>
            <a:xfrm flipH="1" flipV="1">
              <a:off x="4672025" y="4852390"/>
              <a:ext cx="548047" cy="520194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1771406" y="4476184"/>
            <a:ext cx="3302106" cy="1588503"/>
            <a:chOff x="3995936" y="4476184"/>
            <a:chExt cx="3302106" cy="1588503"/>
          </a:xfrm>
        </p:grpSpPr>
        <p:sp>
          <p:nvSpPr>
            <p:cNvPr id="21" name="TextBox 20"/>
            <p:cNvSpPr txBox="1"/>
            <p:nvPr/>
          </p:nvSpPr>
          <p:spPr>
            <a:xfrm>
              <a:off x="4492274" y="5418356"/>
              <a:ext cx="2805768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Use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.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taylor_term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()</a:t>
              </a:r>
              <a:r>
                <a:rPr lang="en-US" dirty="0" smtClean="0"/>
                <a:t> </a:t>
              </a:r>
              <a:br>
                <a:rPr lang="en-US" dirty="0" smtClean="0"/>
              </a:br>
              <a:r>
                <a:rPr lang="en-US" dirty="0" smtClean="0"/>
                <a:t>to get term of specific order</a:t>
              </a:r>
              <a:endParaRPr lang="en-US" dirty="0"/>
            </a:p>
          </p:txBody>
        </p:sp>
        <p:sp>
          <p:nvSpPr>
            <p:cNvPr id="22" name="Oval 21"/>
            <p:cNvSpPr/>
            <p:nvPr/>
          </p:nvSpPr>
          <p:spPr>
            <a:xfrm>
              <a:off x="3995936" y="4476184"/>
              <a:ext cx="792088" cy="44075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Arrow Connector 22"/>
            <p:cNvCxnSpPr>
              <a:stCxn id="21" idx="0"/>
              <a:endCxn id="22" idx="5"/>
            </p:cNvCxnSpPr>
            <p:nvPr/>
          </p:nvCxnSpPr>
          <p:spPr>
            <a:xfrm flipH="1" flipV="1">
              <a:off x="4672025" y="4852390"/>
              <a:ext cx="1223133" cy="565966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59758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9" grpId="0" animBg="1"/>
    </p:bldLst>
  </p:timing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Expression representation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sympy</a:t>
            </a:r>
            <a:r>
              <a:rPr lang="en-US" dirty="0" smtClean="0"/>
              <a:t> expression = tree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85635" y="2227900"/>
            <a:ext cx="693972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sympy import Add, Mul, Pow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Add(Mul(a, Pow(x, 2)), Mul(b, x), c)</a:t>
            </a: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5723799"/>
              </p:ext>
            </p:extLst>
          </p:nvPr>
        </p:nvGraphicFramePr>
        <p:xfrm>
          <a:off x="6236962" y="1878459"/>
          <a:ext cx="215265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50" name="Equation" r:id="rId3" imgW="749160" imgH="203040" progId="Equation.3">
                  <p:embed/>
                </p:oleObj>
              </mc:Choice>
              <mc:Fallback>
                <p:oleObj name="Equation" r:id="rId3" imgW="749160" imgH="2030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236962" y="1878459"/>
                        <a:ext cx="2152650" cy="5842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6" name="Group 35"/>
          <p:cNvGrpSpPr/>
          <p:nvPr/>
        </p:nvGrpSpPr>
        <p:grpSpPr>
          <a:xfrm>
            <a:off x="395536" y="3342333"/>
            <a:ext cx="7003221" cy="2658258"/>
            <a:chOff x="395536" y="3342333"/>
            <a:chExt cx="7003221" cy="2658258"/>
          </a:xfrm>
        </p:grpSpPr>
        <p:sp>
          <p:nvSpPr>
            <p:cNvPr id="7" name="TextBox 6"/>
            <p:cNvSpPr txBox="1"/>
            <p:nvPr/>
          </p:nvSpPr>
          <p:spPr>
            <a:xfrm>
              <a:off x="3913710" y="3342333"/>
              <a:ext cx="56137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Add</a:t>
              </a:r>
              <a:endParaRPr 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539678" y="4222585"/>
              <a:ext cx="55656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Mul</a:t>
              </a:r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918519" y="4186224"/>
              <a:ext cx="55656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Mul</a:t>
              </a:r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992787" y="4926922"/>
              <a:ext cx="58471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Pow</a:t>
              </a:r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184578" y="4187487"/>
              <a:ext cx="121417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Symbol('c')</a:t>
              </a:r>
              <a:endParaRPr 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460771" y="4931876"/>
              <a:ext cx="121578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Symbol('x')</a:t>
              </a:r>
              <a:endParaRPr 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901388" y="4926922"/>
              <a:ext cx="1238224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mtClean="0"/>
                <a:t>Symbol('b')</a:t>
              </a:r>
              <a:endParaRPr 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95536" y="4926922"/>
              <a:ext cx="122700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Symbol('a')</a:t>
              </a:r>
              <a:endParaRPr 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931787" y="5631259"/>
              <a:ext cx="121578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Symbol('x')</a:t>
              </a:r>
              <a:endParaRPr lang="en-US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471313" y="5631259"/>
              <a:ext cx="1112677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Integer(2)</a:t>
              </a:r>
              <a:endParaRPr lang="en-US" dirty="0"/>
            </a:p>
          </p:txBody>
        </p:sp>
        <p:cxnSp>
          <p:nvCxnSpPr>
            <p:cNvPr id="19" name="Straight Connector 18"/>
            <p:cNvCxnSpPr>
              <a:stCxn id="7" idx="2"/>
              <a:endCxn id="10" idx="0"/>
            </p:cNvCxnSpPr>
            <p:nvPr/>
          </p:nvCxnSpPr>
          <p:spPr>
            <a:xfrm>
              <a:off x="4194396" y="3711665"/>
              <a:ext cx="2405" cy="47455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7" idx="2"/>
              <a:endCxn id="9" idx="0"/>
            </p:cNvCxnSpPr>
            <p:nvPr/>
          </p:nvCxnSpPr>
          <p:spPr>
            <a:xfrm flipH="1">
              <a:off x="1817960" y="3711665"/>
              <a:ext cx="2376436" cy="51092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7" idx="2"/>
              <a:endCxn id="12" idx="0"/>
            </p:cNvCxnSpPr>
            <p:nvPr/>
          </p:nvCxnSpPr>
          <p:spPr>
            <a:xfrm>
              <a:off x="4194396" y="3711665"/>
              <a:ext cx="2597272" cy="4758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10" idx="2"/>
              <a:endCxn id="13" idx="0"/>
            </p:cNvCxnSpPr>
            <p:nvPr/>
          </p:nvCxnSpPr>
          <p:spPr>
            <a:xfrm>
              <a:off x="4196801" y="4555556"/>
              <a:ext cx="871861" cy="37632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stCxn id="10" idx="2"/>
              <a:endCxn id="14" idx="0"/>
            </p:cNvCxnSpPr>
            <p:nvPr/>
          </p:nvCxnSpPr>
          <p:spPr>
            <a:xfrm flipH="1">
              <a:off x="3520500" y="4555556"/>
              <a:ext cx="676301" cy="37136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>
              <a:stCxn id="9" idx="2"/>
              <a:endCxn id="11" idx="0"/>
            </p:cNvCxnSpPr>
            <p:nvPr/>
          </p:nvCxnSpPr>
          <p:spPr>
            <a:xfrm>
              <a:off x="1817960" y="4591917"/>
              <a:ext cx="467183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9" idx="2"/>
              <a:endCxn id="15" idx="0"/>
            </p:cNvCxnSpPr>
            <p:nvPr/>
          </p:nvCxnSpPr>
          <p:spPr>
            <a:xfrm flipH="1">
              <a:off x="1009038" y="4591917"/>
              <a:ext cx="808922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>
              <a:stCxn id="11" idx="2"/>
              <a:endCxn id="17" idx="0"/>
            </p:cNvCxnSpPr>
            <p:nvPr/>
          </p:nvCxnSpPr>
          <p:spPr>
            <a:xfrm>
              <a:off x="2285143" y="5296254"/>
              <a:ext cx="742509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stCxn id="11" idx="2"/>
              <a:endCxn id="16" idx="0"/>
            </p:cNvCxnSpPr>
            <p:nvPr/>
          </p:nvCxnSpPr>
          <p:spPr>
            <a:xfrm flipH="1">
              <a:off x="1539678" y="5296254"/>
              <a:ext cx="745465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33856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Parts of expressions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Taking expression apart</a:t>
            </a:r>
          </a:p>
          <a:p>
            <a:endParaRPr lang="en-US" dirty="0"/>
          </a:p>
          <a:p>
            <a:r>
              <a:rPr lang="en-US" dirty="0" smtClean="0"/>
              <a:t>Operator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Operands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72640" y="2227900"/>
            <a:ext cx="31953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 = 1/(a*x + b)</a:t>
            </a:r>
          </a:p>
        </p:txBody>
      </p:sp>
      <p:grpSp>
        <p:nvGrpSpPr>
          <p:cNvPr id="36" name="Group 35"/>
          <p:cNvGrpSpPr/>
          <p:nvPr/>
        </p:nvGrpSpPr>
        <p:grpSpPr>
          <a:xfrm>
            <a:off x="4572000" y="1751202"/>
            <a:ext cx="4247181" cy="2564356"/>
            <a:chOff x="418752" y="3645024"/>
            <a:chExt cx="4247181" cy="2564356"/>
          </a:xfrm>
        </p:grpSpPr>
        <p:sp>
          <p:nvSpPr>
            <p:cNvPr id="10" name="TextBox 9"/>
            <p:cNvSpPr txBox="1"/>
            <p:nvPr/>
          </p:nvSpPr>
          <p:spPr>
            <a:xfrm>
              <a:off x="3004198" y="3645024"/>
              <a:ext cx="58471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Pow</a:t>
              </a:r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066697" y="5837075"/>
              <a:ext cx="121578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Symbol('x')</a:t>
              </a:r>
              <a:endParaRPr 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18752" y="5840048"/>
              <a:ext cx="122700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Symbol('a')</a:t>
              </a:r>
              <a:endParaRPr 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482724" y="4349361"/>
              <a:ext cx="118320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Integer(-1)</a:t>
              </a:r>
              <a:endParaRPr lang="en-US" dirty="0"/>
            </a:p>
          </p:txBody>
        </p:sp>
        <p:cxnSp>
          <p:nvCxnSpPr>
            <p:cNvPr id="20" name="Straight Connector 19"/>
            <p:cNvCxnSpPr>
              <a:stCxn id="29" idx="2"/>
              <a:endCxn id="12" idx="0"/>
            </p:cNvCxnSpPr>
            <p:nvPr/>
          </p:nvCxnSpPr>
          <p:spPr>
            <a:xfrm>
              <a:off x="1788416" y="5457261"/>
              <a:ext cx="886172" cy="37981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26" idx="2"/>
              <a:endCxn id="28" idx="0"/>
            </p:cNvCxnSpPr>
            <p:nvPr/>
          </p:nvCxnSpPr>
          <p:spPr>
            <a:xfrm>
              <a:off x="2548684" y="4735105"/>
              <a:ext cx="934040" cy="36631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stCxn id="26" idx="2"/>
              <a:endCxn id="29" idx="0"/>
            </p:cNvCxnSpPr>
            <p:nvPr/>
          </p:nvCxnSpPr>
          <p:spPr>
            <a:xfrm flipH="1">
              <a:off x="1788416" y="4735105"/>
              <a:ext cx="760268" cy="35282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29" idx="2"/>
              <a:endCxn id="14" idx="0"/>
            </p:cNvCxnSpPr>
            <p:nvPr/>
          </p:nvCxnSpPr>
          <p:spPr>
            <a:xfrm flipH="1">
              <a:off x="1032254" y="5457261"/>
              <a:ext cx="756162" cy="38278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10" idx="2"/>
              <a:endCxn id="16" idx="0"/>
            </p:cNvCxnSpPr>
            <p:nvPr/>
          </p:nvCxnSpPr>
          <p:spPr>
            <a:xfrm>
              <a:off x="3296554" y="4014356"/>
              <a:ext cx="777775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10" idx="2"/>
              <a:endCxn id="26" idx="0"/>
            </p:cNvCxnSpPr>
            <p:nvPr/>
          </p:nvCxnSpPr>
          <p:spPr>
            <a:xfrm flipH="1">
              <a:off x="2548684" y="4014356"/>
              <a:ext cx="747870" cy="35141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2267998" y="4365773"/>
              <a:ext cx="56137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Add</a:t>
              </a:r>
              <a:endParaRPr lang="en-US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863612" y="5101424"/>
              <a:ext cx="1238224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mtClean="0"/>
                <a:t>Symbol('b')</a:t>
              </a:r>
              <a:endParaRPr lang="en-US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510134" y="5087929"/>
              <a:ext cx="55656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Mul</a:t>
              </a:r>
              <a:endParaRPr lang="en-US" dirty="0"/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872640" y="3396090"/>
            <a:ext cx="31953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expr.func</a:t>
            </a:r>
          </a:p>
        </p:txBody>
      </p:sp>
      <p:grpSp>
        <p:nvGrpSpPr>
          <p:cNvPr id="38" name="Group 37"/>
          <p:cNvGrpSpPr/>
          <p:nvPr/>
        </p:nvGrpSpPr>
        <p:grpSpPr>
          <a:xfrm>
            <a:off x="539552" y="3886724"/>
            <a:ext cx="3528392" cy="307777"/>
            <a:chOff x="1357569" y="3105260"/>
            <a:chExt cx="6603844" cy="307777"/>
          </a:xfrm>
        </p:grpSpPr>
        <p:sp>
          <p:nvSpPr>
            <p:cNvPr id="39" name="TextBox 38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sympy.core.power.Pow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40" name="Straight Arrow Connector 39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TextBox 41"/>
          <p:cNvSpPr txBox="1"/>
          <p:nvPr/>
        </p:nvSpPr>
        <p:spPr>
          <a:xfrm>
            <a:off x="872640" y="5118470"/>
            <a:ext cx="31953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expr.args</a:t>
            </a:r>
          </a:p>
        </p:txBody>
      </p:sp>
      <p:grpSp>
        <p:nvGrpSpPr>
          <p:cNvPr id="43" name="Group 42"/>
          <p:cNvGrpSpPr/>
          <p:nvPr/>
        </p:nvGrpSpPr>
        <p:grpSpPr>
          <a:xfrm>
            <a:off x="539552" y="5609104"/>
            <a:ext cx="3528392" cy="307777"/>
            <a:chOff x="1357569" y="3105260"/>
            <a:chExt cx="6603844" cy="307777"/>
          </a:xfrm>
        </p:grpSpPr>
        <p:sp>
          <p:nvSpPr>
            <p:cNvPr id="44" name="TextBox 43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(a*x + b, -1)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45" name="Straight Arrow Connector 44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TextBox 45"/>
          <p:cNvSpPr txBox="1"/>
          <p:nvPr/>
        </p:nvSpPr>
        <p:spPr>
          <a:xfrm>
            <a:off x="5104280" y="5118470"/>
            <a:ext cx="31953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expr.args[0].args[0]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4771192" y="5609104"/>
            <a:ext cx="3528392" cy="307777"/>
            <a:chOff x="1357569" y="3105260"/>
            <a:chExt cx="6603844" cy="307777"/>
          </a:xfrm>
        </p:grpSpPr>
        <p:sp>
          <p:nvSpPr>
            <p:cNvPr id="48" name="TextBox 47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b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49" name="Straight Arrow Connector 48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4913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37" grpId="0" animBg="1"/>
      <p:bldP spid="42" grpId="0" animBg="1"/>
      <p:bldP spid="46" grpId="0" animBg="1"/>
    </p:bldLst>
  </p:timing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Expression manipulation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Substitution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Factor, expand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Simplify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72640" y="2227900"/>
            <a:ext cx="4563456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 = x**2 + 2*a*x + y**2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expr.subs(y, a)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539552" y="3068960"/>
            <a:ext cx="3528392" cy="307777"/>
            <a:chOff x="1357569" y="3105260"/>
            <a:chExt cx="6603844" cy="307777"/>
          </a:xfrm>
        </p:grpSpPr>
        <p:sp>
          <p:nvSpPr>
            <p:cNvPr id="7" name="TextBox 6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x**2 + 2*x*y + y**2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270987" y="3962608"/>
            <a:ext cx="434743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x**2 + 2*x*y + y**2).factor()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686602" y="4489375"/>
            <a:ext cx="3528392" cy="307777"/>
            <a:chOff x="1357569" y="3105260"/>
            <a:chExt cx="6603844" cy="307777"/>
          </a:xfrm>
        </p:grpSpPr>
        <p:sp>
          <p:nvSpPr>
            <p:cNvPr id="11" name="TextBox 10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(x + y)**2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4985815" y="3962608"/>
            <a:ext cx="397867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((x + y)**2).expand()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5281736" y="4484296"/>
            <a:ext cx="3528392" cy="307777"/>
            <a:chOff x="1357569" y="3105260"/>
            <a:chExt cx="6603844" cy="307777"/>
          </a:xfrm>
        </p:grpSpPr>
        <p:sp>
          <p:nvSpPr>
            <p:cNvPr id="15" name="TextBox 14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x**2 + 2*x*y + y**2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/>
          <p:cNvSpPr txBox="1"/>
          <p:nvPr/>
        </p:nvSpPr>
        <p:spPr>
          <a:xfrm>
            <a:off x="270986" y="5700855"/>
            <a:ext cx="516510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x, y = symbols('x y', positive=True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(log(x) + log(y)).simplify()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686602" y="6424126"/>
            <a:ext cx="3528392" cy="307777"/>
            <a:chOff x="1357569" y="3105260"/>
            <a:chExt cx="6603844" cy="307777"/>
          </a:xfrm>
        </p:grpSpPr>
        <p:sp>
          <p:nvSpPr>
            <p:cNvPr id="19" name="TextBox 18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log(x*y)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80720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9" grpId="0" animBg="1"/>
      <p:bldP spid="13" grpId="0" animBg="1"/>
      <p:bldP spid="17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: sharing environments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Export environment description</a:t>
            </a:r>
          </a:p>
          <a:p>
            <a:pPr lvl="1"/>
            <a:r>
              <a:rPr lang="en-US" dirty="0" smtClean="0"/>
              <a:t>Export to YAML file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Create new environment based on description, portable across systems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043608" y="2782669"/>
            <a:ext cx="6664004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source activate  </a:t>
            </a:r>
            <a:r>
              <a:rPr lang="pt-BR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science</a:t>
            </a:r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conda env  export  </a:t>
            </a:r>
            <a:r>
              <a:rPr lang="pt-BR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 science_environment.yml</a:t>
            </a:r>
            <a:endParaRPr lang="nl-BE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43608" y="4859868"/>
            <a:ext cx="6664004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conda env  create  -f </a:t>
            </a:r>
            <a:r>
              <a:rPr lang="pt-BR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science_environment.yml</a:t>
            </a:r>
            <a:endParaRPr lang="nl-BE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5879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</p:bldLst>
  </p:timing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hlinkClick r:id="rId2"/>
              </a:rPr>
              <a:t>Sympy</a:t>
            </a:r>
            <a:r>
              <a:rPr lang="en-US" dirty="0" smtClean="0">
                <a:hlinkClick r:id="rId2"/>
              </a:rPr>
              <a:t>: symbolic computing in Python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A. </a:t>
            </a:r>
            <a:r>
              <a:rPr lang="en-US" dirty="0" err="1" smtClean="0"/>
              <a:t>Muerer</a:t>
            </a:r>
            <a:r>
              <a:rPr lang="en-US" dirty="0" smtClean="0"/>
              <a:t>, C.P. Smith, M. </a:t>
            </a:r>
            <a:r>
              <a:rPr lang="en-US" dirty="0" err="1" smtClean="0"/>
              <a:t>Paprocki</a:t>
            </a:r>
            <a:r>
              <a:rPr lang="en-US" dirty="0" smtClean="0"/>
              <a:t> et al.</a:t>
            </a:r>
            <a:br>
              <a:rPr lang="en-US" dirty="0" smtClean="0"/>
            </a:br>
            <a:r>
              <a:rPr lang="en-US" dirty="0" err="1" smtClean="0"/>
              <a:t>PeerJ.CompSci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26229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HDF5:</a:t>
            </a:r>
            <a:br>
              <a:rPr lang="en-US" dirty="0" smtClean="0"/>
            </a:br>
            <a:r>
              <a:rPr lang="en-US" dirty="0" err="1" smtClean="0"/>
              <a:t>PyTables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github.com/gjbex/training-material/tree/master/Hdf5/PythonSamples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93073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HDF5: what is it?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b="1" dirty="0" smtClean="0"/>
              <a:t>H</a:t>
            </a:r>
            <a:r>
              <a:rPr lang="en-US" dirty="0" smtClean="0"/>
              <a:t>ierarchical </a:t>
            </a:r>
            <a:r>
              <a:rPr lang="en-US" sz="4000" b="1" dirty="0" smtClean="0"/>
              <a:t>D</a:t>
            </a:r>
            <a:r>
              <a:rPr lang="en-US" dirty="0" smtClean="0"/>
              <a:t>ata </a:t>
            </a:r>
            <a:r>
              <a:rPr lang="en-US" sz="4000" b="1" dirty="0" smtClean="0"/>
              <a:t>F</a:t>
            </a:r>
            <a:r>
              <a:rPr lang="en-US" dirty="0" smtClean="0"/>
              <a:t>ormat</a:t>
            </a:r>
          </a:p>
          <a:p>
            <a:r>
              <a:rPr lang="en-US" dirty="0" smtClean="0"/>
              <a:t>Abstract data model</a:t>
            </a:r>
          </a:p>
          <a:p>
            <a:pPr lvl="1"/>
            <a:r>
              <a:rPr lang="en-US" dirty="0" smtClean="0"/>
              <a:t>File</a:t>
            </a:r>
          </a:p>
          <a:p>
            <a:pPr lvl="1"/>
            <a:r>
              <a:rPr lang="en-US" dirty="0" smtClean="0"/>
              <a:t>Group</a:t>
            </a:r>
          </a:p>
          <a:p>
            <a:pPr lvl="1"/>
            <a:r>
              <a:rPr lang="en-US" dirty="0" smtClean="0"/>
              <a:t>Dataset</a:t>
            </a:r>
          </a:p>
          <a:p>
            <a:pPr lvl="1"/>
            <a:r>
              <a:rPr lang="en-US" dirty="0" smtClean="0"/>
              <a:t>Data type</a:t>
            </a:r>
          </a:p>
          <a:p>
            <a:pPr lvl="1"/>
            <a:r>
              <a:rPr lang="en-US" dirty="0" smtClean="0"/>
              <a:t>Attribute</a:t>
            </a:r>
          </a:p>
          <a:p>
            <a:r>
              <a:rPr lang="en-US" dirty="0" smtClean="0"/>
              <a:t>Storage model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3939729" y="2888024"/>
            <a:ext cx="1917463" cy="2413184"/>
            <a:chOff x="3939729" y="2888024"/>
            <a:chExt cx="1917463" cy="2413184"/>
          </a:xfrm>
        </p:grpSpPr>
        <p:sp>
          <p:nvSpPr>
            <p:cNvPr id="8" name="TextBox 7"/>
            <p:cNvSpPr txBox="1"/>
            <p:nvPr/>
          </p:nvSpPr>
          <p:spPr>
            <a:xfrm>
              <a:off x="3939729" y="2888024"/>
              <a:ext cx="178439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File system</a:t>
              </a:r>
              <a:endParaRPr lang="en-US" sz="2800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939729" y="3392080"/>
              <a:ext cx="153266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Directory</a:t>
              </a:r>
              <a:endParaRPr lang="en-US" sz="280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939729" y="3905014"/>
              <a:ext cx="69121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File</a:t>
              </a:r>
              <a:endParaRPr lang="en-US" sz="2800" dirty="0"/>
            </a:p>
          </p:txBody>
        </p:sp>
        <p:grpSp>
          <p:nvGrpSpPr>
            <p:cNvPr id="13" name="Group 12"/>
            <p:cNvGrpSpPr/>
            <p:nvPr/>
          </p:nvGrpSpPr>
          <p:grpSpPr>
            <a:xfrm>
              <a:off x="3939729" y="4581128"/>
              <a:ext cx="1917463" cy="720080"/>
              <a:chOff x="4067944" y="4581128"/>
              <a:chExt cx="1917463" cy="720080"/>
            </a:xfrm>
          </p:grpSpPr>
          <p:sp>
            <p:nvSpPr>
              <p:cNvPr id="11" name="Right Brace 10"/>
              <p:cNvSpPr/>
              <p:nvPr/>
            </p:nvSpPr>
            <p:spPr>
              <a:xfrm>
                <a:off x="4067944" y="4581128"/>
                <a:ext cx="216024" cy="720080"/>
              </a:xfrm>
              <a:prstGeom prst="rightBrac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4384841" y="4662014"/>
                <a:ext cx="160056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 smtClean="0"/>
                  <a:t>Metadata</a:t>
                </a:r>
                <a:endParaRPr lang="en-US" sz="2800" dirty="0"/>
              </a:p>
            </p:txBody>
          </p:sp>
        </p:grpSp>
      </p:grpSp>
      <p:sp>
        <p:nvSpPr>
          <p:cNvPr id="14" name="TextBox 13"/>
          <p:cNvSpPr txBox="1"/>
          <p:nvPr/>
        </p:nvSpPr>
        <p:spPr>
          <a:xfrm>
            <a:off x="5580112" y="1340768"/>
            <a:ext cx="3069110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System, OS,</a:t>
            </a:r>
            <a:br>
              <a:rPr lang="en-US" sz="2400" dirty="0" smtClean="0"/>
            </a:br>
            <a:r>
              <a:rPr lang="en-US" sz="2400" dirty="0" smtClean="0"/>
              <a:t>programming language</a:t>
            </a:r>
            <a:br>
              <a:rPr lang="en-US" sz="2400" dirty="0" smtClean="0"/>
            </a:br>
            <a:r>
              <a:rPr lang="en-US" sz="2400" dirty="0" smtClean="0"/>
              <a:t>independent way of</a:t>
            </a:r>
            <a:br>
              <a:rPr lang="en-US" sz="2400" dirty="0" smtClean="0"/>
            </a:br>
            <a:r>
              <a:rPr lang="en-US" sz="2400" dirty="0" smtClean="0"/>
              <a:t>storing data</a:t>
            </a:r>
            <a:endParaRPr lang="en-US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4499992" y="5517232"/>
            <a:ext cx="4056367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Documentation, comments</a:t>
            </a:r>
            <a:br>
              <a:rPr lang="en-US" sz="2400" dirty="0" smtClean="0"/>
            </a:br>
            <a:r>
              <a:rPr lang="en-US" sz="2400" dirty="0" smtClean="0"/>
              <a:t>in data file itself, self contained</a:t>
            </a:r>
            <a:endParaRPr lang="en-US" sz="24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15569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14" grpId="0" uiExpand="1" animBg="1"/>
      <p:bldP spid="15" grpId="0" uiExpand="1" animBg="1"/>
    </p:bldLst>
  </p:timing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Data stored in dataset as </a:t>
            </a:r>
            <a:r>
              <a:rPr lang="en-US" i="1" dirty="0" smtClean="0"/>
              <a:t>n</a:t>
            </a:r>
            <a:r>
              <a:rPr lang="en-US" dirty="0" smtClean="0"/>
              <a:t>-dimensional arrays</a:t>
            </a:r>
          </a:p>
          <a:p>
            <a:pPr lvl="1"/>
            <a:r>
              <a:rPr lang="en-US" dirty="0" err="1" smtClean="0"/>
              <a:t>Dataspace</a:t>
            </a:r>
            <a:r>
              <a:rPr lang="en-US" dirty="0" smtClean="0"/>
              <a:t> describes layout of data (</a:t>
            </a:r>
            <a:r>
              <a:rPr lang="en-US" dirty="0" err="1" smtClean="0"/>
              <a:t>rank,dimensions</a:t>
            </a:r>
            <a:r>
              <a:rPr lang="en-US" dirty="0" smtClean="0"/>
              <a:t>)</a:t>
            </a:r>
          </a:p>
          <a:p>
            <a:pPr lvl="1"/>
            <a:r>
              <a:rPr lang="en-US" dirty="0" err="1" smtClean="0"/>
              <a:t>Datatype</a:t>
            </a:r>
            <a:r>
              <a:rPr lang="en-US" dirty="0" smtClean="0"/>
              <a:t> describes single data element</a:t>
            </a:r>
          </a:p>
          <a:p>
            <a:pPr lvl="2"/>
            <a:r>
              <a:rPr lang="en-US" dirty="0" smtClean="0"/>
              <a:t>Atomic</a:t>
            </a:r>
          </a:p>
          <a:p>
            <a:pPr lvl="3"/>
            <a:r>
              <a:rPr lang="en-US" dirty="0" smtClean="0"/>
              <a:t>Integer, float</a:t>
            </a:r>
          </a:p>
          <a:p>
            <a:pPr lvl="3"/>
            <a:r>
              <a:rPr lang="en-US" dirty="0" smtClean="0"/>
              <a:t>String, time</a:t>
            </a:r>
          </a:p>
          <a:p>
            <a:pPr lvl="3"/>
            <a:r>
              <a:rPr lang="en-US" dirty="0" smtClean="0"/>
              <a:t>Opaque</a:t>
            </a:r>
          </a:p>
          <a:p>
            <a:pPr lvl="2"/>
            <a:r>
              <a:rPr lang="en-US" dirty="0" smtClean="0"/>
              <a:t>Composite</a:t>
            </a:r>
            <a:endParaRPr lang="en-US" dirty="0"/>
          </a:p>
          <a:p>
            <a:pPr lvl="3"/>
            <a:r>
              <a:rPr lang="en-US" dirty="0" smtClean="0"/>
              <a:t>Compound</a:t>
            </a:r>
          </a:p>
          <a:p>
            <a:pPr lvl="3"/>
            <a:r>
              <a:rPr lang="en-US" dirty="0" smtClean="0"/>
              <a:t>Enumeration</a:t>
            </a:r>
          </a:p>
          <a:p>
            <a:pPr lvl="3"/>
            <a:r>
              <a:rPr lang="en-US" dirty="0" smtClean="0"/>
              <a:t>Array</a:t>
            </a:r>
          </a:p>
          <a:p>
            <a:pPr lvl="3"/>
            <a:r>
              <a:rPr lang="en-US" dirty="0" smtClean="0"/>
              <a:t>Variable length</a:t>
            </a:r>
          </a:p>
          <a:p>
            <a:pPr lvl="1"/>
            <a:r>
              <a:rPr lang="en-US" dirty="0" smtClean="0"/>
              <a:t>Partial read/writes, </a:t>
            </a:r>
            <a:r>
              <a:rPr lang="en-US" dirty="0" err="1" smtClean="0"/>
              <a:t>hyperslab</a:t>
            </a:r>
            <a:r>
              <a:rPr lang="en-US" dirty="0" smtClean="0"/>
              <a:t> selection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23928" y="2996952"/>
            <a:ext cx="4897816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Data layout &amp; type description part of</a:t>
            </a:r>
            <a:br>
              <a:rPr lang="en-US" sz="2400" dirty="0" smtClean="0"/>
            </a:br>
            <a:r>
              <a:rPr lang="en-US" sz="2400" dirty="0" smtClean="0"/>
              <a:t> HDF5 file:</a:t>
            </a:r>
          </a:p>
          <a:p>
            <a:pPr lvl="1">
              <a:buFont typeface="Arial" pitchFamily="34" charset="0"/>
              <a:buChar char="•"/>
            </a:pPr>
            <a:r>
              <a:rPr lang="en-US" sz="2400" dirty="0" smtClean="0"/>
              <a:t>self-documenting</a:t>
            </a:r>
          </a:p>
          <a:p>
            <a:pPr lvl="1">
              <a:buFont typeface="Arial" pitchFamily="34" charset="0"/>
              <a:buChar char="•"/>
            </a:pPr>
            <a:r>
              <a:rPr lang="en-US" sz="2400" dirty="0" smtClean="0"/>
              <a:t>discovery!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00752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  <p:bldP spid="4" grpId="0" animBg="1"/>
    </p:bldLst>
  </p:timing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Filtering</a:t>
            </a:r>
          </a:p>
          <a:p>
            <a:pPr lvl="1"/>
            <a:r>
              <a:rPr lang="en-US" dirty="0" smtClean="0"/>
              <a:t>Compression</a:t>
            </a:r>
          </a:p>
          <a:p>
            <a:pPr lvl="1"/>
            <a:r>
              <a:rPr lang="en-US" dirty="0" smtClean="0"/>
              <a:t>Error detection</a:t>
            </a:r>
          </a:p>
          <a:p>
            <a:r>
              <a:rPr lang="en-US" dirty="0" smtClean="0"/>
              <a:t>Datasets can be extended</a:t>
            </a:r>
          </a:p>
          <a:p>
            <a:r>
              <a:rPr lang="en-US" dirty="0" smtClean="0"/>
              <a:t>Storage drivers</a:t>
            </a:r>
          </a:p>
          <a:p>
            <a:pPr lvl="1"/>
            <a:r>
              <a:rPr lang="en-US" dirty="0" smtClean="0"/>
              <a:t>Single file</a:t>
            </a:r>
          </a:p>
          <a:p>
            <a:pPr lvl="1"/>
            <a:r>
              <a:rPr lang="en-US" dirty="0" smtClean="0"/>
              <a:t>Multiple files</a:t>
            </a:r>
          </a:p>
          <a:p>
            <a:pPr lvl="1"/>
            <a:r>
              <a:rPr lang="en-US" dirty="0" smtClean="0"/>
              <a:t>Multiple files on parallel file system</a:t>
            </a:r>
          </a:p>
          <a:p>
            <a:pPr lvl="1"/>
            <a:r>
              <a:rPr lang="en-US" dirty="0" smtClean="0"/>
              <a:t>Memory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54809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HDF5: how to use it?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C/C++</a:t>
            </a:r>
          </a:p>
          <a:p>
            <a:r>
              <a:rPr lang="en-US" dirty="0" smtClean="0"/>
              <a:t>Fortran 90</a:t>
            </a:r>
          </a:p>
          <a:p>
            <a:r>
              <a:rPr lang="en-US" dirty="0" smtClean="0"/>
              <a:t>Java</a:t>
            </a:r>
          </a:p>
          <a:p>
            <a:r>
              <a:rPr lang="en-US" dirty="0" smtClean="0"/>
              <a:t>Python</a:t>
            </a:r>
          </a:p>
          <a:p>
            <a:pPr lvl="1"/>
            <a:r>
              <a:rPr lang="en-US" b="1" dirty="0" err="1" smtClean="0">
                <a:solidFill>
                  <a:srgbClr val="FF0000"/>
                </a:solidFill>
              </a:rPr>
              <a:t>PyTables</a:t>
            </a:r>
            <a:r>
              <a:rPr lang="en-US" dirty="0" smtClean="0"/>
              <a:t>, h5py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51166" y="4725144"/>
            <a:ext cx="7393242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HDF5 file can be read by program in any language</a:t>
            </a:r>
            <a:endParaRPr 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755576" y="5714092"/>
            <a:ext cx="7670626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Not so easy in C/C++/Fortran, fairly trivial in Python</a:t>
            </a:r>
            <a:endParaRPr lang="en-US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63996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Importing modules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work with HDF5 files</a:t>
            </a:r>
          </a:p>
          <a:p>
            <a:pPr lvl="1"/>
            <a:r>
              <a:rPr lang="en-US" dirty="0" smtClean="0"/>
              <a:t>import tables</a:t>
            </a:r>
          </a:p>
          <a:p>
            <a:pPr lvl="1"/>
            <a:r>
              <a:rPr lang="en-US" dirty="0" smtClean="0"/>
              <a:t>if necessary (usually not, unless when </a:t>
            </a:r>
            <a:r>
              <a:rPr lang="en-US" smtClean="0"/>
              <a:t>using compounds), </a:t>
            </a:r>
            <a:r>
              <a:rPr lang="en-US" dirty="0" smtClean="0"/>
              <a:t>import specific functions, classes</a:t>
            </a:r>
          </a:p>
          <a:p>
            <a:pPr lvl="1"/>
            <a:r>
              <a:rPr lang="en-US" dirty="0" smtClean="0"/>
              <a:t>if necessary (almost certainly), import </a:t>
            </a:r>
            <a:r>
              <a:rPr lang="en-US" dirty="0" err="1" smtClean="0"/>
              <a:t>numpy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070260" y="4172887"/>
            <a:ext cx="5561138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tables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tables import Int32Col, Float64Col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55745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 &amp; close HDF5 file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Create new HDF5 file 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w</a:t>
            </a:r>
            <a:r>
              <a:rPr lang="en-US" dirty="0" smtClean="0"/>
              <a:t> for write)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Open HDF5 file for modification 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</a:t>
            </a:r>
            <a:r>
              <a:rPr lang="en-US" dirty="0" smtClean="0"/>
              <a:t> for append)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Open HDF5 file for reading 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</a:t>
            </a:r>
            <a:r>
              <a:rPr lang="en-US" dirty="0" smtClean="0"/>
              <a:t> for read)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Close file</a:t>
            </a:r>
          </a:p>
          <a:p>
            <a:endParaRPr lang="en-US" dirty="0"/>
          </a:p>
          <a:p>
            <a:r>
              <a:rPr lang="en-US" dirty="0" smtClean="0"/>
              <a:t>Preferred </a:t>
            </a:r>
            <a:r>
              <a:rPr lang="en-US" dirty="0"/>
              <a:t>a</a:t>
            </a:r>
            <a:r>
              <a:rPr lang="en-US" dirty="0" smtClean="0"/>
              <a:t>lternative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27712" y="1988840"/>
            <a:ext cx="8042586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tables.open_file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('data.h5', mode='w',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'simulation input and results')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11560" y="3275692"/>
            <a:ext cx="652614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tables.open_file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('data.h5', mode='a')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31985" y="4077072"/>
            <a:ext cx="652614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tables.open_file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('data.h5', mode='r')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31985" y="4869160"/>
            <a:ext cx="2114681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h5file.close()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44300" y="5733256"/>
            <a:ext cx="7491153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tables.open_file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('data.h5', 'w', '…') as h5file: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3336859" y="2025238"/>
            <a:ext cx="2171245" cy="942866"/>
            <a:chOff x="3180432" y="2025238"/>
            <a:chExt cx="2171245" cy="942866"/>
          </a:xfrm>
        </p:grpSpPr>
        <p:sp>
          <p:nvSpPr>
            <p:cNvPr id="9" name="TextBox 8"/>
            <p:cNvSpPr txBox="1"/>
            <p:nvPr/>
          </p:nvSpPr>
          <p:spPr>
            <a:xfrm>
              <a:off x="3180432" y="2598772"/>
              <a:ext cx="10615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file name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4127541" y="2025238"/>
              <a:ext cx="1224136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2" name="Straight Arrow Connector 11"/>
            <p:cNvCxnSpPr>
              <a:stCxn id="9" idx="3"/>
              <a:endCxn id="10" idx="2"/>
            </p:cNvCxnSpPr>
            <p:nvPr/>
          </p:nvCxnSpPr>
          <p:spPr>
            <a:xfrm flipV="1">
              <a:off x="4241941" y="2312005"/>
              <a:ext cx="497668" cy="471433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4233887" y="2314095"/>
            <a:ext cx="4154537" cy="838675"/>
            <a:chOff x="-138845" y="1637175"/>
            <a:chExt cx="4154537" cy="838675"/>
          </a:xfrm>
        </p:grpSpPr>
        <p:sp>
          <p:nvSpPr>
            <p:cNvPr id="15" name="TextBox 14"/>
            <p:cNvSpPr txBox="1"/>
            <p:nvPr/>
          </p:nvSpPr>
          <p:spPr>
            <a:xfrm>
              <a:off x="3455923" y="2106518"/>
              <a:ext cx="55976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title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-138845" y="1637175"/>
              <a:ext cx="4116867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rgbClr val="0070C0"/>
                </a:solidFill>
              </a:endParaRPr>
            </a:p>
          </p:txBody>
        </p:sp>
        <p:cxnSp>
          <p:nvCxnSpPr>
            <p:cNvPr id="17" name="Straight Arrow Connector 16"/>
            <p:cNvCxnSpPr>
              <a:stCxn id="15" idx="1"/>
              <a:endCxn id="16" idx="2"/>
            </p:cNvCxnSpPr>
            <p:nvPr/>
          </p:nvCxnSpPr>
          <p:spPr>
            <a:xfrm flipH="1" flipV="1">
              <a:off x="1919589" y="1923942"/>
              <a:ext cx="1536334" cy="367242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13409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uiExpand="1" animBg="1"/>
      <p:bldP spid="6" grpId="0" uiExpand="1" animBg="1"/>
      <p:bldP spid="7" grpId="0" uiExpand="1" animBg="1"/>
      <p:bldP spid="8" grpId="0" animBg="1"/>
    </p:bldLst>
  </p:timing>
</p:sld>
</file>

<file path=ppt/slides/slide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 group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Groups start in root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Creating a subgroup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44300" y="2276872"/>
            <a:ext cx="7960148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input_group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h5file.create_group(h5file.root, 'input',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'input data')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44300" y="4725144"/>
            <a:ext cx="7960148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field_group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h5file.create_group(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input_group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'fields',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'various fields')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644300" y="2959254"/>
            <a:ext cx="7960148" cy="972061"/>
            <a:chOff x="644300" y="2959254"/>
            <a:chExt cx="7960148" cy="972061"/>
          </a:xfrm>
        </p:grpSpPr>
        <p:sp>
          <p:nvSpPr>
            <p:cNvPr id="5" name="TextBox 4"/>
            <p:cNvSpPr txBox="1"/>
            <p:nvPr/>
          </p:nvSpPr>
          <p:spPr>
            <a:xfrm>
              <a:off x="644300" y="3284984"/>
              <a:ext cx="7960148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input_group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h5file.create_group('/', 'input',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                    'input data')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 rot="5400000">
              <a:off x="4497112" y="2922064"/>
              <a:ext cx="3257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sz="2000" b="1" dirty="0" smtClean="0">
                  <a:sym typeface="Symbol"/>
                </a:rPr>
                <a:t></a:t>
              </a:r>
              <a:endParaRPr lang="nl-BE" sz="2000" b="1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683568" y="5445224"/>
            <a:ext cx="7920880" cy="1008112"/>
            <a:chOff x="683568" y="5445224"/>
            <a:chExt cx="7920880" cy="1008112"/>
          </a:xfrm>
        </p:grpSpPr>
        <p:sp>
          <p:nvSpPr>
            <p:cNvPr id="7" name="TextBox 6"/>
            <p:cNvSpPr txBox="1"/>
            <p:nvPr/>
          </p:nvSpPr>
          <p:spPr>
            <a:xfrm>
              <a:off x="683568" y="5807005"/>
              <a:ext cx="7920880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field_group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h5file.create_group('/input', 'fields',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                    'various fields')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 rot="5400000">
              <a:off x="4497112" y="5408034"/>
              <a:ext cx="3257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sz="2000" b="1" dirty="0" smtClean="0">
                  <a:sym typeface="Symbol"/>
                </a:rPr>
                <a:t></a:t>
              </a:r>
              <a:endParaRPr lang="nl-BE" sz="2000" b="1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398273" y="1556792"/>
            <a:ext cx="2694007" cy="1041980"/>
            <a:chOff x="4267010" y="1556792"/>
            <a:chExt cx="2694007" cy="1041980"/>
          </a:xfrm>
        </p:grpSpPr>
        <p:sp>
          <p:nvSpPr>
            <p:cNvPr id="13" name="TextBox 12"/>
            <p:cNvSpPr txBox="1"/>
            <p:nvPr/>
          </p:nvSpPr>
          <p:spPr>
            <a:xfrm>
              <a:off x="4267010" y="1556792"/>
              <a:ext cx="26940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group location in hierarchy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5220072" y="2312005"/>
              <a:ext cx="1512168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5" name="Straight Arrow Connector 14"/>
            <p:cNvCxnSpPr>
              <a:stCxn id="13" idx="2"/>
              <a:endCxn id="14" idx="0"/>
            </p:cNvCxnSpPr>
            <p:nvPr/>
          </p:nvCxnSpPr>
          <p:spPr>
            <a:xfrm>
              <a:off x="5614014" y="1926124"/>
              <a:ext cx="362142" cy="385881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7132102" y="1563936"/>
            <a:ext cx="1544354" cy="1026726"/>
            <a:chOff x="4927351" y="1995984"/>
            <a:chExt cx="1544354" cy="1026726"/>
          </a:xfrm>
        </p:grpSpPr>
        <p:sp>
          <p:nvSpPr>
            <p:cNvPr id="22" name="TextBox 21"/>
            <p:cNvSpPr txBox="1"/>
            <p:nvPr/>
          </p:nvSpPr>
          <p:spPr>
            <a:xfrm>
              <a:off x="5151022" y="1995984"/>
              <a:ext cx="13206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group name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4927351" y="2735943"/>
              <a:ext cx="953546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4" name="Straight Arrow Connector 23"/>
            <p:cNvCxnSpPr>
              <a:stCxn id="22" idx="2"/>
              <a:endCxn id="23" idx="0"/>
            </p:cNvCxnSpPr>
            <p:nvPr/>
          </p:nvCxnSpPr>
          <p:spPr>
            <a:xfrm flipH="1">
              <a:off x="5404124" y="2365316"/>
              <a:ext cx="407240" cy="370627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>
            <a:off x="5220072" y="2600092"/>
            <a:ext cx="3342648" cy="684892"/>
            <a:chOff x="2992193" y="2879740"/>
            <a:chExt cx="3342648" cy="684892"/>
          </a:xfrm>
        </p:grpSpPr>
        <p:sp>
          <p:nvSpPr>
            <p:cNvPr id="28" name="TextBox 27"/>
            <p:cNvSpPr txBox="1"/>
            <p:nvPr/>
          </p:nvSpPr>
          <p:spPr>
            <a:xfrm>
              <a:off x="5251724" y="3195300"/>
              <a:ext cx="10831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comment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2992193" y="2879740"/>
              <a:ext cx="1647972" cy="286767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0" name="Straight Arrow Connector 29"/>
            <p:cNvCxnSpPr>
              <a:stCxn id="28" idx="1"/>
              <a:endCxn id="29" idx="3"/>
            </p:cNvCxnSpPr>
            <p:nvPr/>
          </p:nvCxnSpPr>
          <p:spPr>
            <a:xfrm flipH="1" flipV="1">
              <a:off x="4640165" y="3023124"/>
              <a:ext cx="611559" cy="356842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98822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6" grpId="0" animBg="1"/>
    </p:bldLst>
  </p:timing>
</p:sld>
</file>

<file path=ppt/slides/slide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an array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dirty="0" smtClean="0"/>
              <a:t> arrays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Add it to HDF5 file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276872"/>
            <a:ext cx="693972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magn_field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lambda x, y: x**2 +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2*x*y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X, Y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np.meshgrid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np.linspace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(-1.0, 1.0,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x_dim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np.linspace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(-1.0, 1.0,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y_dim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field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magn_field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Y)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1520" y="4665910"/>
            <a:ext cx="8594019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h5file.create_array(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field_group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'magnetic', field,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'static magnetic field')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h5file.flush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032362" y="3861048"/>
            <a:ext cx="3627870" cy="1157011"/>
            <a:chOff x="2611539" y="1628800"/>
            <a:chExt cx="3627870" cy="1157011"/>
          </a:xfrm>
        </p:grpSpPr>
        <p:sp>
          <p:nvSpPr>
            <p:cNvPr id="7" name="TextBox 6"/>
            <p:cNvSpPr txBox="1"/>
            <p:nvPr/>
          </p:nvSpPr>
          <p:spPr>
            <a:xfrm>
              <a:off x="3619653" y="1628800"/>
              <a:ext cx="26197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array location in hierarchy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611539" y="2499044"/>
              <a:ext cx="1632713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9" name="Straight Arrow Connector 8"/>
            <p:cNvCxnSpPr>
              <a:stCxn id="7" idx="2"/>
              <a:endCxn id="8" idx="0"/>
            </p:cNvCxnSpPr>
            <p:nvPr/>
          </p:nvCxnSpPr>
          <p:spPr>
            <a:xfrm flipH="1">
              <a:off x="3427896" y="1998132"/>
              <a:ext cx="1501635" cy="50091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4860032" y="4139788"/>
            <a:ext cx="3024336" cy="878271"/>
            <a:chOff x="2336262" y="2339588"/>
            <a:chExt cx="3024336" cy="878271"/>
          </a:xfrm>
        </p:grpSpPr>
        <p:sp>
          <p:nvSpPr>
            <p:cNvPr id="11" name="TextBox 10"/>
            <p:cNvSpPr txBox="1"/>
            <p:nvPr/>
          </p:nvSpPr>
          <p:spPr>
            <a:xfrm>
              <a:off x="4114167" y="2339588"/>
              <a:ext cx="12464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array name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336262" y="2931092"/>
              <a:ext cx="1368152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3" name="Straight Arrow Connector 12"/>
            <p:cNvCxnSpPr>
              <a:stCxn id="11" idx="1"/>
              <a:endCxn id="12" idx="0"/>
            </p:cNvCxnSpPr>
            <p:nvPr/>
          </p:nvCxnSpPr>
          <p:spPr>
            <a:xfrm flipH="1">
              <a:off x="3020338" y="2524254"/>
              <a:ext cx="1093829" cy="406838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3059830" y="5013176"/>
            <a:ext cx="3168354" cy="1120717"/>
            <a:chOff x="2992193" y="2879740"/>
            <a:chExt cx="3168354" cy="1120717"/>
          </a:xfrm>
        </p:grpSpPr>
        <p:sp>
          <p:nvSpPr>
            <p:cNvPr id="15" name="TextBox 14"/>
            <p:cNvSpPr txBox="1"/>
            <p:nvPr/>
          </p:nvSpPr>
          <p:spPr>
            <a:xfrm>
              <a:off x="3826062" y="3631125"/>
              <a:ext cx="10831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comment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2992193" y="2879740"/>
              <a:ext cx="3168354" cy="286767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7" name="Straight Arrow Connector 16"/>
            <p:cNvCxnSpPr>
              <a:stCxn id="15" idx="0"/>
            </p:cNvCxnSpPr>
            <p:nvPr/>
          </p:nvCxnSpPr>
          <p:spPr>
            <a:xfrm flipV="1">
              <a:off x="4367621" y="3166507"/>
              <a:ext cx="257287" cy="464618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/>
          <p:cNvGrpSpPr/>
          <p:nvPr/>
        </p:nvGrpSpPr>
        <p:grpSpPr>
          <a:xfrm>
            <a:off x="6453240" y="4731291"/>
            <a:ext cx="1071088" cy="1287318"/>
            <a:chOff x="3704414" y="1421602"/>
            <a:chExt cx="1071088" cy="1287318"/>
          </a:xfrm>
        </p:grpSpPr>
        <p:sp>
          <p:nvSpPr>
            <p:cNvPr id="30" name="TextBox 29"/>
            <p:cNvSpPr txBox="1"/>
            <p:nvPr/>
          </p:nvSpPr>
          <p:spPr>
            <a:xfrm>
              <a:off x="4114167" y="2339588"/>
              <a:ext cx="6613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array</a:t>
              </a:r>
              <a:endParaRPr lang="nl-BE" dirty="0">
                <a:solidFill>
                  <a:srgbClr val="7030A0"/>
                </a:solidFill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3704414" y="1421602"/>
              <a:ext cx="767231" cy="286767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2" name="Straight Arrow Connector 31"/>
            <p:cNvCxnSpPr>
              <a:stCxn id="30" idx="0"/>
              <a:endCxn id="31" idx="2"/>
            </p:cNvCxnSpPr>
            <p:nvPr/>
          </p:nvCxnSpPr>
          <p:spPr>
            <a:xfrm flipH="1" flipV="1">
              <a:off x="4088030" y="1708369"/>
              <a:ext cx="356805" cy="631219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63197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: caveats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 installs dependencies</a:t>
            </a:r>
          </a:p>
          <a:p>
            <a:pPr lvl="1"/>
            <a:r>
              <a:rPr lang="en-US" dirty="0" smtClean="0"/>
              <a:t>Easy &amp; fast</a:t>
            </a:r>
          </a:p>
          <a:p>
            <a:pPr lvl="1"/>
            <a:r>
              <a:rPr lang="en-US" dirty="0" smtClean="0"/>
              <a:t>System specific distribution: no compiles</a:t>
            </a:r>
          </a:p>
          <a:p>
            <a:pPr lvl="1"/>
            <a:r>
              <a:rPr lang="en-US" dirty="0"/>
              <a:t>L</a:t>
            </a:r>
            <a:r>
              <a:rPr lang="en-US" dirty="0" smtClean="0"/>
              <a:t>ibrary dependencies, e.g.,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zlib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mpich</a:t>
            </a:r>
            <a:r>
              <a:rPr lang="en-US" smtClean="0"/>
              <a:t>,…</a:t>
            </a:r>
            <a:endParaRPr lang="en-US" dirty="0"/>
          </a:p>
          <a:p>
            <a:r>
              <a:rPr lang="en-US" dirty="0" smtClean="0"/>
              <a:t>Upgrading Python version: clone first!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3663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an 2D array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3729" y="1556792"/>
            <a:ext cx="8229600" cy="4525963"/>
          </a:xfrm>
        </p:spPr>
        <p:txBody>
          <a:bodyPr/>
          <a:lstStyle/>
          <a:p>
            <a:r>
              <a:rPr lang="en-US" dirty="0" smtClean="0"/>
              <a:t>Create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dirty="0" smtClean="0"/>
              <a:t> array</a:t>
            </a:r>
          </a:p>
          <a:p>
            <a:endParaRPr lang="en-US" dirty="0"/>
          </a:p>
          <a:p>
            <a:r>
              <a:rPr lang="en-US" dirty="0" smtClean="0"/>
              <a:t>Add array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276872"/>
            <a:ext cx="762901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positions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np.random.normal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(scale=10.0, size=(20, 2))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1520" y="3501008"/>
            <a:ext cx="8594019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h5file.create_array('/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'positions', positions,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'particle positions',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createparents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=True)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h5file.flush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44356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Annotations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Adding a unit annotation to array</a:t>
            </a:r>
          </a:p>
          <a:p>
            <a:endParaRPr lang="en-US" dirty="0"/>
          </a:p>
          <a:p>
            <a:r>
              <a:rPr lang="en-US" dirty="0" smtClean="0"/>
              <a:t>Adding annotation to a group</a:t>
            </a:r>
          </a:p>
          <a:p>
            <a:endParaRPr lang="en-US" dirty="0" smtClean="0"/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attrs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v_attrs</a:t>
            </a:r>
            <a:r>
              <a:rPr lang="en-US" dirty="0" smtClean="0"/>
              <a:t> behave mostly like Python dictionaries, to set, get, remove an annotation</a:t>
            </a:r>
          </a:p>
          <a:p>
            <a:pPr lvl="1"/>
            <a:r>
              <a:rPr lang="en-US" dirty="0" smtClean="0"/>
              <a:t>list of attributes: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971600" y="2348880"/>
            <a:ext cx="734481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field_group.magnetic.attrs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['units'] 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71600" y="3429000"/>
            <a:ext cx="734481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field_group._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v_attrs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['warning'] = 'do not modify'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71600" y="6156012"/>
            <a:ext cx="734481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field_group._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f_list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('user')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3487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uiExpand="1" animBg="1"/>
      <p:bldP spid="6" grpId="0" uiExpand="1" animBg="1"/>
      <p:bldP spid="7" grpId="0" animBg="1"/>
    </p:bldLst>
  </p:timing>
</p:sld>
</file>

<file path=ppt/slides/slide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Objects &amp; tables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class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Create table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283837"/>
            <a:ext cx="8594019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tables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IsDescription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Int32Col, Float64Col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Particle(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IsDescription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Int32Col()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mass        = Float64Col()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x_pos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= Float64Col()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y_pos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= Float64Col()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x_vel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= Float64Col()     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y_vel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= Float64Col() 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1520" y="5685055"/>
            <a:ext cx="8594019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initial_state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h5file.create_table(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'/', 'particles',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'initial state of particles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47351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Populate table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 new particles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294870"/>
            <a:ext cx="8594019" cy="28623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particle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h5file.root.particles.row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range(100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particle_id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particle['mass']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x_pos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y_pos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x_vel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y_vel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particle.append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h5file.flush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855752" y="4528755"/>
            <a:ext cx="6804980" cy="1287542"/>
            <a:chOff x="3704413" y="1421602"/>
            <a:chExt cx="6804980" cy="1287542"/>
          </a:xfrm>
        </p:grpSpPr>
        <p:sp>
          <p:nvSpPr>
            <p:cNvPr id="6" name="TextBox 5"/>
            <p:cNvSpPr txBox="1"/>
            <p:nvPr/>
          </p:nvSpPr>
          <p:spPr>
            <a:xfrm>
              <a:off x="4550774" y="2339812"/>
              <a:ext cx="59586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append particles one by one, unlimited (except by disk space)</a:t>
              </a:r>
              <a:endParaRPr lang="nl-BE" dirty="0">
                <a:solidFill>
                  <a:srgbClr val="7030A0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3704413" y="1421602"/>
              <a:ext cx="2348095" cy="286767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8" name="Straight Arrow Connector 7"/>
            <p:cNvCxnSpPr>
              <a:stCxn id="6" idx="0"/>
              <a:endCxn id="7" idx="2"/>
            </p:cNvCxnSpPr>
            <p:nvPr/>
          </p:nvCxnSpPr>
          <p:spPr>
            <a:xfrm flipH="1" flipV="1">
              <a:off x="4878461" y="1708369"/>
              <a:ext cx="2651623" cy="631443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62646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an array 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 entire dataset, i.e., array</a:t>
            </a:r>
          </a:p>
          <a:p>
            <a:endParaRPr lang="en-US" dirty="0"/>
          </a:p>
          <a:p>
            <a:r>
              <a:rPr lang="en-US" dirty="0" smtClean="0"/>
              <a:t>Read slice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Read non-consecutive data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132856"/>
            <a:ext cx="859401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magn_field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h5file.root.input.fields.magnetic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np.average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magn_field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1520" y="3284984"/>
            <a:ext cx="8594019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h5file.root.coords.positions[3:7, :]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4973604" y="3324254"/>
            <a:ext cx="3414820" cy="1256874"/>
            <a:chOff x="3704414" y="1421602"/>
            <a:chExt cx="3414820" cy="1256874"/>
          </a:xfrm>
        </p:grpSpPr>
        <p:sp>
          <p:nvSpPr>
            <p:cNvPr id="7" name="TextBox 6"/>
            <p:cNvSpPr txBox="1"/>
            <p:nvPr/>
          </p:nvSpPr>
          <p:spPr>
            <a:xfrm>
              <a:off x="4550774" y="2032145"/>
              <a:ext cx="256846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read x- and y-coordinates</a:t>
              </a:r>
              <a:br>
                <a:rPr lang="en-US" dirty="0" smtClean="0">
                  <a:solidFill>
                    <a:srgbClr val="7030A0"/>
                  </a:solidFill>
                </a:rPr>
              </a:br>
              <a:r>
                <a:rPr lang="en-US" dirty="0" smtClean="0">
                  <a:solidFill>
                    <a:srgbClr val="7030A0"/>
                  </a:solidFill>
                </a:rPr>
                <a:t>of 4 particles</a:t>
              </a:r>
              <a:endParaRPr lang="nl-BE" dirty="0">
                <a:solidFill>
                  <a:srgbClr val="7030A0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3704414" y="1421602"/>
              <a:ext cx="1071088" cy="286767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9" name="Straight Arrow Connector 8"/>
            <p:cNvCxnSpPr>
              <a:stCxn id="7" idx="0"/>
              <a:endCxn id="8" idx="2"/>
            </p:cNvCxnSpPr>
            <p:nvPr/>
          </p:nvCxnSpPr>
          <p:spPr>
            <a:xfrm flipH="1" flipV="1">
              <a:off x="4239958" y="1708369"/>
              <a:ext cx="1595046" cy="323776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251520" y="4725144"/>
            <a:ext cx="859401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indices = [2, 4, 6]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h5file.root.coords.positions[indices, :]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5004048" y="5052446"/>
            <a:ext cx="3414820" cy="1256874"/>
            <a:chOff x="3704414" y="1421602"/>
            <a:chExt cx="3414820" cy="1256874"/>
          </a:xfrm>
        </p:grpSpPr>
        <p:sp>
          <p:nvSpPr>
            <p:cNvPr id="13" name="TextBox 12"/>
            <p:cNvSpPr txBox="1"/>
            <p:nvPr/>
          </p:nvSpPr>
          <p:spPr>
            <a:xfrm>
              <a:off x="4550774" y="2032145"/>
              <a:ext cx="256846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read x- and y-coordinates</a:t>
              </a:r>
              <a:br>
                <a:rPr lang="en-US" dirty="0" smtClean="0">
                  <a:solidFill>
                    <a:srgbClr val="7030A0"/>
                  </a:solidFill>
                </a:rPr>
              </a:br>
              <a:r>
                <a:rPr lang="en-US" dirty="0" smtClean="0">
                  <a:solidFill>
                    <a:srgbClr val="7030A0"/>
                  </a:solidFill>
                </a:rPr>
                <a:t>of 3</a:t>
              </a:r>
              <a:r>
                <a:rPr lang="en-US" baseline="30000" dirty="0" smtClean="0">
                  <a:solidFill>
                    <a:srgbClr val="7030A0"/>
                  </a:solidFill>
                </a:rPr>
                <a:t>rd</a:t>
              </a:r>
              <a:r>
                <a:rPr lang="en-US" dirty="0" smtClean="0">
                  <a:solidFill>
                    <a:srgbClr val="7030A0"/>
                  </a:solidFill>
                </a:rPr>
                <a:t>, 5</a:t>
              </a:r>
              <a:r>
                <a:rPr lang="en-US" baseline="30000" dirty="0" smtClean="0">
                  <a:solidFill>
                    <a:srgbClr val="7030A0"/>
                  </a:solidFill>
                </a:rPr>
                <a:t>th</a:t>
              </a:r>
              <a:r>
                <a:rPr lang="en-US" dirty="0" smtClean="0">
                  <a:solidFill>
                    <a:srgbClr val="7030A0"/>
                  </a:solidFill>
                </a:rPr>
                <a:t>, and 7</a:t>
              </a:r>
              <a:r>
                <a:rPr lang="en-US" baseline="30000" dirty="0" smtClean="0">
                  <a:solidFill>
                    <a:srgbClr val="7030A0"/>
                  </a:solidFill>
                </a:rPr>
                <a:t>th</a:t>
              </a:r>
              <a:r>
                <a:rPr lang="en-US" dirty="0" smtClean="0">
                  <a:solidFill>
                    <a:srgbClr val="7030A0"/>
                  </a:solidFill>
                </a:rPr>
                <a:t> particle</a:t>
              </a:r>
              <a:endParaRPr lang="nl-BE" dirty="0">
                <a:solidFill>
                  <a:srgbClr val="7030A0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704414" y="1421602"/>
              <a:ext cx="1584176" cy="286767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5" name="Straight Arrow Connector 14"/>
            <p:cNvCxnSpPr>
              <a:stCxn id="13" idx="0"/>
              <a:endCxn id="14" idx="2"/>
            </p:cNvCxnSpPr>
            <p:nvPr/>
          </p:nvCxnSpPr>
          <p:spPr>
            <a:xfrm flipH="1" flipV="1">
              <a:off x="4496502" y="1708369"/>
              <a:ext cx="1338502" cy="323776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/>
          <p:cNvSpPr txBox="1"/>
          <p:nvPr/>
        </p:nvSpPr>
        <p:spPr>
          <a:xfrm>
            <a:off x="1595079" y="5858108"/>
            <a:ext cx="1896801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err="1" smtClean="0"/>
              <a:t>Hyperslabs</a:t>
            </a:r>
            <a:r>
              <a:rPr lang="en-US" sz="2800" dirty="0" smtClean="0"/>
              <a:t>!</a:t>
            </a:r>
            <a:endParaRPr lang="nl-BE" sz="280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75896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11" grpId="0" animBg="1"/>
      <p:bldP spid="16" grpId="0" animBg="1"/>
    </p:bldLst>
  </p:timing>
</p:sld>
</file>

<file path=ppt/slides/slide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a table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center of mass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348880"/>
            <a:ext cx="8594019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x, y = 0.0, 0.0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mass = 0.0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particle in h5file.root.particles: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mass = particle['mass']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x += particle['mass']*particle['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particle['mass']*particle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x /= mass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y /= mass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09978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 command line utilities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h5dump</a:t>
            </a:r>
          </a:p>
          <a:p>
            <a:pPr lvl="1"/>
            <a:r>
              <a:rPr lang="en-US" dirty="0" smtClean="0"/>
              <a:t>Print a textual representation of HDF5 file</a:t>
            </a:r>
          </a:p>
          <a:p>
            <a:r>
              <a:rPr lang="en-US" dirty="0" smtClean="0"/>
              <a:t>h5ls</a:t>
            </a:r>
          </a:p>
          <a:p>
            <a:pPr lvl="1"/>
            <a:r>
              <a:rPr lang="en-US" dirty="0" smtClean="0"/>
              <a:t>Explore structure of HDF5 file</a:t>
            </a:r>
          </a:p>
          <a:p>
            <a:r>
              <a:rPr lang="en-US" dirty="0" smtClean="0"/>
              <a:t>h5copy</a:t>
            </a:r>
          </a:p>
          <a:p>
            <a:pPr lvl="1"/>
            <a:r>
              <a:rPr lang="en-US" dirty="0" smtClean="0"/>
              <a:t>Copy data set from one HDF5 file to another</a:t>
            </a:r>
          </a:p>
          <a:p>
            <a:r>
              <a:rPr lang="en-US" dirty="0" smtClean="0"/>
              <a:t>h5mkgrp</a:t>
            </a:r>
          </a:p>
          <a:p>
            <a:pPr lvl="1"/>
            <a:r>
              <a:rPr lang="en-US" dirty="0" smtClean="0"/>
              <a:t>Create a group in an HDF5 file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6136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Pandas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github.com/gjbex/training-material/tree/master/Python/Pandas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04127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it?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Library for data science</a:t>
            </a:r>
          </a:p>
          <a:p>
            <a:pPr lvl="1"/>
            <a:r>
              <a:rPr lang="en-US" dirty="0" smtClean="0"/>
              <a:t>defines </a:t>
            </a:r>
            <a:r>
              <a:rPr lang="en-US" dirty="0" err="1" smtClean="0"/>
              <a:t>datastructures</a:t>
            </a:r>
            <a:endParaRPr lang="en-US" dirty="0" smtClean="0"/>
          </a:p>
          <a:p>
            <a:pPr lvl="2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Series</a:t>
            </a:r>
            <a:r>
              <a:rPr lang="en-US" dirty="0" smtClean="0">
                <a:cs typeface="Courier New" panose="02070309020205020404" pitchFamily="49" charset="0"/>
              </a:rPr>
              <a:t> (1D)</a:t>
            </a:r>
          </a:p>
          <a:p>
            <a:pPr lvl="2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r>
              <a:rPr lang="en-US" dirty="0" smtClean="0">
                <a:cs typeface="Courier New" panose="02070309020205020404" pitchFamily="49" charset="0"/>
              </a:rPr>
              <a:t> (2D)</a:t>
            </a:r>
          </a:p>
          <a:p>
            <a:pPr lvl="2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Panel</a:t>
            </a:r>
            <a:r>
              <a:rPr lang="en-US" dirty="0" smtClean="0">
                <a:cs typeface="Courier New" panose="02070309020205020404" pitchFamily="49" charset="0"/>
              </a:rPr>
              <a:t> (3D)</a:t>
            </a:r>
          </a:p>
          <a:p>
            <a:pPr lvl="1"/>
            <a:r>
              <a:rPr lang="en-US" dirty="0" smtClean="0"/>
              <a:t>defines algorithms</a:t>
            </a:r>
          </a:p>
          <a:p>
            <a:pPr lvl="2"/>
            <a:r>
              <a:rPr lang="en-US" dirty="0" smtClean="0"/>
              <a:t>selection</a:t>
            </a:r>
          </a:p>
          <a:p>
            <a:pPr lvl="2"/>
            <a:r>
              <a:rPr lang="en-US" dirty="0" smtClean="0"/>
              <a:t>pivot tables</a:t>
            </a:r>
          </a:p>
          <a:p>
            <a:pPr lvl="1"/>
            <a:r>
              <a:rPr lang="en-US" dirty="0" smtClean="0"/>
              <a:t>defines utilities</a:t>
            </a:r>
          </a:p>
          <a:p>
            <a:pPr lvl="2"/>
            <a:r>
              <a:rPr lang="en-US" dirty="0" smtClean="0"/>
              <a:t>visualization, e.g.,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scatter_matrix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Backed by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Nice to experiment with data, </a:t>
            </a:r>
            <a:r>
              <a:rPr lang="en-US" dirty="0" err="1" smtClean="0">
                <a:cs typeface="Courier New" panose="02070309020205020404" pitchFamily="49" charset="0"/>
              </a:rPr>
              <a:t>jupyter</a:t>
            </a:r>
            <a:r>
              <a:rPr lang="en-US" dirty="0" smtClean="0">
                <a:cs typeface="Courier New" panose="02070309020205020404" pitchFamily="49" charset="0"/>
              </a:rPr>
              <a:t> notebooks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847657" y="3645024"/>
            <a:ext cx="2108719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R </a:t>
            </a:r>
            <a:r>
              <a:rPr lang="en-US" sz="2800" dirty="0" err="1" smtClean="0"/>
              <a:t>dataframes</a:t>
            </a:r>
            <a:endParaRPr lang="en-US" sz="2800" dirty="0" smtClean="0"/>
          </a:p>
          <a:p>
            <a:r>
              <a:rPr lang="en-US" sz="2800" dirty="0" smtClean="0"/>
              <a:t>for Python</a:t>
            </a:r>
            <a:endParaRPr lang="nl-BE" sz="2800" dirty="0"/>
          </a:p>
        </p:txBody>
      </p:sp>
      <p:grpSp>
        <p:nvGrpSpPr>
          <p:cNvPr id="6" name="Group 5"/>
          <p:cNvGrpSpPr/>
          <p:nvPr/>
        </p:nvGrpSpPr>
        <p:grpSpPr>
          <a:xfrm>
            <a:off x="4139952" y="2557353"/>
            <a:ext cx="4734825" cy="727631"/>
            <a:chOff x="588960" y="1198493"/>
            <a:chExt cx="4734825" cy="727631"/>
          </a:xfrm>
        </p:grpSpPr>
        <p:sp>
          <p:nvSpPr>
            <p:cNvPr id="7" name="TextBox 6"/>
            <p:cNvSpPr txBox="1"/>
            <p:nvPr/>
          </p:nvSpPr>
          <p:spPr>
            <a:xfrm>
              <a:off x="588960" y="1556792"/>
              <a:ext cx="290053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pandas as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pd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3489492" y="1198493"/>
              <a:ext cx="1834293" cy="542965"/>
              <a:chOff x="1592357" y="3862789"/>
              <a:chExt cx="1834293" cy="542965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2195736" y="3862789"/>
                <a:ext cx="123091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convention</a:t>
                </a:r>
              </a:p>
            </p:txBody>
          </p:sp>
          <p:cxnSp>
            <p:nvCxnSpPr>
              <p:cNvPr id="10" name="Straight Arrow Connector 9"/>
              <p:cNvCxnSpPr>
                <a:stCxn id="9" idx="1"/>
                <a:endCxn id="7" idx="3"/>
              </p:cNvCxnSpPr>
              <p:nvPr/>
            </p:nvCxnSpPr>
            <p:spPr>
              <a:xfrm flipH="1">
                <a:off x="1592357" y="4047455"/>
                <a:ext cx="603379" cy="3582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120221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data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Microsoft Excel spreadsheet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399</a:t>
            </a:fld>
            <a:endParaRPr lang="nl-BE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261195"/>
            <a:ext cx="3848100" cy="404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73507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applications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Python is general purpose programming language, but strong for</a:t>
            </a:r>
          </a:p>
          <a:p>
            <a:pPr lvl="1"/>
            <a:r>
              <a:rPr lang="en-US" dirty="0" smtClean="0"/>
              <a:t>Data transformation: rewrite data into another format</a:t>
            </a:r>
          </a:p>
          <a:p>
            <a:pPr lvl="2"/>
            <a:r>
              <a:rPr lang="en-US" dirty="0" smtClean="0"/>
              <a:t>Preprocessing/</a:t>
            </a:r>
            <a:r>
              <a:rPr lang="en-US" dirty="0" err="1" smtClean="0"/>
              <a:t>postprocessing</a:t>
            </a:r>
            <a:r>
              <a:rPr lang="en-US" dirty="0" smtClean="0"/>
              <a:t>/aggregating data</a:t>
            </a:r>
          </a:p>
          <a:p>
            <a:pPr lvl="1"/>
            <a:r>
              <a:rPr lang="en-US" dirty="0" smtClean="0"/>
              <a:t>Prototyping</a:t>
            </a:r>
          </a:p>
          <a:p>
            <a:pPr lvl="2"/>
            <a:r>
              <a:rPr lang="en-US" dirty="0" smtClean="0"/>
              <a:t>Experiment easily in Python, fast implementation later</a:t>
            </a:r>
          </a:p>
          <a:p>
            <a:pPr lvl="2"/>
            <a:r>
              <a:rPr lang="en-US" dirty="0" smtClean="0"/>
              <a:t>Explorative programming</a:t>
            </a:r>
          </a:p>
          <a:p>
            <a:pPr lvl="1"/>
            <a:r>
              <a:rPr lang="en-US" dirty="0" smtClean="0"/>
              <a:t>Glue/coordination language</a:t>
            </a:r>
          </a:p>
          <a:p>
            <a:pPr lvl="2"/>
            <a:r>
              <a:rPr lang="en-US" dirty="0" smtClean="0"/>
              <a:t>Use Python as "scaffolding" for libraries in C/C++/Fortran</a:t>
            </a:r>
          </a:p>
          <a:p>
            <a:pPr lvl="1"/>
            <a:r>
              <a:rPr lang="en-US" dirty="0" smtClean="0"/>
              <a:t>In-application scripting language</a:t>
            </a:r>
          </a:p>
          <a:p>
            <a:pPr lvl="2"/>
            <a:r>
              <a:rPr lang="en-US" dirty="0" smtClean="0"/>
              <a:t>E.g., </a:t>
            </a:r>
            <a:r>
              <a:rPr lang="en-US" dirty="0" err="1" smtClean="0"/>
              <a:t>Kitware</a:t>
            </a:r>
            <a:r>
              <a:rPr lang="en-US" dirty="0" smtClean="0"/>
              <a:t> </a:t>
            </a:r>
            <a:r>
              <a:rPr lang="en-US" dirty="0" err="1" smtClean="0"/>
              <a:t>ParaView</a:t>
            </a:r>
            <a:r>
              <a:rPr lang="en-US" dirty="0" smtClean="0"/>
              <a:t>, </a:t>
            </a:r>
            <a:r>
              <a:rPr lang="en-US" dirty="0" err="1" smtClean="0"/>
              <a:t>Dassault</a:t>
            </a:r>
            <a:r>
              <a:rPr lang="en-US" dirty="0" smtClean="0"/>
              <a:t> </a:t>
            </a:r>
            <a:r>
              <a:rPr lang="en-US" dirty="0" err="1" smtClean="0"/>
              <a:t>Systèmes</a:t>
            </a:r>
            <a:r>
              <a:rPr lang="en-US" dirty="0" smtClean="0"/>
              <a:t> </a:t>
            </a:r>
            <a:r>
              <a:rPr lang="en-US" dirty="0" err="1" smtClean="0"/>
              <a:t>Abaqus</a:t>
            </a:r>
            <a:r>
              <a:rPr lang="en-US" dirty="0" smtClean="0"/>
              <a:t>™, Adobe Photoshop™</a:t>
            </a:r>
          </a:p>
          <a:p>
            <a:pPr lvl="1"/>
            <a:r>
              <a:rPr lang="en-US" dirty="0" smtClean="0"/>
              <a:t>Graphical user interfaces</a:t>
            </a:r>
          </a:p>
          <a:p>
            <a:pPr lvl="2"/>
            <a:r>
              <a:rPr lang="en-US" dirty="0" smtClean="0"/>
              <a:t>Wrap GUI around C/C++/Fortran code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1163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run Python using Anaconda?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https://github.com/gjbex/training-material/tree/master/Python/Jupyter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09546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 </a:t>
            </a:r>
            <a:r>
              <a:rPr lang="en-US" dirty="0" err="1" smtClean="0"/>
              <a:t>dataframe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</a:t>
            </a:r>
            <a:r>
              <a:rPr lang="en-US" dirty="0" err="1" smtClean="0"/>
              <a:t>DataFrame</a:t>
            </a:r>
            <a:r>
              <a:rPr lang="en-US" dirty="0" smtClean="0"/>
              <a:t> from Excel file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Also tabular data,</a:t>
            </a:r>
            <a:br>
              <a:rPr lang="en-US" dirty="0" smtClean="0"/>
            </a:br>
            <a:r>
              <a:rPr lang="en-US" dirty="0" smtClean="0"/>
              <a:t>CSV, HDF5, SQL</a:t>
            </a:r>
            <a:br>
              <a:rPr lang="en-US" dirty="0" smtClean="0"/>
            </a:br>
            <a:r>
              <a:rPr lang="en-US" dirty="0" smtClean="0"/>
              <a:t>query, HTML page,…</a:t>
            </a:r>
            <a:endParaRPr lang="nl-BE" dirty="0"/>
          </a:p>
          <a:p>
            <a:r>
              <a:rPr lang="en-US" dirty="0" smtClean="0"/>
              <a:t>Show in notebook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400</a:t>
            </a:fld>
            <a:endParaRPr lang="nl-BE"/>
          </a:p>
        </p:txBody>
      </p:sp>
      <p:pic>
        <p:nvPicPr>
          <p:cNvPr id="3074" name="Picture 2" descr="C:\Users\lucg5005\Downloads\pandas_shots\read_exce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2104603"/>
            <a:ext cx="4162425" cy="427672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9849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lucg5005\Downloads\pandas_shots\pivot_tabl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223" y="2687538"/>
            <a:ext cx="5915025" cy="33337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Transform </a:t>
            </a:r>
            <a:r>
              <a:rPr lang="en-US" dirty="0" err="1" smtClean="0"/>
              <a:t>dataframe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Patient data as columns, date as index:</a:t>
            </a:r>
            <a:br>
              <a:rPr lang="en-US" dirty="0" smtClean="0"/>
            </a:br>
            <a:r>
              <a:rPr lang="en-US" dirty="0" smtClean="0"/>
              <a:t>pivot table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74904" y="6453336"/>
            <a:ext cx="2133600" cy="365125"/>
          </a:xfrm>
        </p:spPr>
        <p:txBody>
          <a:bodyPr/>
          <a:lstStyle/>
          <a:p>
            <a:fld id="{5A209D72-2E9D-49B0-8977-41DCCC66C0BB}" type="slidenum">
              <a:rPr lang="nl-BE" smtClean="0"/>
              <a:t>401</a:t>
            </a:fld>
            <a:endParaRPr lang="nl-BE"/>
          </a:p>
        </p:txBody>
      </p:sp>
      <p:grpSp>
        <p:nvGrpSpPr>
          <p:cNvPr id="7" name="Group 6"/>
          <p:cNvGrpSpPr/>
          <p:nvPr/>
        </p:nvGrpSpPr>
        <p:grpSpPr>
          <a:xfrm>
            <a:off x="4479086" y="4108430"/>
            <a:ext cx="4191078" cy="976754"/>
            <a:chOff x="2699792" y="1804174"/>
            <a:chExt cx="4191078" cy="976754"/>
          </a:xfrm>
        </p:grpSpPr>
        <p:sp>
          <p:nvSpPr>
            <p:cNvPr id="8" name="Oval 7"/>
            <p:cNvSpPr/>
            <p:nvPr/>
          </p:nvSpPr>
          <p:spPr>
            <a:xfrm>
              <a:off x="2699792" y="2564904"/>
              <a:ext cx="432048" cy="216024"/>
            </a:xfrm>
            <a:prstGeom prst="ellipse">
              <a:avLst/>
            </a:prstGeom>
            <a:solidFill>
              <a:srgbClr val="C00000">
                <a:alpha val="38824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3131841" y="1988840"/>
              <a:ext cx="2319404" cy="684076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5451245" y="1804174"/>
              <a:ext cx="1439625" cy="3693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missing value</a:t>
              </a:r>
              <a:endParaRPr lang="nl-BE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4825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Plot data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402</a:t>
            </a:fld>
            <a:endParaRPr lang="nl-BE"/>
          </a:p>
        </p:txBody>
      </p:sp>
      <p:pic>
        <p:nvPicPr>
          <p:cNvPr id="5122" name="Picture 2" descr="C:\Users\lucg5005\Downloads\pandas_shots\plot_all_temp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40" y="1397496"/>
            <a:ext cx="4410076" cy="28956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lucg5005\Downloads\pandas_shots\plot_missin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7834" y="3861048"/>
            <a:ext cx="4400550" cy="28479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/>
          <p:cNvGrpSpPr/>
          <p:nvPr/>
        </p:nvGrpSpPr>
        <p:grpSpPr>
          <a:xfrm>
            <a:off x="1922729" y="4859868"/>
            <a:ext cx="4528929" cy="588233"/>
            <a:chOff x="194661" y="4571836"/>
            <a:chExt cx="4528929" cy="588233"/>
          </a:xfrm>
        </p:grpSpPr>
        <p:sp>
          <p:nvSpPr>
            <p:cNvPr id="5" name="Oval 4"/>
            <p:cNvSpPr/>
            <p:nvPr/>
          </p:nvSpPr>
          <p:spPr>
            <a:xfrm>
              <a:off x="4291542" y="4944045"/>
              <a:ext cx="432048" cy="216024"/>
            </a:xfrm>
            <a:prstGeom prst="ellipse">
              <a:avLst/>
            </a:prstGeom>
            <a:solidFill>
              <a:srgbClr val="C00000">
                <a:alpha val="38824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7" name="Straight Arrow Connector 6"/>
            <p:cNvCxnSpPr>
              <a:stCxn id="8" idx="3"/>
              <a:endCxn id="5" idx="2"/>
            </p:cNvCxnSpPr>
            <p:nvPr/>
          </p:nvCxnSpPr>
          <p:spPr>
            <a:xfrm>
              <a:off x="1634286" y="4756502"/>
              <a:ext cx="2657256" cy="295555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194661" y="4571836"/>
              <a:ext cx="1439625" cy="3693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missing value</a:t>
              </a:r>
              <a:endParaRPr lang="nl-BE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34956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lucg5005\Downloads\pandas_shots\interpolated_plo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1278" y="2996952"/>
            <a:ext cx="5353050" cy="3048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Missing data: </a:t>
            </a:r>
            <a:r>
              <a:rPr lang="en-US" dirty="0" err="1" smtClean="0"/>
              <a:t>NaNs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Can be filled with 0, other value, or interpolated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403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475119" y="4149080"/>
            <a:ext cx="4528929" cy="646331"/>
            <a:chOff x="194661" y="4571836"/>
            <a:chExt cx="4528929" cy="646331"/>
          </a:xfrm>
        </p:grpSpPr>
        <p:sp>
          <p:nvSpPr>
            <p:cNvPr id="7" name="Oval 6"/>
            <p:cNvSpPr/>
            <p:nvPr/>
          </p:nvSpPr>
          <p:spPr>
            <a:xfrm>
              <a:off x="4291542" y="4944045"/>
              <a:ext cx="432048" cy="216024"/>
            </a:xfrm>
            <a:prstGeom prst="ellipse">
              <a:avLst/>
            </a:prstGeom>
            <a:solidFill>
              <a:srgbClr val="C00000">
                <a:alpha val="38824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8" name="Straight Arrow Connector 7"/>
            <p:cNvCxnSpPr>
              <a:stCxn id="9" idx="3"/>
              <a:endCxn id="7" idx="2"/>
            </p:cNvCxnSpPr>
            <p:nvPr/>
          </p:nvCxnSpPr>
          <p:spPr>
            <a:xfrm>
              <a:off x="1538683" y="4895002"/>
              <a:ext cx="2752859" cy="157055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194661" y="4571836"/>
              <a:ext cx="1344022" cy="646331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interpolated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value</a:t>
              </a:r>
              <a:endParaRPr lang="nl-BE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49276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In-place changes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Changes produce new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good to experiment</a:t>
            </a:r>
          </a:p>
          <a:p>
            <a:pPr lvl="1"/>
            <a:r>
              <a:rPr lang="en-US" dirty="0" smtClean="0"/>
              <a:t>bad for performance/memory usage</a:t>
            </a:r>
          </a:p>
          <a:p>
            <a:r>
              <a:rPr lang="en-US" dirty="0" smtClean="0"/>
              <a:t>Use in place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404</a:t>
            </a:fld>
            <a:endParaRPr lang="nl-BE"/>
          </a:p>
        </p:txBody>
      </p:sp>
      <p:pic>
        <p:nvPicPr>
          <p:cNvPr id="7170" name="Picture 2" descr="C:\Users\lucg5005\Downloads\pandas_shots\interpolat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3244552"/>
            <a:ext cx="5486400" cy="33528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6222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Statistics &amp; adding columns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average temperature and add as column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405</a:t>
            </a:fld>
            <a:endParaRPr lang="nl-BE"/>
          </a:p>
        </p:txBody>
      </p:sp>
      <p:pic>
        <p:nvPicPr>
          <p:cNvPr id="8194" name="Picture 2" descr="C:\Users\lucg5005\Downloads\pandas_shots\add_colum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4465" y="2852936"/>
            <a:ext cx="6465887" cy="305752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/>
          <p:cNvGrpSpPr/>
          <p:nvPr/>
        </p:nvGrpSpPr>
        <p:grpSpPr>
          <a:xfrm>
            <a:off x="6660232" y="2134597"/>
            <a:ext cx="2088232" cy="1006371"/>
            <a:chOff x="6660232" y="2134597"/>
            <a:chExt cx="2088232" cy="1006371"/>
          </a:xfrm>
        </p:grpSpPr>
        <p:grpSp>
          <p:nvGrpSpPr>
            <p:cNvPr id="10" name="Group 9"/>
            <p:cNvGrpSpPr/>
            <p:nvPr/>
          </p:nvGrpSpPr>
          <p:grpSpPr>
            <a:xfrm>
              <a:off x="7200292" y="2134597"/>
              <a:ext cx="1548172" cy="718339"/>
              <a:chOff x="5126674" y="1733907"/>
              <a:chExt cx="1548172" cy="718339"/>
            </a:xfrm>
          </p:grpSpPr>
          <p:cxnSp>
            <p:nvCxnSpPr>
              <p:cNvPr id="12" name="Straight Arrow Connector 11"/>
              <p:cNvCxnSpPr>
                <a:stCxn id="13" idx="1"/>
                <a:endCxn id="5" idx="0"/>
              </p:cNvCxnSpPr>
              <p:nvPr/>
            </p:nvCxnSpPr>
            <p:spPr>
              <a:xfrm flipH="1">
                <a:off x="5126674" y="2057073"/>
                <a:ext cx="527956" cy="395173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TextBox 12"/>
              <p:cNvSpPr txBox="1"/>
              <p:nvPr/>
            </p:nvSpPr>
            <p:spPr>
              <a:xfrm>
                <a:off x="5654630" y="1733907"/>
                <a:ext cx="1020216" cy="646331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compute</a:t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smtClean="0">
                    <a:solidFill>
                      <a:srgbClr val="FF0000"/>
                    </a:solidFill>
                  </a:rPr>
                  <a:t>statistics</a:t>
                </a:r>
                <a:endParaRPr lang="nl-BE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6660232" y="2852936"/>
              <a:ext cx="1080120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427984" y="2132856"/>
            <a:ext cx="2070402" cy="1006371"/>
            <a:chOff x="6948264" y="2134597"/>
            <a:chExt cx="2070402" cy="1006371"/>
          </a:xfrm>
        </p:grpSpPr>
        <p:grpSp>
          <p:nvGrpSpPr>
            <p:cNvPr id="14" name="Group 13"/>
            <p:cNvGrpSpPr/>
            <p:nvPr/>
          </p:nvGrpSpPr>
          <p:grpSpPr>
            <a:xfrm>
              <a:off x="7056276" y="2134597"/>
              <a:ext cx="1962390" cy="718339"/>
              <a:chOff x="4982658" y="1733907"/>
              <a:chExt cx="1962390" cy="718339"/>
            </a:xfrm>
          </p:grpSpPr>
          <p:cxnSp>
            <p:nvCxnSpPr>
              <p:cNvPr id="17" name="Straight Arrow Connector 16"/>
              <p:cNvCxnSpPr>
                <a:stCxn id="18" idx="1"/>
                <a:endCxn id="16" idx="0"/>
              </p:cNvCxnSpPr>
              <p:nvPr/>
            </p:nvCxnSpPr>
            <p:spPr>
              <a:xfrm flipH="1">
                <a:off x="4982658" y="1918573"/>
                <a:ext cx="671972" cy="533673"/>
              </a:xfrm>
              <a:prstGeom prst="straightConnector1">
                <a:avLst/>
              </a:prstGeom>
              <a:ln w="25400">
                <a:solidFill>
                  <a:srgbClr val="00B05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TextBox 17"/>
              <p:cNvSpPr txBox="1"/>
              <p:nvPr/>
            </p:nvSpPr>
            <p:spPr>
              <a:xfrm>
                <a:off x="5654630" y="1733907"/>
                <a:ext cx="1290418" cy="369332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B050"/>
                    </a:solidFill>
                  </a:rPr>
                  <a:t>add column</a:t>
                </a:r>
                <a:endParaRPr lang="nl-BE" dirty="0">
                  <a:solidFill>
                    <a:srgbClr val="00B050"/>
                  </a:solidFill>
                </a:endParaRPr>
              </a:p>
            </p:txBody>
          </p:sp>
        </p:grpSp>
        <p:sp>
          <p:nvSpPr>
            <p:cNvPr id="16" name="Rectangle 15"/>
            <p:cNvSpPr/>
            <p:nvPr/>
          </p:nvSpPr>
          <p:spPr>
            <a:xfrm>
              <a:off x="6948264" y="2852936"/>
              <a:ext cx="216024" cy="2880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1958875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Cumulative sum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Dose is better expressed cumulatively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406</a:t>
            </a:fld>
            <a:endParaRPr lang="nl-BE"/>
          </a:p>
        </p:txBody>
      </p:sp>
      <p:pic>
        <p:nvPicPr>
          <p:cNvPr id="9218" name="Picture 2" descr="C:\Users\lucg5005\Downloads\pandas_shots\cum_su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320" y="2487513"/>
            <a:ext cx="7304088" cy="35337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7483493" y="1484784"/>
            <a:ext cx="1349083" cy="1440160"/>
            <a:chOff x="6907429" y="1700808"/>
            <a:chExt cx="1349083" cy="1440160"/>
          </a:xfrm>
        </p:grpSpPr>
        <p:grpSp>
          <p:nvGrpSpPr>
            <p:cNvPr id="7" name="Group 6"/>
            <p:cNvGrpSpPr/>
            <p:nvPr/>
          </p:nvGrpSpPr>
          <p:grpSpPr>
            <a:xfrm>
              <a:off x="7236296" y="1700808"/>
              <a:ext cx="1020216" cy="1152128"/>
              <a:chOff x="5162678" y="1300118"/>
              <a:chExt cx="1020216" cy="1152128"/>
            </a:xfrm>
          </p:grpSpPr>
          <p:cxnSp>
            <p:nvCxnSpPr>
              <p:cNvPr id="9" name="Straight Arrow Connector 8"/>
              <p:cNvCxnSpPr>
                <a:stCxn id="10" idx="2"/>
                <a:endCxn id="8" idx="0"/>
              </p:cNvCxnSpPr>
              <p:nvPr/>
            </p:nvCxnSpPr>
            <p:spPr>
              <a:xfrm flipH="1">
                <a:off x="5193851" y="1946449"/>
                <a:ext cx="478935" cy="505797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5162678" y="1300118"/>
                <a:ext cx="1020216" cy="646331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compute</a:t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smtClean="0">
                    <a:solidFill>
                      <a:srgbClr val="FF0000"/>
                    </a:solidFill>
                  </a:rPr>
                  <a:t>sums</a:t>
                </a:r>
                <a:endParaRPr lang="nl-BE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6907429" y="2852936"/>
              <a:ext cx="720080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795463" y="2083088"/>
            <a:ext cx="2372921" cy="881679"/>
            <a:chOff x="6948264" y="2259289"/>
            <a:chExt cx="2372921" cy="881679"/>
          </a:xfrm>
        </p:grpSpPr>
        <p:grpSp>
          <p:nvGrpSpPr>
            <p:cNvPr id="12" name="Group 11"/>
            <p:cNvGrpSpPr/>
            <p:nvPr/>
          </p:nvGrpSpPr>
          <p:grpSpPr>
            <a:xfrm>
              <a:off x="7056276" y="2259289"/>
              <a:ext cx="2264909" cy="593647"/>
              <a:chOff x="4982658" y="1858599"/>
              <a:chExt cx="2264909" cy="593647"/>
            </a:xfrm>
          </p:grpSpPr>
          <p:cxnSp>
            <p:nvCxnSpPr>
              <p:cNvPr id="14" name="Straight Arrow Connector 13"/>
              <p:cNvCxnSpPr>
                <a:stCxn id="15" idx="1"/>
                <a:endCxn id="13" idx="0"/>
              </p:cNvCxnSpPr>
              <p:nvPr/>
            </p:nvCxnSpPr>
            <p:spPr>
              <a:xfrm flipH="1">
                <a:off x="4982658" y="2043265"/>
                <a:ext cx="671972" cy="408981"/>
              </a:xfrm>
              <a:prstGeom prst="straightConnector1">
                <a:avLst/>
              </a:prstGeom>
              <a:ln w="25400">
                <a:solidFill>
                  <a:srgbClr val="00B05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TextBox 14"/>
              <p:cNvSpPr txBox="1"/>
              <p:nvPr/>
            </p:nvSpPr>
            <p:spPr>
              <a:xfrm>
                <a:off x="5654630" y="1858599"/>
                <a:ext cx="1592937" cy="369332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B050"/>
                    </a:solidFill>
                  </a:rPr>
                  <a:t>modify column</a:t>
                </a:r>
                <a:endParaRPr lang="nl-BE" dirty="0">
                  <a:solidFill>
                    <a:srgbClr val="00B050"/>
                  </a:solidFill>
                </a:endParaRPr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6948264" y="2852936"/>
              <a:ext cx="216024" cy="2880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2899934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pivot &amp; query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pivot_table</a:t>
            </a:r>
            <a:r>
              <a:rPr lang="en-US" dirty="0" smtClean="0"/>
              <a:t> and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query</a:t>
            </a:r>
            <a:r>
              <a:rPr lang="en-US" dirty="0" smtClean="0"/>
              <a:t> are powerful!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407</a:t>
            </a:fld>
            <a:endParaRPr lang="nl-BE"/>
          </a:p>
        </p:txBody>
      </p:sp>
      <p:pic>
        <p:nvPicPr>
          <p:cNvPr id="6146" name="Picture 2" descr="C:\Users\lucg5005\Downloads\pandas_shots\pivot_aggfunc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314178"/>
            <a:ext cx="6286500" cy="22669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lucg5005\Downloads\pandas_shots\que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4718590"/>
            <a:ext cx="6865938" cy="15049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919063" y="2998693"/>
            <a:ext cx="4757393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What is total dose versus maximum temperature</a:t>
            </a:r>
            <a:br>
              <a:rPr lang="en-US" dirty="0" smtClean="0"/>
            </a:br>
            <a:r>
              <a:rPr lang="en-US" dirty="0" smtClean="0"/>
              <a:t>for each patient?</a:t>
            </a:r>
            <a:endParaRPr lang="nl-BE" dirty="0"/>
          </a:p>
        </p:txBody>
      </p:sp>
      <p:sp>
        <p:nvSpPr>
          <p:cNvPr id="8" name="TextBox 7"/>
          <p:cNvSpPr txBox="1"/>
          <p:nvPr/>
        </p:nvSpPr>
        <p:spPr>
          <a:xfrm>
            <a:off x="4917670" y="5220105"/>
            <a:ext cx="3758786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Which patients had temperature &gt; 39,</a:t>
            </a:r>
            <a:br>
              <a:rPr lang="en-US" dirty="0" smtClean="0"/>
            </a:br>
            <a:r>
              <a:rPr lang="en-US" dirty="0" smtClean="0"/>
              <a:t>and when?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942609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</p:bldLst>
  </p:timing>
</p:sld>
</file>

<file path=ppt/slides/slide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C:\Users\lucg5005\Downloads\pandas_shots\read_htm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681" y="1484784"/>
            <a:ext cx="6305551" cy="26289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HTML tables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408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5816189" y="982469"/>
            <a:ext cx="2579290" cy="791928"/>
            <a:chOff x="6855474" y="2328258"/>
            <a:chExt cx="2579290" cy="791928"/>
          </a:xfrm>
        </p:grpSpPr>
        <p:grpSp>
          <p:nvGrpSpPr>
            <p:cNvPr id="7" name="Group 6"/>
            <p:cNvGrpSpPr/>
            <p:nvPr/>
          </p:nvGrpSpPr>
          <p:grpSpPr>
            <a:xfrm>
              <a:off x="7575554" y="2328258"/>
              <a:ext cx="1859210" cy="647912"/>
              <a:chOff x="5501936" y="1927568"/>
              <a:chExt cx="1859210" cy="647912"/>
            </a:xfrm>
          </p:grpSpPr>
          <p:cxnSp>
            <p:nvCxnSpPr>
              <p:cNvPr id="9" name="Straight Arrow Connector 8"/>
              <p:cNvCxnSpPr>
                <a:stCxn id="10" idx="1"/>
                <a:endCxn id="8" idx="3"/>
              </p:cNvCxnSpPr>
              <p:nvPr/>
            </p:nvCxnSpPr>
            <p:spPr>
              <a:xfrm flipH="1">
                <a:off x="5501936" y="2250734"/>
                <a:ext cx="975955" cy="324746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6477891" y="1927568"/>
                <a:ext cx="883255" cy="646331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column</a:t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smtClean="0">
                    <a:solidFill>
                      <a:srgbClr val="FF0000"/>
                    </a:solidFill>
                  </a:rPr>
                  <a:t>names</a:t>
                </a:r>
                <a:endParaRPr lang="nl-BE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6855474" y="2832154"/>
              <a:ext cx="720080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788023" y="1484784"/>
            <a:ext cx="3024337" cy="1224136"/>
            <a:chOff x="6410427" y="1896050"/>
            <a:chExt cx="3024337" cy="1224136"/>
          </a:xfrm>
        </p:grpSpPr>
        <p:grpSp>
          <p:nvGrpSpPr>
            <p:cNvPr id="14" name="Group 13"/>
            <p:cNvGrpSpPr/>
            <p:nvPr/>
          </p:nvGrpSpPr>
          <p:grpSpPr>
            <a:xfrm>
              <a:off x="6924510" y="2184082"/>
              <a:ext cx="2510254" cy="936104"/>
              <a:chOff x="4850892" y="1783392"/>
              <a:chExt cx="2510254" cy="936104"/>
            </a:xfrm>
          </p:grpSpPr>
          <p:cxnSp>
            <p:nvCxnSpPr>
              <p:cNvPr id="16" name="Straight Arrow Connector 15"/>
              <p:cNvCxnSpPr>
                <a:stCxn id="17" idx="1"/>
                <a:endCxn id="15" idx="2"/>
              </p:cNvCxnSpPr>
              <p:nvPr/>
            </p:nvCxnSpPr>
            <p:spPr>
              <a:xfrm flipH="1" flipV="1">
                <a:off x="4850892" y="1783392"/>
                <a:ext cx="1626999" cy="612939"/>
              </a:xfrm>
              <a:prstGeom prst="straightConnector1">
                <a:avLst/>
              </a:prstGeom>
              <a:ln w="25400">
                <a:solidFill>
                  <a:srgbClr val="0070C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TextBox 16"/>
              <p:cNvSpPr txBox="1"/>
              <p:nvPr/>
            </p:nvSpPr>
            <p:spPr>
              <a:xfrm>
                <a:off x="6477891" y="2073165"/>
                <a:ext cx="883255" cy="646331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index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column</a:t>
                </a:r>
                <a:endParaRPr lang="nl-BE" dirty="0">
                  <a:solidFill>
                    <a:srgbClr val="0070C0"/>
                  </a:solidFill>
                </a:endParaRPr>
              </a:p>
            </p:txBody>
          </p:sp>
        </p:grpSp>
        <p:sp>
          <p:nvSpPr>
            <p:cNvPr id="15" name="Rectangle 14"/>
            <p:cNvSpPr/>
            <p:nvPr/>
          </p:nvSpPr>
          <p:spPr>
            <a:xfrm>
              <a:off x="6410427" y="1896050"/>
              <a:ext cx="1028165" cy="2880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3770492" y="4510861"/>
            <a:ext cx="4545924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read_html</a:t>
            </a:r>
            <a:r>
              <a:rPr lang="en-US" dirty="0" smtClean="0"/>
              <a:t> produces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en-US" dirty="0" smtClean="0"/>
              <a:t> of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/>
              <a:t>one per HTML table on page</a:t>
            </a:r>
            <a:endParaRPr lang="nl-BE" dirty="0"/>
          </a:p>
        </p:txBody>
      </p:sp>
      <p:sp>
        <p:nvSpPr>
          <p:cNvPr id="20" name="TextBox 19"/>
          <p:cNvSpPr txBox="1"/>
          <p:nvPr/>
        </p:nvSpPr>
        <p:spPr>
          <a:xfrm>
            <a:off x="755576" y="5446965"/>
            <a:ext cx="3460114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Column names are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en-US" dirty="0" smtClean="0"/>
              <a:t> by default,</a:t>
            </a:r>
            <a:br>
              <a:rPr lang="en-US" dirty="0" smtClean="0"/>
            </a:br>
            <a:r>
              <a:rPr lang="en-US" dirty="0" smtClean="0"/>
              <a:t>converted to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 smtClean="0"/>
              <a:t> for consistency</a:t>
            </a:r>
            <a:br>
              <a:rPr lang="en-US" dirty="0" smtClean="0"/>
            </a:br>
            <a:r>
              <a:rPr lang="en-US" dirty="0" smtClean="0"/>
              <a:t>with running example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356343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</p:bldLst>
  </p:timing>
</p:sld>
</file>

<file path=ppt/slides/slide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Scatter matrix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409</a:t>
            </a:fld>
            <a:endParaRPr lang="nl-BE"/>
          </a:p>
        </p:txBody>
      </p:sp>
      <p:pic>
        <p:nvPicPr>
          <p:cNvPr id="4098" name="Picture 2" descr="C:\Users\lucg5005\Downloads\pandas_shots\scatter_matrix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887" y="1433661"/>
            <a:ext cx="7656513" cy="50196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9018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312" y="1600200"/>
            <a:ext cx="1524000" cy="152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dirty="0" smtClean="0"/>
              <a:t>                             : Anaconda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/>
              <a:t>s</a:t>
            </a:r>
            <a:r>
              <a:rPr lang="en-US" dirty="0" err="1" smtClean="0"/>
              <a:t>pyder</a:t>
            </a:r>
            <a:r>
              <a:rPr lang="en-US" dirty="0" smtClean="0"/>
              <a:t> IDE</a:t>
            </a:r>
          </a:p>
          <a:p>
            <a:pPr lvl="1"/>
            <a:r>
              <a:rPr lang="en-US" dirty="0" smtClean="0"/>
              <a:t>Editor: write scripts/modules</a:t>
            </a:r>
          </a:p>
          <a:p>
            <a:pPr lvl="1"/>
            <a:r>
              <a:rPr lang="en-US" dirty="0" smtClean="0"/>
              <a:t>Console, i.e., </a:t>
            </a:r>
            <a:r>
              <a:rPr lang="en-US" dirty="0" err="1" smtClean="0"/>
              <a:t>iPython</a:t>
            </a:r>
            <a:r>
              <a:rPr lang="en-US" dirty="0" smtClean="0"/>
              <a:t> interpreter: execute code snippets, run scripts</a:t>
            </a:r>
          </a:p>
          <a:p>
            <a:pPr lvl="1"/>
            <a:r>
              <a:rPr lang="en-US" dirty="0" smtClean="0"/>
              <a:t>Object inspector: from editor/console</a:t>
            </a:r>
          </a:p>
          <a:p>
            <a:r>
              <a:rPr lang="en-US" dirty="0" smtClean="0"/>
              <a:t>Standalone </a:t>
            </a:r>
            <a:r>
              <a:rPr lang="en-US" dirty="0" err="1" smtClean="0"/>
              <a:t>Qt</a:t>
            </a:r>
            <a:r>
              <a:rPr lang="en-US" dirty="0" smtClean="0"/>
              <a:t> </a:t>
            </a:r>
            <a:r>
              <a:rPr lang="en-US" dirty="0" err="1" smtClean="0"/>
              <a:t>iPython</a:t>
            </a:r>
            <a:r>
              <a:rPr lang="en-US" dirty="0" smtClean="0"/>
              <a:t> console</a:t>
            </a:r>
          </a:p>
          <a:p>
            <a:r>
              <a:rPr lang="en-US" dirty="0" err="1" smtClean="0"/>
              <a:t>jupyter</a:t>
            </a:r>
            <a:r>
              <a:rPr lang="en-US" dirty="0" smtClean="0"/>
              <a:t> notebooks</a:t>
            </a:r>
          </a:p>
          <a:p>
            <a:r>
              <a:rPr lang="en-US" dirty="0" smtClean="0"/>
              <a:t>Manage environments</a:t>
            </a:r>
          </a:p>
          <a:p>
            <a:r>
              <a:rPr lang="en-US" dirty="0" smtClean="0"/>
              <a:t>Platforms: Windows/Mac OS/Linux</a:t>
            </a:r>
          </a:p>
          <a:p>
            <a:r>
              <a:rPr lang="en-US" dirty="0" smtClean="0"/>
              <a:t>License: free for academic use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</a:t>
            </a:fld>
            <a:endParaRPr lang="nl-BE"/>
          </a:p>
        </p:txBody>
      </p:sp>
      <p:pic>
        <p:nvPicPr>
          <p:cNvPr id="5122" name="Picture 2" descr="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522" y="72736"/>
            <a:ext cx="4400550" cy="148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1906" y="4008918"/>
            <a:ext cx="1920406" cy="518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681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Computing correlations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410</a:t>
            </a:fld>
            <a:endParaRPr lang="nl-BE"/>
          </a:p>
        </p:txBody>
      </p:sp>
      <p:pic>
        <p:nvPicPr>
          <p:cNvPr id="5122" name="Picture 2" descr="C:\Users\lucg5005\Downloads\pandas_shots\pearson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484784"/>
            <a:ext cx="8389937" cy="49339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129657" y="3142709"/>
            <a:ext cx="3906839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scipy.stats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stats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1259633" y="1180780"/>
            <a:ext cx="7338601" cy="923330"/>
            <a:chOff x="2298918" y="2312126"/>
            <a:chExt cx="7338601" cy="923330"/>
          </a:xfrm>
        </p:grpSpPr>
        <p:grpSp>
          <p:nvGrpSpPr>
            <p:cNvPr id="8" name="Group 7"/>
            <p:cNvGrpSpPr/>
            <p:nvPr/>
          </p:nvGrpSpPr>
          <p:grpSpPr>
            <a:xfrm>
              <a:off x="7267470" y="2312126"/>
              <a:ext cx="2370049" cy="923330"/>
              <a:chOff x="5193852" y="1911436"/>
              <a:chExt cx="2370049" cy="923330"/>
            </a:xfrm>
          </p:grpSpPr>
          <p:cxnSp>
            <p:nvCxnSpPr>
              <p:cNvPr id="10" name="Straight Arrow Connector 9"/>
              <p:cNvCxnSpPr>
                <a:stCxn id="11" idx="1"/>
                <a:endCxn id="9" idx="3"/>
              </p:cNvCxnSpPr>
              <p:nvPr/>
            </p:nvCxnSpPr>
            <p:spPr>
              <a:xfrm flipH="1">
                <a:off x="5193852" y="2373101"/>
                <a:ext cx="854891" cy="94367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TextBox 10"/>
              <p:cNvSpPr txBox="1"/>
              <p:nvPr/>
            </p:nvSpPr>
            <p:spPr>
              <a:xfrm>
                <a:off x="6048743" y="1911436"/>
                <a:ext cx="1515158" cy="9233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Creating</a:t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err="1" smtClean="0">
                    <a:solidFill>
                      <a:srgbClr val="FF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DataFrame</a:t>
                </a:r>
                <a:r>
                  <a:rPr lang="en-US" dirty="0" err="1" smtClean="0">
                    <a:solidFill>
                      <a:srgbClr val="FF0000"/>
                    </a:solidFill>
                  </a:rPr>
                  <a:t>s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/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smtClean="0">
                    <a:solidFill>
                      <a:srgbClr val="FF0000"/>
                    </a:solidFill>
                  </a:rPr>
                  <a:t>by hand</a:t>
                </a:r>
                <a:endParaRPr lang="nl-BE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9" name="Rectangle 8"/>
            <p:cNvSpPr/>
            <p:nvPr/>
          </p:nvSpPr>
          <p:spPr>
            <a:xfrm>
              <a:off x="2298918" y="2616130"/>
              <a:ext cx="4968552" cy="50405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1182737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HoloViews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github.com/gjbex/training-material/tree/master/Python/HoloViews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55208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it?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Library for exploratory data visualization</a:t>
            </a:r>
          </a:p>
          <a:p>
            <a:pPr lvl="1"/>
            <a:r>
              <a:rPr lang="en-US" dirty="0" smtClean="0"/>
              <a:t>Easy to create overlays</a:t>
            </a:r>
          </a:p>
          <a:p>
            <a:pPr lvl="1"/>
            <a:r>
              <a:rPr lang="en-US" dirty="0" smtClean="0"/>
              <a:t>Parameter exploration</a:t>
            </a:r>
          </a:p>
          <a:p>
            <a:pPr lvl="2"/>
            <a:r>
              <a:rPr lang="en-US" dirty="0" err="1" smtClean="0"/>
              <a:t>GridSpace</a:t>
            </a:r>
            <a:endParaRPr lang="en-US" dirty="0" smtClean="0"/>
          </a:p>
          <a:p>
            <a:pPr lvl="2"/>
            <a:r>
              <a:rPr lang="en-US" dirty="0" err="1" smtClean="0"/>
              <a:t>HoloMap</a:t>
            </a:r>
            <a:endParaRPr lang="en-US" dirty="0" smtClean="0"/>
          </a:p>
          <a:p>
            <a:pPr lvl="1"/>
            <a:r>
              <a:rPr lang="en-US" dirty="0" smtClean="0"/>
              <a:t>Interfaces with </a:t>
            </a:r>
            <a:r>
              <a:rPr lang="en-US" dirty="0" err="1" smtClean="0"/>
              <a:t>numpy</a:t>
            </a:r>
            <a:r>
              <a:rPr lang="en-US" dirty="0" smtClean="0"/>
              <a:t>, pandas</a:t>
            </a:r>
          </a:p>
          <a:p>
            <a:r>
              <a:rPr lang="en-US" dirty="0">
                <a:cs typeface="Courier New" panose="02070309020205020404" pitchFamily="49" charset="0"/>
              </a:rPr>
              <a:t>Nice to experiment </a:t>
            </a:r>
            <a:r>
              <a:rPr lang="en-US" dirty="0" smtClean="0">
                <a:cs typeface="Courier New" panose="02070309020205020404" pitchFamily="49" charset="0"/>
              </a:rPr>
              <a:t>with/explore </a:t>
            </a:r>
            <a:r>
              <a:rPr lang="en-US" dirty="0">
                <a:cs typeface="Courier New" panose="02070309020205020404" pitchFamily="49" charset="0"/>
              </a:rPr>
              <a:t>data, </a:t>
            </a:r>
            <a:r>
              <a:rPr lang="en-US" dirty="0" err="1" smtClean="0">
                <a:cs typeface="Courier New" panose="02070309020205020404" pitchFamily="49" charset="0"/>
              </a:rPr>
              <a:t>jupyter</a:t>
            </a:r>
            <a:r>
              <a:rPr lang="en-US" dirty="0" smtClean="0">
                <a:cs typeface="Courier New" panose="02070309020205020404" pitchFamily="49" charset="0"/>
              </a:rPr>
              <a:t> notebooks</a:t>
            </a:r>
          </a:p>
          <a:p>
            <a:r>
              <a:rPr lang="en-US" i="1" dirty="0" smtClean="0">
                <a:solidFill>
                  <a:srgbClr val="C00000"/>
                </a:solidFill>
                <a:cs typeface="Courier New" panose="02070309020205020404" pitchFamily="49" charset="0"/>
              </a:rPr>
              <a:t>Very simple</a:t>
            </a:r>
            <a:r>
              <a:rPr lang="en-US" dirty="0" smtClean="0">
                <a:cs typeface="Courier New" panose="02070309020205020404" pitchFamily="49" charset="0"/>
              </a:rPr>
              <a:t> for complex things</a:t>
            </a:r>
            <a:endParaRPr lang="en-US" dirty="0" smtClean="0"/>
          </a:p>
          <a:p>
            <a:pPr lvl="1"/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412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3779912" y="2845385"/>
            <a:ext cx="5094865" cy="727631"/>
            <a:chOff x="228920" y="1198493"/>
            <a:chExt cx="5094865" cy="727631"/>
          </a:xfrm>
        </p:grpSpPr>
        <p:sp>
          <p:nvSpPr>
            <p:cNvPr id="6" name="TextBox 5"/>
            <p:cNvSpPr txBox="1"/>
            <p:nvPr/>
          </p:nvSpPr>
          <p:spPr>
            <a:xfrm>
              <a:off x="228920" y="1556792"/>
              <a:ext cx="326057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holoviews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as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hv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3489492" y="1198493"/>
              <a:ext cx="1834293" cy="542965"/>
              <a:chOff x="1592357" y="3862789"/>
              <a:chExt cx="1834293" cy="542965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2195736" y="3862789"/>
                <a:ext cx="123091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convention</a:t>
                </a:r>
              </a:p>
            </p:txBody>
          </p:sp>
          <p:cxnSp>
            <p:nvCxnSpPr>
              <p:cNvPr id="9" name="Straight Arrow Connector 8"/>
              <p:cNvCxnSpPr>
                <a:stCxn id="8" idx="1"/>
                <a:endCxn id="6" idx="3"/>
              </p:cNvCxnSpPr>
              <p:nvPr/>
            </p:nvCxnSpPr>
            <p:spPr>
              <a:xfrm flipH="1">
                <a:off x="1592357" y="4047455"/>
                <a:ext cx="603379" cy="3582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172262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4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Trivial example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Plotting </a:t>
            </a:r>
            <a:r>
              <a:rPr lang="en-US" dirty="0" err="1" smtClean="0"/>
              <a:t>numpy</a:t>
            </a:r>
            <a:r>
              <a:rPr lang="en-US" dirty="0" smtClean="0"/>
              <a:t> arrays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413</a:t>
            </a:fld>
            <a:endParaRPr lang="nl-BE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270770"/>
            <a:ext cx="3657600" cy="4381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852153"/>
            <a:ext cx="6301705" cy="396122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2339752" y="3212976"/>
            <a:ext cx="1099981" cy="1355378"/>
            <a:chOff x="3976770" y="2613620"/>
            <a:chExt cx="1099981" cy="1355378"/>
          </a:xfrm>
        </p:grpSpPr>
        <p:cxnSp>
          <p:nvCxnSpPr>
            <p:cNvPr id="8" name="Straight Arrow Connector 7"/>
            <p:cNvCxnSpPr>
              <a:stCxn id="9" idx="0"/>
            </p:cNvCxnSpPr>
            <p:nvPr/>
          </p:nvCxnSpPr>
          <p:spPr>
            <a:xfrm flipV="1">
              <a:off x="4526761" y="2613620"/>
              <a:ext cx="242097" cy="432048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3976770" y="3045668"/>
              <a:ext cx="1099981" cy="92333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plot tuple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of </a:t>
              </a:r>
              <a:r>
                <a:rPr lang="en-US" i="1" dirty="0" smtClean="0">
                  <a:solidFill>
                    <a:srgbClr val="0070C0"/>
                  </a:solidFill>
                </a:rPr>
                <a:t>x</a:t>
              </a:r>
              <a:r>
                <a:rPr lang="en-US" dirty="0" smtClean="0">
                  <a:solidFill>
                    <a:srgbClr val="0070C0"/>
                  </a:solidFill>
                </a:rPr>
                <a:t> and </a:t>
              </a:r>
              <a:r>
                <a:rPr lang="en-US" i="1" dirty="0" smtClean="0">
                  <a:solidFill>
                    <a:srgbClr val="0070C0"/>
                  </a:solidFill>
                </a:rPr>
                <a:t>y</a:t>
              </a:r>
              <a:r>
                <a:rPr lang="en-US" dirty="0" smtClean="0">
                  <a:solidFill>
                    <a:srgbClr val="0070C0"/>
                  </a:solidFill>
                </a:rPr>
                <a:t/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values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24280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Combining plots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data &amp; two plots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414</a:t>
            </a:fld>
            <a:endParaRPr lang="nl-BE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399134"/>
            <a:ext cx="5467350" cy="2686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3779287" y="5013176"/>
            <a:ext cx="1268617" cy="1078379"/>
            <a:chOff x="3976770" y="2613620"/>
            <a:chExt cx="1268617" cy="1078379"/>
          </a:xfrm>
        </p:grpSpPr>
        <p:cxnSp>
          <p:nvCxnSpPr>
            <p:cNvPr id="9" name="Straight Arrow Connector 8"/>
            <p:cNvCxnSpPr>
              <a:stCxn id="10" idx="0"/>
            </p:cNvCxnSpPr>
            <p:nvPr/>
          </p:nvCxnSpPr>
          <p:spPr>
            <a:xfrm flipV="1">
              <a:off x="4611079" y="2613620"/>
              <a:ext cx="157779" cy="432048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976770" y="3045668"/>
              <a:ext cx="1268617" cy="646331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label plots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using </a:t>
              </a:r>
              <a:r>
                <a:rPr lang="en-US" dirty="0" err="1" smtClean="0">
                  <a:solidFill>
                    <a:srgbClr val="0070C0"/>
                  </a:solidFill>
                </a:rPr>
                <a:t>LaTeX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403648" y="5013176"/>
            <a:ext cx="1787733" cy="1078379"/>
            <a:chOff x="3976770" y="2613620"/>
            <a:chExt cx="1787733" cy="1078379"/>
          </a:xfrm>
        </p:grpSpPr>
        <p:cxnSp>
          <p:nvCxnSpPr>
            <p:cNvPr id="13" name="Straight Arrow Connector 12"/>
            <p:cNvCxnSpPr>
              <a:stCxn id="14" idx="0"/>
            </p:cNvCxnSpPr>
            <p:nvPr/>
          </p:nvCxnSpPr>
          <p:spPr>
            <a:xfrm flipH="1" flipV="1">
              <a:off x="4768860" y="2613620"/>
              <a:ext cx="101777" cy="432048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3976770" y="3045668"/>
              <a:ext cx="1787733" cy="646331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create two plots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not yet displayed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31463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Side by side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415</a:t>
            </a:fld>
            <a:endParaRPr lang="nl-BE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011114"/>
            <a:ext cx="8748464" cy="365013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251520" y="2247199"/>
            <a:ext cx="1350641" cy="2321155"/>
            <a:chOff x="6050388" y="2048533"/>
            <a:chExt cx="1350641" cy="2321155"/>
          </a:xfrm>
        </p:grpSpPr>
        <p:grpSp>
          <p:nvGrpSpPr>
            <p:cNvPr id="7" name="Group 6"/>
            <p:cNvGrpSpPr/>
            <p:nvPr/>
          </p:nvGrpSpPr>
          <p:grpSpPr>
            <a:xfrm>
              <a:off x="6050388" y="2192549"/>
              <a:ext cx="1291622" cy="2177139"/>
              <a:chOff x="3976770" y="1791859"/>
              <a:chExt cx="1291622" cy="2177139"/>
            </a:xfrm>
          </p:grpSpPr>
          <p:cxnSp>
            <p:nvCxnSpPr>
              <p:cNvPr id="9" name="Straight Arrow Connector 8"/>
              <p:cNvCxnSpPr>
                <a:stCxn id="10" idx="0"/>
                <a:endCxn id="8" idx="2"/>
              </p:cNvCxnSpPr>
              <p:nvPr/>
            </p:nvCxnSpPr>
            <p:spPr>
              <a:xfrm flipV="1">
                <a:off x="4517143" y="1791859"/>
                <a:ext cx="751249" cy="1253809"/>
              </a:xfrm>
              <a:prstGeom prst="straightConnector1">
                <a:avLst/>
              </a:prstGeom>
              <a:ln w="25400">
                <a:solidFill>
                  <a:srgbClr val="0070C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3976770" y="3045668"/>
                <a:ext cx="1080745" cy="923330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combine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plots side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by side</a:t>
                </a:r>
                <a:endParaRPr lang="nl-BE" dirty="0">
                  <a:solidFill>
                    <a:srgbClr val="0070C0"/>
                  </a:solidFill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7282991" y="2048533"/>
              <a:ext cx="118038" cy="144016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3261386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Overlay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416</a:t>
            </a:fld>
            <a:endParaRPr lang="nl-BE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519238"/>
            <a:ext cx="8257805" cy="435803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802183" y="1764349"/>
            <a:ext cx="1350641" cy="2321155"/>
            <a:chOff x="6050388" y="2048533"/>
            <a:chExt cx="1350641" cy="2321155"/>
          </a:xfrm>
        </p:grpSpPr>
        <p:grpSp>
          <p:nvGrpSpPr>
            <p:cNvPr id="7" name="Group 6"/>
            <p:cNvGrpSpPr/>
            <p:nvPr/>
          </p:nvGrpSpPr>
          <p:grpSpPr>
            <a:xfrm>
              <a:off x="6050388" y="2192549"/>
              <a:ext cx="1291622" cy="2177139"/>
              <a:chOff x="3976770" y="1791859"/>
              <a:chExt cx="1291622" cy="2177139"/>
            </a:xfrm>
          </p:grpSpPr>
          <p:cxnSp>
            <p:nvCxnSpPr>
              <p:cNvPr id="9" name="Straight Arrow Connector 8"/>
              <p:cNvCxnSpPr>
                <a:stCxn id="10" idx="0"/>
                <a:endCxn id="8" idx="2"/>
              </p:cNvCxnSpPr>
              <p:nvPr/>
            </p:nvCxnSpPr>
            <p:spPr>
              <a:xfrm flipV="1">
                <a:off x="4551832" y="1791859"/>
                <a:ext cx="716560" cy="1253809"/>
              </a:xfrm>
              <a:prstGeom prst="straightConnector1">
                <a:avLst/>
              </a:prstGeom>
              <a:ln w="25400">
                <a:solidFill>
                  <a:srgbClr val="0070C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3976770" y="3045668"/>
                <a:ext cx="1150123" cy="923330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combine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plots by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overlaying</a:t>
                </a: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7282991" y="2048533"/>
              <a:ext cx="118038" cy="144016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3125401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pandas &amp; </a:t>
            </a:r>
            <a:r>
              <a:rPr lang="en-US" dirty="0" err="1" smtClean="0"/>
              <a:t>HoloViews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 data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417</a:t>
            </a:fld>
            <a:endParaRPr lang="nl-BE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6850" y="2112218"/>
            <a:ext cx="6210300" cy="46291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9432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Plotting </a:t>
            </a:r>
            <a:r>
              <a:rPr lang="en-US" dirty="0" err="1" smtClean="0"/>
              <a:t>DataFrame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418</a:t>
            </a:fld>
            <a:endParaRPr lang="nl-BE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268760"/>
            <a:ext cx="7709465" cy="547260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802183" y="1476317"/>
            <a:ext cx="2169184" cy="2332188"/>
            <a:chOff x="6050388" y="1760501"/>
            <a:chExt cx="2169184" cy="2332188"/>
          </a:xfrm>
        </p:grpSpPr>
        <p:grpSp>
          <p:nvGrpSpPr>
            <p:cNvPr id="7" name="Group 6"/>
            <p:cNvGrpSpPr/>
            <p:nvPr/>
          </p:nvGrpSpPr>
          <p:grpSpPr>
            <a:xfrm>
              <a:off x="6050388" y="1968058"/>
              <a:ext cx="2169184" cy="2124631"/>
              <a:chOff x="3976770" y="1567368"/>
              <a:chExt cx="2169184" cy="2124631"/>
            </a:xfrm>
          </p:grpSpPr>
          <p:cxnSp>
            <p:nvCxnSpPr>
              <p:cNvPr id="9" name="Straight Arrow Connector 8"/>
              <p:cNvCxnSpPr>
                <a:stCxn id="10" idx="0"/>
                <a:endCxn id="8" idx="2"/>
              </p:cNvCxnSpPr>
              <p:nvPr/>
            </p:nvCxnSpPr>
            <p:spPr>
              <a:xfrm flipH="1" flipV="1">
                <a:off x="4677780" y="1567368"/>
                <a:ext cx="383582" cy="1478300"/>
              </a:xfrm>
              <a:prstGeom prst="straightConnector1">
                <a:avLst/>
              </a:prstGeom>
              <a:ln w="25400">
                <a:solidFill>
                  <a:srgbClr val="0070C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3976770" y="3045668"/>
                <a:ext cx="2169184" cy="646331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"bridge" between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pandas &amp;  </a:t>
                </a:r>
                <a:r>
                  <a:rPr lang="en-US" dirty="0" err="1" smtClean="0">
                    <a:solidFill>
                      <a:srgbClr val="0070C0"/>
                    </a:solidFill>
                  </a:rPr>
                  <a:t>HoloViews</a:t>
                </a:r>
                <a:endParaRPr lang="en-US" dirty="0" smtClean="0">
                  <a:solidFill>
                    <a:srgbClr val="0070C0"/>
                  </a:solidFill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6355354" y="1760501"/>
              <a:ext cx="792088" cy="20755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1516187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overlays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419</a:t>
            </a:fld>
            <a:endParaRPr lang="nl-BE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999" y="1340768"/>
            <a:ext cx="7106369" cy="53941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18147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Anaconda navigator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</a:t>
            </a:fld>
            <a:endParaRPr lang="nl-BE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996" y="1417638"/>
            <a:ext cx="8000007" cy="4852097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2741356" y="3069689"/>
            <a:ext cx="936104" cy="72008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6618668" y="3069689"/>
            <a:ext cx="936104" cy="72008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4680012" y="3065645"/>
            <a:ext cx="936104" cy="72008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683568" y="2708920"/>
            <a:ext cx="1152128" cy="288032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390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4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Plotting distributions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420</a:t>
            </a:fld>
            <a:endParaRPr lang="nl-BE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294604"/>
            <a:ext cx="7139706" cy="537475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8009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1340768"/>
            <a:ext cx="8670963" cy="46805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GridSpace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421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4860032" y="188640"/>
            <a:ext cx="3587705" cy="1368152"/>
            <a:chOff x="2092095" y="3045668"/>
            <a:chExt cx="3587705" cy="1368152"/>
          </a:xfrm>
        </p:grpSpPr>
        <p:cxnSp>
          <p:nvCxnSpPr>
            <p:cNvPr id="7" name="Straight Arrow Connector 6"/>
            <p:cNvCxnSpPr>
              <a:stCxn id="8" idx="1"/>
            </p:cNvCxnSpPr>
            <p:nvPr/>
          </p:nvCxnSpPr>
          <p:spPr>
            <a:xfrm flipH="1">
              <a:off x="2092095" y="3368834"/>
              <a:ext cx="1884675" cy="1044986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3976770" y="3045668"/>
              <a:ext cx="1703030" cy="646331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create key pairs,</a:t>
              </a:r>
            </a:p>
            <a:p>
              <a:r>
                <a:rPr lang="en-US" dirty="0" smtClean="0">
                  <a:solidFill>
                    <a:srgbClr val="0070C0"/>
                  </a:solidFill>
                </a:rPr>
                <a:t>gene, agent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5580112" y="980728"/>
            <a:ext cx="3017204" cy="936104"/>
            <a:chOff x="2659775" y="3045668"/>
            <a:chExt cx="3017204" cy="936104"/>
          </a:xfrm>
        </p:grpSpPr>
        <p:cxnSp>
          <p:nvCxnSpPr>
            <p:cNvPr id="14" name="Straight Arrow Connector 13"/>
            <p:cNvCxnSpPr>
              <a:stCxn id="15" idx="1"/>
            </p:cNvCxnSpPr>
            <p:nvPr/>
          </p:nvCxnSpPr>
          <p:spPr>
            <a:xfrm flipH="1">
              <a:off x="2659775" y="3368834"/>
              <a:ext cx="1316995" cy="612938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3976770" y="3045668"/>
              <a:ext cx="1700209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create plots,</a:t>
              </a:r>
            </a:p>
            <a:p>
              <a:r>
                <a:rPr lang="en-US" dirty="0" smtClean="0">
                  <a:solidFill>
                    <a:srgbClr val="0070C0"/>
                  </a:solidFill>
                </a:rPr>
                <a:t>one per key pair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61868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268760"/>
            <a:ext cx="7019503" cy="50714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HoloMap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422</a:t>
            </a:fld>
            <a:endParaRPr lang="nl-BE"/>
          </a:p>
        </p:txBody>
      </p:sp>
      <p:sp>
        <p:nvSpPr>
          <p:cNvPr id="4" name="Oval 3"/>
          <p:cNvSpPr/>
          <p:nvPr/>
        </p:nvSpPr>
        <p:spPr>
          <a:xfrm>
            <a:off x="6516217" y="3535512"/>
            <a:ext cx="504056" cy="31351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" name="Oval 5"/>
          <p:cNvSpPr/>
          <p:nvPr/>
        </p:nvSpPr>
        <p:spPr>
          <a:xfrm>
            <a:off x="3779913" y="6080726"/>
            <a:ext cx="504056" cy="31351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7" name="Oval 6"/>
          <p:cNvSpPr/>
          <p:nvPr/>
        </p:nvSpPr>
        <p:spPr>
          <a:xfrm>
            <a:off x="6504591" y="4120202"/>
            <a:ext cx="504056" cy="31351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8" name="Oval 7"/>
          <p:cNvSpPr/>
          <p:nvPr/>
        </p:nvSpPr>
        <p:spPr>
          <a:xfrm rot="16200000">
            <a:off x="1452394" y="3827447"/>
            <a:ext cx="504056" cy="31351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grpSp>
        <p:nvGrpSpPr>
          <p:cNvPr id="9" name="Group 8"/>
          <p:cNvGrpSpPr/>
          <p:nvPr/>
        </p:nvGrpSpPr>
        <p:grpSpPr>
          <a:xfrm>
            <a:off x="6372201" y="1990581"/>
            <a:ext cx="1999715" cy="1294403"/>
            <a:chOff x="3976770" y="3983513"/>
            <a:chExt cx="1999715" cy="1294403"/>
          </a:xfrm>
        </p:grpSpPr>
        <p:cxnSp>
          <p:nvCxnSpPr>
            <p:cNvPr id="10" name="Straight Arrow Connector 9"/>
            <p:cNvCxnSpPr>
              <a:stCxn id="11" idx="2"/>
            </p:cNvCxnSpPr>
            <p:nvPr/>
          </p:nvCxnSpPr>
          <p:spPr>
            <a:xfrm flipH="1">
              <a:off x="4639997" y="4629844"/>
              <a:ext cx="336631" cy="648072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3976770" y="3983513"/>
              <a:ext cx="1999715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select parameters</a:t>
              </a:r>
              <a:r>
                <a:rPr lang="nl-BE" dirty="0"/>
                <a:t/>
              </a:r>
              <a:br>
                <a:rPr lang="nl-BE" dirty="0"/>
              </a:br>
              <a:r>
                <a:rPr lang="nl-BE" dirty="0" err="1" smtClean="0"/>
                <a:t>to</a:t>
              </a:r>
              <a:r>
                <a:rPr lang="nl-BE" dirty="0" smtClean="0"/>
                <a:t> plot </a:t>
              </a:r>
              <a:r>
                <a:rPr lang="nl-BE" dirty="0" err="1" smtClean="0"/>
                <a:t>from</a:t>
              </a:r>
              <a:r>
                <a:rPr lang="nl-BE" dirty="0" smtClean="0"/>
                <a:t> </a:t>
              </a:r>
              <a:r>
                <a:rPr lang="nl-BE" dirty="0" err="1" smtClean="0"/>
                <a:t>menus</a:t>
              </a:r>
              <a:endParaRPr lang="en-US" dirty="0" smtClean="0"/>
            </a:p>
          </p:txBody>
        </p:sp>
      </p:grpSp>
    </p:spTree>
    <p:extLst>
      <p:ext uri="{BB962C8B-B14F-4D97-AF65-F5344CB8AC3E}">
        <p14:creationId xmlns:p14="http://schemas.microsoft.com/office/powerpoint/2010/main" val="2149609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Bokeh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github.com/gjbex/training-material/tree/master/Python/Bokeh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24153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Plot library</a:t>
            </a:r>
          </a:p>
          <a:p>
            <a:pPr lvl="1"/>
            <a:r>
              <a:rPr lang="en-US" dirty="0" smtClean="0"/>
              <a:t>Easy to use</a:t>
            </a:r>
          </a:p>
          <a:p>
            <a:pPr lvl="1"/>
            <a:r>
              <a:rPr lang="en-US" dirty="0" smtClean="0"/>
              <a:t>Integrates with Pandas</a:t>
            </a:r>
          </a:p>
          <a:p>
            <a:pPr lvl="1"/>
            <a:r>
              <a:rPr lang="en-US" dirty="0" smtClean="0"/>
              <a:t>Interactive demos in </a:t>
            </a:r>
            <a:r>
              <a:rPr lang="en-US" dirty="0" err="1"/>
              <a:t>j</a:t>
            </a:r>
            <a:r>
              <a:rPr lang="en-US" dirty="0" err="1" smtClean="0"/>
              <a:t>upyter</a:t>
            </a:r>
            <a:r>
              <a:rPr lang="en-US" dirty="0" smtClean="0"/>
              <a:t> notebooks</a:t>
            </a:r>
          </a:p>
          <a:p>
            <a:pPr lvl="1"/>
            <a:r>
              <a:rPr lang="en-US" dirty="0" smtClean="0"/>
              <a:t>Export to HTML pages, interactive plots using </a:t>
            </a:r>
            <a:r>
              <a:rPr lang="en-US" dirty="0" err="1" smtClean="0"/>
              <a:t>Javascript</a:t>
            </a:r>
            <a:endParaRPr lang="en-US" dirty="0" smtClean="0"/>
          </a:p>
          <a:p>
            <a:r>
              <a:rPr lang="en-US" dirty="0" smtClean="0"/>
              <a:t>Disadvantages</a:t>
            </a:r>
          </a:p>
          <a:p>
            <a:pPr lvl="1"/>
            <a:r>
              <a:rPr lang="en-US" dirty="0" smtClean="0"/>
              <a:t>No (convenient) </a:t>
            </a:r>
            <a:r>
              <a:rPr lang="en-US" dirty="0" err="1" smtClean="0"/>
              <a:t>LaTeX</a:t>
            </a:r>
            <a:r>
              <a:rPr lang="en-US" dirty="0" smtClean="0"/>
              <a:t> labels</a:t>
            </a:r>
          </a:p>
          <a:p>
            <a:r>
              <a:rPr lang="en-US" dirty="0" smtClean="0"/>
              <a:t>More oriented towards information visualization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93941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plot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425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251521" y="1556792"/>
            <a:ext cx="7992888" cy="507831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bokeh.plotting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figure,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output_file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show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np.linspace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(0.0, 20.0, 500)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y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np.exp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(-mu*x)*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np.cos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(2.0*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np.pi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y_plus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np.exp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(-mu*x)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y_min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-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np.exp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(-mu*x)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output_file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('plot.html',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title='damped pendulum')</a:t>
            </a:r>
          </a:p>
          <a:p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figure(title='damped pendulum',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x_axis_label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='t',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y_axis_label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'theta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y)</a:t>
            </a:r>
          </a:p>
          <a:p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y_min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line_color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='red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line_width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=0.6,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line_dash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=(2, 2))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y_plus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line_color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='red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line_width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=0.6,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line_dash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2, 2))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show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5376784" y="260648"/>
            <a:ext cx="3563723" cy="1368152"/>
            <a:chOff x="2092096" y="3045668"/>
            <a:chExt cx="3563723" cy="1368152"/>
          </a:xfrm>
        </p:grpSpPr>
        <p:cxnSp>
          <p:nvCxnSpPr>
            <p:cNvPr id="6" name="Straight Arrow Connector 5"/>
            <p:cNvCxnSpPr>
              <a:stCxn id="7" idx="1"/>
            </p:cNvCxnSpPr>
            <p:nvPr/>
          </p:nvCxnSpPr>
          <p:spPr>
            <a:xfrm flipH="1">
              <a:off x="2092096" y="3368834"/>
              <a:ext cx="1884674" cy="1044986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3976770" y="3045668"/>
              <a:ext cx="1679049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import required</a:t>
              </a:r>
              <a:br>
                <a:rPr lang="en-US" dirty="0" smtClean="0"/>
              </a:br>
              <a:r>
                <a:rPr lang="en-US" dirty="0" smtClean="0"/>
                <a:t>functions</a:t>
              </a:r>
              <a:endParaRPr lang="nl-BE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544079" y="2132856"/>
            <a:ext cx="3388997" cy="1368152"/>
            <a:chOff x="2092096" y="3045668"/>
            <a:chExt cx="3388997" cy="1368152"/>
          </a:xfrm>
        </p:grpSpPr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2092096" y="3230334"/>
              <a:ext cx="1884674" cy="1183486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976770" y="3045668"/>
              <a:ext cx="150432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set output file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6906901" y="3424570"/>
            <a:ext cx="2033606" cy="508486"/>
            <a:chOff x="3316232" y="3045668"/>
            <a:chExt cx="2033606" cy="508486"/>
          </a:xfrm>
        </p:grpSpPr>
        <p:cxnSp>
          <p:nvCxnSpPr>
            <p:cNvPr id="12" name="Straight Arrow Connector 11"/>
            <p:cNvCxnSpPr>
              <a:stCxn id="13" idx="1"/>
            </p:cNvCxnSpPr>
            <p:nvPr/>
          </p:nvCxnSpPr>
          <p:spPr>
            <a:xfrm flipH="1">
              <a:off x="3316232" y="3230334"/>
              <a:ext cx="660538" cy="32382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3976770" y="3045668"/>
              <a:ext cx="137306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create figure</a:t>
              </a:r>
              <a:endParaRPr lang="nl-BE" dirty="0"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5376784" y="4596695"/>
            <a:ext cx="3563723" cy="1231421"/>
            <a:chOff x="5376784" y="4596695"/>
            <a:chExt cx="3563723" cy="1231421"/>
          </a:xfrm>
        </p:grpSpPr>
        <p:cxnSp>
          <p:nvCxnSpPr>
            <p:cNvPr id="16" name="Straight Arrow Connector 15"/>
            <p:cNvCxnSpPr>
              <a:stCxn id="17" idx="1"/>
            </p:cNvCxnSpPr>
            <p:nvPr/>
          </p:nvCxnSpPr>
          <p:spPr>
            <a:xfrm flipH="1" flipV="1">
              <a:off x="5376784" y="4596695"/>
              <a:ext cx="2537608" cy="533509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7914392" y="4945538"/>
              <a:ext cx="102611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plot data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19" name="Straight Arrow Connector 18"/>
            <p:cNvCxnSpPr>
              <a:stCxn id="17" idx="1"/>
            </p:cNvCxnSpPr>
            <p:nvPr/>
          </p:nvCxnSpPr>
          <p:spPr>
            <a:xfrm flipH="1" flipV="1">
              <a:off x="5376784" y="5084692"/>
              <a:ext cx="2537608" cy="45512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>
              <a:stCxn id="17" idx="1"/>
            </p:cNvCxnSpPr>
            <p:nvPr/>
          </p:nvCxnSpPr>
          <p:spPr>
            <a:xfrm flipH="1">
              <a:off x="5376784" y="5130204"/>
              <a:ext cx="2537608" cy="697912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/>
          <p:cNvGrpSpPr/>
          <p:nvPr/>
        </p:nvGrpSpPr>
        <p:grpSpPr>
          <a:xfrm>
            <a:off x="3635896" y="5777569"/>
            <a:ext cx="5295076" cy="697912"/>
            <a:chOff x="-200308" y="3045668"/>
            <a:chExt cx="5295076" cy="697912"/>
          </a:xfrm>
        </p:grpSpPr>
        <p:cxnSp>
          <p:nvCxnSpPr>
            <p:cNvPr id="26" name="Straight Arrow Connector 25"/>
            <p:cNvCxnSpPr>
              <a:stCxn id="27" idx="1"/>
            </p:cNvCxnSpPr>
            <p:nvPr/>
          </p:nvCxnSpPr>
          <p:spPr>
            <a:xfrm flipH="1">
              <a:off x="-200308" y="3230334"/>
              <a:ext cx="4177078" cy="513246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3976770" y="3045668"/>
              <a:ext cx="111799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create file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8611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 file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426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775445"/>
            <a:ext cx="5167339" cy="5008215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5364090" y="1546481"/>
            <a:ext cx="2037849" cy="766829"/>
            <a:chOff x="3261463" y="3045668"/>
            <a:chExt cx="2037849" cy="766829"/>
          </a:xfrm>
        </p:grpSpPr>
        <p:cxnSp>
          <p:nvCxnSpPr>
            <p:cNvPr id="6" name="Straight Arrow Connector 5"/>
            <p:cNvCxnSpPr>
              <a:stCxn id="7" idx="1"/>
            </p:cNvCxnSpPr>
            <p:nvPr/>
          </p:nvCxnSpPr>
          <p:spPr>
            <a:xfrm flipH="1">
              <a:off x="3261463" y="3230334"/>
              <a:ext cx="715306" cy="582163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3976769" y="3045668"/>
              <a:ext cx="132254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pan tool</a:t>
              </a:r>
              <a:endParaRPr lang="nl-BE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364089" y="2020178"/>
            <a:ext cx="2037850" cy="544726"/>
            <a:chOff x="3316233" y="3046469"/>
            <a:chExt cx="2037850" cy="544726"/>
          </a:xfrm>
        </p:grpSpPr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3316233" y="3231135"/>
              <a:ext cx="715308" cy="36006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4031541" y="3046469"/>
              <a:ext cx="132254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box zoom</a:t>
              </a:r>
              <a:endParaRPr lang="nl-BE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364090" y="2491927"/>
            <a:ext cx="2037849" cy="369332"/>
            <a:chOff x="3261463" y="3045668"/>
            <a:chExt cx="2037849" cy="369332"/>
          </a:xfrm>
        </p:grpSpPr>
        <p:cxnSp>
          <p:nvCxnSpPr>
            <p:cNvPr id="12" name="Straight Arrow Connector 11"/>
            <p:cNvCxnSpPr>
              <a:stCxn id="13" idx="1"/>
            </p:cNvCxnSpPr>
            <p:nvPr/>
          </p:nvCxnSpPr>
          <p:spPr>
            <a:xfrm flipH="1">
              <a:off x="3261463" y="3230334"/>
              <a:ext cx="715307" cy="104335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3976770" y="3045668"/>
              <a:ext cx="132254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wheel zoom</a:t>
              </a:r>
              <a:endParaRPr lang="nl-BE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364089" y="2969643"/>
            <a:ext cx="2037850" cy="369332"/>
            <a:chOff x="3261462" y="3045668"/>
            <a:chExt cx="2037850" cy="369332"/>
          </a:xfrm>
        </p:grpSpPr>
        <p:cxnSp>
          <p:nvCxnSpPr>
            <p:cNvPr id="15" name="Straight Arrow Connector 14"/>
            <p:cNvCxnSpPr>
              <a:stCxn id="16" idx="1"/>
            </p:cNvCxnSpPr>
            <p:nvPr/>
          </p:nvCxnSpPr>
          <p:spPr>
            <a:xfrm flipH="1" flipV="1">
              <a:off x="3261462" y="3124678"/>
              <a:ext cx="715308" cy="105656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3976770" y="3045668"/>
              <a:ext cx="132254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save image</a:t>
              </a:r>
              <a:endParaRPr lang="nl-BE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364090" y="3338976"/>
            <a:ext cx="2037849" cy="484128"/>
            <a:chOff x="3260260" y="2930872"/>
            <a:chExt cx="2037849" cy="484128"/>
          </a:xfrm>
        </p:grpSpPr>
        <p:cxnSp>
          <p:nvCxnSpPr>
            <p:cNvPr id="18" name="Straight Arrow Connector 17"/>
            <p:cNvCxnSpPr>
              <a:stCxn id="19" idx="1"/>
            </p:cNvCxnSpPr>
            <p:nvPr/>
          </p:nvCxnSpPr>
          <p:spPr>
            <a:xfrm flipH="1" flipV="1">
              <a:off x="3260260" y="2930872"/>
              <a:ext cx="716510" cy="299462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3976770" y="3045668"/>
              <a:ext cx="132133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reset</a:t>
              </a: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3816516" y="5037121"/>
            <a:ext cx="361207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Interactive in web browser!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63691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 file with widget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427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340768"/>
            <a:ext cx="4547213" cy="4928592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755576" y="5764175"/>
            <a:ext cx="7013054" cy="617153"/>
            <a:chOff x="755576" y="5764175"/>
            <a:chExt cx="7013054" cy="617153"/>
          </a:xfrm>
        </p:grpSpPr>
        <p:grpSp>
          <p:nvGrpSpPr>
            <p:cNvPr id="5" name="Group 4"/>
            <p:cNvGrpSpPr/>
            <p:nvPr/>
          </p:nvGrpSpPr>
          <p:grpSpPr>
            <a:xfrm>
              <a:off x="4932040" y="5764175"/>
              <a:ext cx="2836590" cy="369332"/>
              <a:chOff x="2884184" y="3045668"/>
              <a:chExt cx="2836590" cy="369332"/>
            </a:xfrm>
          </p:grpSpPr>
          <p:cxnSp>
            <p:nvCxnSpPr>
              <p:cNvPr id="6" name="Straight Arrow Connector 5"/>
              <p:cNvCxnSpPr>
                <a:stCxn id="7" idx="1"/>
                <a:endCxn id="9" idx="3"/>
              </p:cNvCxnSpPr>
              <p:nvPr/>
            </p:nvCxnSpPr>
            <p:spPr>
              <a:xfrm flipH="1">
                <a:off x="2884184" y="3230334"/>
                <a:ext cx="1092586" cy="123911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TextBox 6"/>
              <p:cNvSpPr txBox="1"/>
              <p:nvPr/>
            </p:nvSpPr>
            <p:spPr>
              <a:xfrm>
                <a:off x="3976770" y="3045668"/>
                <a:ext cx="1744004" cy="369332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interactive slider</a:t>
                </a:r>
                <a:endParaRPr lang="nl-BE" dirty="0">
                  <a:solidFill>
                    <a:srgbClr val="C00000"/>
                  </a:solidFill>
                </a:endParaRPr>
              </a:p>
            </p:txBody>
          </p:sp>
        </p:grpSp>
        <p:sp>
          <p:nvSpPr>
            <p:cNvPr id="9" name="Rounded Rectangle 8"/>
            <p:cNvSpPr/>
            <p:nvPr/>
          </p:nvSpPr>
          <p:spPr>
            <a:xfrm>
              <a:off x="755576" y="5764175"/>
              <a:ext cx="4176464" cy="617153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5556547" y="2868964"/>
            <a:ext cx="3047757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Required: callback function</a:t>
            </a:r>
          </a:p>
          <a:p>
            <a:r>
              <a:rPr lang="en-US" dirty="0"/>
              <a:t> </a:t>
            </a:r>
            <a:r>
              <a:rPr lang="en-US" dirty="0" smtClean="0"/>
              <a:t> </a:t>
            </a:r>
            <a:r>
              <a:rPr lang="en-US" dirty="0" smtClean="0">
                <a:sym typeface="Symbol" panose="05050102010706020507" pitchFamily="18" charset="2"/>
              </a:rPr>
              <a:t></a:t>
            </a:r>
            <a:r>
              <a:rPr lang="en-US" dirty="0" smtClean="0"/>
              <a:t> modifies data</a:t>
            </a:r>
          </a:p>
          <a:p>
            <a:r>
              <a:rPr lang="en-US" dirty="0" smtClean="0"/>
              <a:t>  </a:t>
            </a:r>
            <a:r>
              <a:rPr lang="en-US" dirty="0">
                <a:sym typeface="Symbol" panose="05050102010706020507" pitchFamily="18" charset="2"/>
              </a:rPr>
              <a:t></a:t>
            </a:r>
            <a:r>
              <a:rPr lang="en-US" dirty="0" smtClean="0"/>
              <a:t> triggers update</a:t>
            </a:r>
          </a:p>
          <a:p>
            <a:r>
              <a:rPr lang="en-US" dirty="0" smtClean="0"/>
              <a:t>  </a:t>
            </a:r>
            <a:r>
              <a:rPr lang="en-US" dirty="0" smtClean="0">
                <a:sym typeface="Symbol" panose="05050102010706020507" pitchFamily="18" charset="2"/>
              </a:rPr>
              <a:t> involves </a:t>
            </a:r>
            <a:r>
              <a:rPr lang="en-US" dirty="0" err="1" smtClean="0">
                <a:sym typeface="Symbol" panose="05050102010706020507" pitchFamily="18" charset="2"/>
              </a:rPr>
              <a:t>Javascript</a:t>
            </a:r>
            <a:r>
              <a:rPr lang="en-US" dirty="0" smtClean="0">
                <a:sym typeface="Symbol" panose="05050102010706020507" pitchFamily="18" charset="2"/>
              </a:rPr>
              <a:t> tinkering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870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Linked figures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428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1774"/>
          <a:stretch/>
        </p:blipFill>
        <p:spPr>
          <a:xfrm>
            <a:off x="395536" y="1340769"/>
            <a:ext cx="7418611" cy="4824536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2483768" y="2112470"/>
            <a:ext cx="6509336" cy="1436575"/>
            <a:chOff x="3628678" y="4432293"/>
            <a:chExt cx="6509336" cy="1436575"/>
          </a:xfrm>
        </p:grpSpPr>
        <p:cxnSp>
          <p:nvCxnSpPr>
            <p:cNvPr id="6" name="Straight Arrow Connector 5"/>
            <p:cNvCxnSpPr>
              <a:stCxn id="7" idx="1"/>
            </p:cNvCxnSpPr>
            <p:nvPr/>
          </p:nvCxnSpPr>
          <p:spPr>
            <a:xfrm flipH="1" flipV="1">
              <a:off x="3628678" y="4432293"/>
              <a:ext cx="4285714" cy="974910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7914392" y="4945538"/>
              <a:ext cx="2223622" cy="92333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linked figures for</a:t>
              </a:r>
            </a:p>
            <a:p>
              <a:r>
                <a:rPr lang="en-US" dirty="0">
                  <a:solidFill>
                    <a:srgbClr val="C00000"/>
                  </a:solidFill>
                </a:rPr>
                <a:t> </a:t>
              </a:r>
              <a:r>
                <a:rPr lang="en-US" dirty="0" smtClean="0">
                  <a:solidFill>
                    <a:srgbClr val="C00000"/>
                  </a:solidFill>
                </a:rPr>
                <a:t> </a:t>
              </a:r>
              <a:r>
                <a:rPr lang="en-US" dirty="0" smtClean="0">
                  <a:solidFill>
                    <a:srgbClr val="C00000"/>
                  </a:solidFill>
                  <a:sym typeface="Symbol" panose="05050102010706020507" pitchFamily="18" charset="2"/>
                </a:rPr>
                <a:t> </a:t>
              </a:r>
              <a:r>
                <a:rPr lang="en-US" dirty="0" smtClean="0">
                  <a:solidFill>
                    <a:srgbClr val="C00000"/>
                  </a:solidFill>
                </a:rPr>
                <a:t>panning, zooming</a:t>
              </a:r>
            </a:p>
            <a:p>
              <a:r>
                <a:rPr lang="en-US" dirty="0">
                  <a:solidFill>
                    <a:srgbClr val="C00000"/>
                  </a:solidFill>
                </a:rPr>
                <a:t> </a:t>
              </a:r>
              <a:r>
                <a:rPr lang="en-US" dirty="0" smtClean="0">
                  <a:solidFill>
                    <a:srgbClr val="C00000"/>
                  </a:solidFill>
                </a:rPr>
                <a:t> </a:t>
              </a:r>
              <a:r>
                <a:rPr lang="en-US" dirty="0" smtClean="0">
                  <a:solidFill>
                    <a:srgbClr val="C00000"/>
                  </a:solidFill>
                  <a:sym typeface="Symbol" panose="05050102010706020507" pitchFamily="18" charset="2"/>
                </a:rPr>
                <a:t> </a:t>
              </a:r>
              <a:r>
                <a:rPr lang="en-US" dirty="0" smtClean="0">
                  <a:solidFill>
                    <a:srgbClr val="C00000"/>
                  </a:solidFill>
                </a:rPr>
                <a:t>interactive settings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 flipV="1">
              <a:off x="5376784" y="5084693"/>
              <a:ext cx="2537608" cy="322510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>
              <a:stCxn id="7" idx="1"/>
            </p:cNvCxnSpPr>
            <p:nvPr/>
          </p:nvCxnSpPr>
          <p:spPr>
            <a:xfrm flipH="1">
              <a:off x="5376784" y="5407203"/>
              <a:ext cx="2537608" cy="420913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Rounded Rectangle 10"/>
          <p:cNvSpPr/>
          <p:nvPr/>
        </p:nvSpPr>
        <p:spPr>
          <a:xfrm>
            <a:off x="3563888" y="1628800"/>
            <a:ext cx="1062737" cy="360040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971600" y="5013176"/>
            <a:ext cx="2088232" cy="1157153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362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4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Linked brushing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429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340768"/>
            <a:ext cx="5555930" cy="4843437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1403648" y="1340768"/>
            <a:ext cx="7113316" cy="3401580"/>
            <a:chOff x="1403648" y="1340768"/>
            <a:chExt cx="7113316" cy="3401580"/>
          </a:xfrm>
        </p:grpSpPr>
        <p:sp>
          <p:nvSpPr>
            <p:cNvPr id="5" name="Rounded Rectangle 4"/>
            <p:cNvSpPr/>
            <p:nvPr/>
          </p:nvSpPr>
          <p:spPr>
            <a:xfrm>
              <a:off x="4716016" y="1340768"/>
              <a:ext cx="360040" cy="360040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1403648" y="2178967"/>
              <a:ext cx="7113316" cy="2563381"/>
              <a:chOff x="2839326" y="4562610"/>
              <a:chExt cx="7113316" cy="2563381"/>
            </a:xfrm>
          </p:grpSpPr>
          <p:cxnSp>
            <p:nvCxnSpPr>
              <p:cNvPr id="7" name="Straight Arrow Connector 6"/>
              <p:cNvCxnSpPr>
                <a:stCxn id="8" idx="1"/>
              </p:cNvCxnSpPr>
              <p:nvPr/>
            </p:nvCxnSpPr>
            <p:spPr>
              <a:xfrm flipH="1" flipV="1">
                <a:off x="2839326" y="4562610"/>
                <a:ext cx="5075066" cy="993359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TextBox 7"/>
              <p:cNvSpPr txBox="1"/>
              <p:nvPr/>
            </p:nvSpPr>
            <p:spPr>
              <a:xfrm>
                <a:off x="7914392" y="5371303"/>
                <a:ext cx="2038250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consistent selection</a:t>
                </a:r>
                <a:endParaRPr lang="nl-BE" dirty="0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9" name="Straight Arrow Connector 8"/>
              <p:cNvCxnSpPr>
                <a:stCxn id="8" idx="1"/>
              </p:cNvCxnSpPr>
              <p:nvPr/>
            </p:nvCxnSpPr>
            <p:spPr>
              <a:xfrm flipH="1" flipV="1">
                <a:off x="5647638" y="5371303"/>
                <a:ext cx="2266754" cy="184666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/>
              <p:cNvCxnSpPr>
                <a:stCxn id="8" idx="1"/>
              </p:cNvCxnSpPr>
              <p:nvPr/>
            </p:nvCxnSpPr>
            <p:spPr>
              <a:xfrm flipH="1">
                <a:off x="6331714" y="5555969"/>
                <a:ext cx="1582678" cy="1570022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978902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</a:t>
            </a:r>
            <a:r>
              <a:rPr lang="en-US" dirty="0" err="1" smtClean="0"/>
              <a:t>pyder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</a:t>
            </a:fld>
            <a:endParaRPr lang="nl-BE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226349"/>
            <a:ext cx="8572797" cy="5226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123728" y="3609009"/>
            <a:ext cx="939873" cy="4616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none" rtlCol="0">
            <a:spAutoFit/>
          </a:bodyPr>
          <a:lstStyle/>
          <a:p>
            <a:r>
              <a:rPr lang="en-US" sz="2400" dirty="0" smtClean="0"/>
              <a:t>editor</a:t>
            </a:r>
            <a:endParaRPr lang="nl-BE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7246124" y="5487615"/>
            <a:ext cx="1142300" cy="4616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none" rtlCol="0">
            <a:spAutoFit/>
          </a:bodyPr>
          <a:lstStyle/>
          <a:p>
            <a:r>
              <a:rPr lang="en-US" sz="2400" dirty="0" smtClean="0"/>
              <a:t>console</a:t>
            </a:r>
            <a:endParaRPr lang="nl-BE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5247678" y="3356992"/>
            <a:ext cx="2204642" cy="4616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none" rtlCol="0">
            <a:spAutoFit/>
          </a:bodyPr>
          <a:lstStyle/>
          <a:p>
            <a:r>
              <a:rPr lang="en-US" sz="2400" dirty="0" smtClean="0"/>
              <a:t>object inspector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215012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</p:bldLst>
  </p:timing>
</p:sld>
</file>

<file path=ppt/slides/slide4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Hover tool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430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951" y="1628800"/>
            <a:ext cx="5773275" cy="3428231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1310015" y="2276872"/>
            <a:ext cx="7006401" cy="2158499"/>
            <a:chOff x="755576" y="2276872"/>
            <a:chExt cx="7006401" cy="2158499"/>
          </a:xfrm>
        </p:grpSpPr>
        <p:cxnSp>
          <p:nvCxnSpPr>
            <p:cNvPr id="6" name="Straight Arrow Connector 5"/>
            <p:cNvCxnSpPr>
              <a:stCxn id="7" idx="1"/>
              <a:endCxn id="9" idx="3"/>
            </p:cNvCxnSpPr>
            <p:nvPr/>
          </p:nvCxnSpPr>
          <p:spPr>
            <a:xfrm flipH="1" flipV="1">
              <a:off x="3779912" y="2564904"/>
              <a:ext cx="2659522" cy="1547302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6439434" y="3789040"/>
              <a:ext cx="1322543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C00000"/>
                  </a:solidFill>
                </a:rPr>
                <a:t>hover for details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755576" y="2276872"/>
              <a:ext cx="3024336" cy="576064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3045548" y="5601805"/>
            <a:ext cx="394832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Any information can be added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97609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&amp; video processing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github.com/gjbex/training-material/tree/master/Python/ImageProcessing</a:t>
            </a:r>
            <a:r>
              <a:rPr lang="en-US" sz="1800" dirty="0" smtClean="0"/>
              <a:t> 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96498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&amp; video processing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Use dedicated software, e.g., GIMP, </a:t>
            </a:r>
            <a:r>
              <a:rPr lang="en-US" dirty="0" err="1" smtClean="0"/>
              <a:t>OpenShot</a:t>
            </a:r>
            <a:endParaRPr lang="en-US" dirty="0" smtClean="0"/>
          </a:p>
          <a:p>
            <a:pPr lvl="1"/>
            <a:r>
              <a:rPr lang="en-US" dirty="0" smtClean="0"/>
              <a:t>use Python for plugins</a:t>
            </a:r>
          </a:p>
          <a:p>
            <a:pPr lvl="1"/>
            <a:r>
              <a:rPr lang="en-US" dirty="0" smtClean="0"/>
              <a:t>use Python for scripting</a:t>
            </a:r>
          </a:p>
          <a:p>
            <a:r>
              <a:rPr lang="en-US" dirty="0" smtClean="0"/>
              <a:t>Image processing</a:t>
            </a:r>
          </a:p>
          <a:p>
            <a:pPr lvl="1"/>
            <a:r>
              <a:rPr lang="en-US" dirty="0" smtClean="0"/>
              <a:t>pillow: basic image processing (successor to PIL)</a:t>
            </a:r>
          </a:p>
          <a:p>
            <a:pPr lvl="1"/>
            <a:r>
              <a:rPr lang="en-US" dirty="0" err="1" smtClean="0"/>
              <a:t>scikit</a:t>
            </a:r>
            <a:r>
              <a:rPr lang="en-US" dirty="0" smtClean="0"/>
              <a:t>-image: more sophisticated algorithms</a:t>
            </a:r>
          </a:p>
          <a:p>
            <a:pPr lvl="1"/>
            <a:r>
              <a:rPr lang="en-US" dirty="0" err="1" smtClean="0"/>
              <a:t>OpenCV</a:t>
            </a:r>
            <a:r>
              <a:rPr lang="en-US" dirty="0" smtClean="0"/>
              <a:t>: comparable to </a:t>
            </a:r>
            <a:r>
              <a:rPr lang="en-US" dirty="0" err="1" smtClean="0"/>
              <a:t>scikit</a:t>
            </a:r>
            <a:r>
              <a:rPr lang="en-US" dirty="0" smtClean="0"/>
              <a:t>-image</a:t>
            </a:r>
          </a:p>
          <a:p>
            <a:r>
              <a:rPr lang="en-US" dirty="0" smtClean="0"/>
              <a:t>Video processing</a:t>
            </a:r>
          </a:p>
          <a:p>
            <a:pPr lvl="1"/>
            <a:r>
              <a:rPr lang="en-US" dirty="0" err="1" smtClean="0"/>
              <a:t>OpenCV</a:t>
            </a:r>
            <a:r>
              <a:rPr lang="en-US" dirty="0" smtClean="0"/>
              <a:t>: many useful algorithms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432</a:t>
            </a:fld>
            <a:endParaRPr lang="nl-BE"/>
          </a:p>
        </p:txBody>
      </p:sp>
      <p:sp>
        <p:nvSpPr>
          <p:cNvPr id="5" name="Rectangle 4"/>
          <p:cNvSpPr/>
          <p:nvPr/>
        </p:nvSpPr>
        <p:spPr>
          <a:xfrm>
            <a:off x="1259632" y="4149080"/>
            <a:ext cx="1872208" cy="2880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259632" y="5589240"/>
            <a:ext cx="1296144" cy="36004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367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4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restoration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point spread function</a:t>
            </a:r>
          </a:p>
          <a:p>
            <a:endParaRPr lang="en-US" dirty="0"/>
          </a:p>
          <a:p>
            <a:r>
              <a:rPr lang="en-US" dirty="0" smtClean="0"/>
              <a:t>Perform deconvolution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76872"/>
            <a:ext cx="757118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point_spread_f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np.ones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((5, 5))/25.0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411759"/>
            <a:ext cx="7571184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skimage.restoration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unsupervised_wiener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denoised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_ =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unsupervised_wiener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img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point_spread_f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4" t="9051" r="48738" b="13775"/>
          <a:stretch/>
        </p:blipFill>
        <p:spPr>
          <a:xfrm>
            <a:off x="680011" y="4361834"/>
            <a:ext cx="2091790" cy="2214630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5148064" y="3994186"/>
            <a:ext cx="3519770" cy="974645"/>
            <a:chOff x="2211763" y="2967703"/>
            <a:chExt cx="3519770" cy="974645"/>
          </a:xfrm>
        </p:grpSpPr>
        <p:sp>
          <p:nvSpPr>
            <p:cNvPr id="9" name="Rectangle 8"/>
            <p:cNvSpPr/>
            <p:nvPr/>
          </p:nvSpPr>
          <p:spPr>
            <a:xfrm>
              <a:off x="2211763" y="2967703"/>
              <a:ext cx="533661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563888" y="3573016"/>
              <a:ext cx="216764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3D </a:t>
              </a:r>
              <a:r>
                <a:rPr lang="en-US" dirty="0" err="1" smtClean="0"/>
                <a:t>numpy</a:t>
              </a:r>
              <a:r>
                <a:rPr lang="en-US" dirty="0" smtClean="0"/>
                <a:t> array, RGB</a:t>
              </a:r>
              <a:endParaRPr lang="en-US" dirty="0"/>
            </a:p>
          </p:txBody>
        </p:sp>
        <p:cxnSp>
          <p:nvCxnSpPr>
            <p:cNvPr id="11" name="Straight Arrow Connector 10"/>
            <p:cNvCxnSpPr>
              <a:stCxn id="10" idx="1"/>
              <a:endCxn id="9" idx="3"/>
            </p:cNvCxnSpPr>
            <p:nvPr/>
          </p:nvCxnSpPr>
          <p:spPr>
            <a:xfrm flipH="1" flipV="1">
              <a:off x="2745424" y="3111719"/>
              <a:ext cx="818464" cy="64596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5580112" y="5301208"/>
            <a:ext cx="1723549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For image I/O:</a:t>
            </a:r>
            <a:br>
              <a:rPr lang="en-US" sz="2000" dirty="0" smtClean="0"/>
            </a:b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skimage.io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53" t="9051" r="1766" b="13775"/>
          <a:stretch/>
        </p:blipFill>
        <p:spPr>
          <a:xfrm>
            <a:off x="2958608" y="4361834"/>
            <a:ext cx="2088233" cy="2214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720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12" grpId="0" animBg="1"/>
    </p:bldLst>
  </p:timing>
</p:sld>
</file>

<file path=ppt/slides/slide4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Segmentation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initial contour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Compute snake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156663"/>
            <a:ext cx="7571184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theta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np.linspace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(0, 2*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np.pi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x0 + radius*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np.cos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(theta)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y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y0 + radius*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np.sin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(theta)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initial_snake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([x, y]).T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897540"/>
            <a:ext cx="7571184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skimage.segmentation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active_contour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snake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active_contour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smoothed_image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initial_snake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alpha=alpha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beta=beta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gamma=gamma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76" t="11751" r="10625" b="11751"/>
          <a:stretch/>
        </p:blipFill>
        <p:spPr>
          <a:xfrm>
            <a:off x="6516216" y="1269862"/>
            <a:ext cx="2304256" cy="230425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76" t="11751" r="10625" b="11751"/>
          <a:stretch/>
        </p:blipFill>
        <p:spPr>
          <a:xfrm>
            <a:off x="755576" y="4497704"/>
            <a:ext cx="2386608" cy="238660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558715" y="5584794"/>
            <a:ext cx="5194921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skimage.filters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Gaussian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smoothed_image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gaussian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(image, 3)</a:t>
            </a:r>
          </a:p>
        </p:txBody>
      </p:sp>
    </p:spTree>
    <p:extLst>
      <p:ext uri="{BB962C8B-B14F-4D97-AF65-F5344CB8AC3E}">
        <p14:creationId xmlns:p14="http://schemas.microsoft.com/office/powerpoint/2010/main" val="3539642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9" grpId="0" animBg="1"/>
    </p:bldLst>
  </p:timing>
</p:sld>
</file>

<file path=ppt/slides/slide4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Capturing video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Capture from camera, show in window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316936"/>
            <a:ext cx="7571184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cv2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capture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cv2.VideoCapture(0)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 True: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status, frame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capture.read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if not status: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# oops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cv2.imshow('frame', frame)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cv2.waitKey(1) &amp; 0xFF ==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ord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('q'):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break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cv2.destroyAllWindows()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capture.release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2169360" y="3157225"/>
            <a:ext cx="3564289" cy="945396"/>
            <a:chOff x="2169360" y="2996952"/>
            <a:chExt cx="3564289" cy="945396"/>
          </a:xfrm>
        </p:grpSpPr>
        <p:sp>
          <p:nvSpPr>
            <p:cNvPr id="6" name="Rectangle 5"/>
            <p:cNvSpPr/>
            <p:nvPr/>
          </p:nvSpPr>
          <p:spPr>
            <a:xfrm>
              <a:off x="2169360" y="2996952"/>
              <a:ext cx="720080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563888" y="3573016"/>
              <a:ext cx="216976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3D </a:t>
              </a:r>
              <a:r>
                <a:rPr lang="en-US" dirty="0" err="1" smtClean="0"/>
                <a:t>numpy</a:t>
              </a:r>
              <a:r>
                <a:rPr lang="en-US" dirty="0" smtClean="0"/>
                <a:t> array, BGR</a:t>
              </a:r>
              <a:endParaRPr lang="en-US" dirty="0"/>
            </a:p>
          </p:txBody>
        </p:sp>
        <p:cxnSp>
          <p:nvCxnSpPr>
            <p:cNvPr id="9" name="Straight Arrow Connector 8"/>
            <p:cNvCxnSpPr>
              <a:stCxn id="7" idx="1"/>
              <a:endCxn id="6" idx="3"/>
            </p:cNvCxnSpPr>
            <p:nvPr/>
          </p:nvCxnSpPr>
          <p:spPr>
            <a:xfrm flipH="1" flipV="1">
              <a:off x="2889440" y="3140968"/>
              <a:ext cx="674448" cy="616714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5809489" y="4835875"/>
            <a:ext cx="1995644" cy="801380"/>
            <a:chOff x="2889440" y="3140968"/>
            <a:chExt cx="1995644" cy="801380"/>
          </a:xfrm>
        </p:grpSpPr>
        <p:sp>
          <p:nvSpPr>
            <p:cNvPr id="14" name="TextBox 13"/>
            <p:cNvSpPr txBox="1"/>
            <p:nvPr/>
          </p:nvSpPr>
          <p:spPr>
            <a:xfrm>
              <a:off x="3563888" y="3573016"/>
              <a:ext cx="132119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quit on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'q'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5" name="Straight Arrow Connector 14"/>
            <p:cNvCxnSpPr>
              <a:stCxn id="14" idx="1"/>
            </p:cNvCxnSpPr>
            <p:nvPr/>
          </p:nvCxnSpPr>
          <p:spPr>
            <a:xfrm flipH="1" flipV="1">
              <a:off x="2889440" y="3140968"/>
              <a:ext cx="674448" cy="616714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4499992" y="2869193"/>
            <a:ext cx="3085482" cy="478169"/>
            <a:chOff x="2067752" y="3464179"/>
            <a:chExt cx="3085482" cy="478169"/>
          </a:xfrm>
        </p:grpSpPr>
        <p:sp>
          <p:nvSpPr>
            <p:cNvPr id="17" name="TextBox 16"/>
            <p:cNvSpPr txBox="1"/>
            <p:nvPr/>
          </p:nvSpPr>
          <p:spPr>
            <a:xfrm>
              <a:off x="3563888" y="3573016"/>
              <a:ext cx="158934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device number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8" name="Straight Arrow Connector 17"/>
            <p:cNvCxnSpPr>
              <a:stCxn id="17" idx="1"/>
            </p:cNvCxnSpPr>
            <p:nvPr/>
          </p:nvCxnSpPr>
          <p:spPr>
            <a:xfrm flipH="1" flipV="1">
              <a:off x="2067752" y="3464179"/>
              <a:ext cx="1496136" cy="29350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72787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Reading/writing video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Reading from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my_video.avi</a:t>
            </a:r>
          </a:p>
          <a:p>
            <a:endParaRPr lang="en-US" dirty="0"/>
          </a:p>
          <a:p>
            <a:r>
              <a:rPr lang="en-US" dirty="0" smtClean="0"/>
              <a:t>Writing to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my_video.avi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51518"/>
            <a:ext cx="757118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capture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cv2.VideoCapture('my_video.avi')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378947"/>
            <a:ext cx="7571184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fourcc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cv2.VideoWriter_fourcc(*'XVID')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writer = cv2.VideoWriter('my_video.avi',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fourcc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frames_per_second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(width, height))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frame in frames: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writer.write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(frame)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writer.release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5724128" y="2687527"/>
            <a:ext cx="2342454" cy="719026"/>
            <a:chOff x="2835658" y="3573016"/>
            <a:chExt cx="2342454" cy="719026"/>
          </a:xfrm>
        </p:grpSpPr>
        <p:sp>
          <p:nvSpPr>
            <p:cNvPr id="8" name="TextBox 7"/>
            <p:cNvSpPr txBox="1"/>
            <p:nvPr/>
          </p:nvSpPr>
          <p:spPr>
            <a:xfrm>
              <a:off x="3563888" y="3573016"/>
              <a:ext cx="161422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video encoding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9" name="Straight Arrow Connector 8"/>
            <p:cNvCxnSpPr>
              <a:stCxn id="8" idx="1"/>
            </p:cNvCxnSpPr>
            <p:nvPr/>
          </p:nvCxnSpPr>
          <p:spPr>
            <a:xfrm flipH="1">
              <a:off x="2835658" y="3757682"/>
              <a:ext cx="728230" cy="534360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90770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4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Follow the ball: setup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Hue histogram of ROI (region of interest)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571184" cy="28623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status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frame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capture.read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track_window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y, width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height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hsv_frame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cv2.cvtColor(frame, cv2.COLOR_BGR2HSV)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mask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cv2.inRange(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hsv_frame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min_hue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50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50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max_hue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255, 255)))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roi_hist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cv2.calcHist([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hsv_frame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], [0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mask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max_hue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max_hue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cv2.normalize(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roi_hist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roi_hist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0, 255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cv2.NORM_MINMAX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3528" y="5210185"/>
            <a:ext cx="37665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HSV = Hue, Saturation, Value</a:t>
            </a:r>
            <a:endParaRPr lang="en-US" sz="2400" dirty="0"/>
          </a:p>
        </p:txBody>
      </p:sp>
      <p:grpSp>
        <p:nvGrpSpPr>
          <p:cNvPr id="8" name="Group 7"/>
          <p:cNvGrpSpPr/>
          <p:nvPr/>
        </p:nvGrpSpPr>
        <p:grpSpPr>
          <a:xfrm>
            <a:off x="1619672" y="5631829"/>
            <a:ext cx="2533268" cy="788474"/>
            <a:chOff x="3339714" y="3246207"/>
            <a:chExt cx="2533268" cy="788474"/>
          </a:xfrm>
        </p:grpSpPr>
        <p:sp>
          <p:nvSpPr>
            <p:cNvPr id="9" name="TextBox 8"/>
            <p:cNvSpPr txBox="1"/>
            <p:nvPr/>
          </p:nvSpPr>
          <p:spPr>
            <a:xfrm>
              <a:off x="3563888" y="3573016"/>
              <a:ext cx="2309094" cy="4616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determines color</a:t>
              </a:r>
              <a:endParaRPr lang="en-US" sz="2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0" name="Straight Arrow Connector 9"/>
            <p:cNvCxnSpPr>
              <a:stCxn id="9" idx="1"/>
            </p:cNvCxnSpPr>
            <p:nvPr/>
          </p:nvCxnSpPr>
          <p:spPr>
            <a:xfrm flipH="1" flipV="1">
              <a:off x="3339714" y="3246207"/>
              <a:ext cx="224174" cy="557642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6142427" y="3429000"/>
            <a:ext cx="2873581" cy="707886"/>
            <a:chOff x="2420845" y="3573016"/>
            <a:chExt cx="2873581" cy="707886"/>
          </a:xfrm>
        </p:grpSpPr>
        <p:sp>
          <p:nvSpPr>
            <p:cNvPr id="13" name="TextBox 12"/>
            <p:cNvSpPr txBox="1"/>
            <p:nvPr/>
          </p:nvSpPr>
          <p:spPr>
            <a:xfrm>
              <a:off x="3563888" y="3573016"/>
              <a:ext cx="1730538" cy="70788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only histogram</a:t>
              </a:r>
              <a:br>
                <a:rPr lang="en-US" sz="2000" dirty="0" smtClean="0"/>
              </a:br>
              <a:r>
                <a:rPr lang="en-US" sz="2000" dirty="0" smtClean="0"/>
                <a:t>for hue on ROI</a:t>
              </a:r>
              <a:endParaRPr lang="en-US" sz="20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4" name="Straight Arrow Connector 13"/>
            <p:cNvCxnSpPr>
              <a:stCxn id="13" idx="1"/>
            </p:cNvCxnSpPr>
            <p:nvPr/>
          </p:nvCxnSpPr>
          <p:spPr>
            <a:xfrm flipH="1">
              <a:off x="2420845" y="3926959"/>
              <a:ext cx="1143043" cy="252725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23776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Follow the ball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 frames and update track window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438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457200" y="2089879"/>
            <a:ext cx="8435280" cy="31393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termin_cond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(cv2.TERM_CRITERIA_EPS |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cv2.TERM_CRITERIA_COUNT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iterations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pixels)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status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frame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capture.read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hsv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cv2.cvtColor(frame, cv2.COLOR_BGR2HSV)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back_proj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cv2.calcBackProject([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hsv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], [0],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roi_hist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max_hue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status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track_window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cv2.meanShift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back_proj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track_window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termin_cond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  <a:endParaRPr lang="en-US" dirty="0"/>
          </a:p>
        </p:txBody>
      </p:sp>
      <p:pic>
        <p:nvPicPr>
          <p:cNvPr id="7" name="ball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5616" y="4728525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847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4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Success depends on</a:t>
            </a:r>
            <a:br>
              <a:rPr lang="en-US" dirty="0" smtClean="0"/>
            </a:br>
            <a:r>
              <a:rPr lang="en-US" dirty="0" smtClean="0"/>
              <a:t>           </a:t>
            </a:r>
            <a:r>
              <a:rPr lang="en-US" i="1" dirty="0" smtClean="0">
                <a:solidFill>
                  <a:srgbClr val="C00000"/>
                </a:solidFill>
              </a:rPr>
              <a:t>understanding algorithms!</a:t>
            </a:r>
          </a:p>
          <a:p>
            <a:r>
              <a:rPr lang="en-US" dirty="0" smtClean="0"/>
              <a:t>Many things to explore</a:t>
            </a:r>
          </a:p>
          <a:p>
            <a:r>
              <a:rPr lang="en-US" dirty="0" smtClean="0"/>
              <a:t>Check out</a:t>
            </a:r>
          </a:p>
          <a:p>
            <a:pPr lvl="1"/>
            <a:r>
              <a:rPr lang="en-US" sz="2000" dirty="0">
                <a:hlinkClick r:id="rId2"/>
              </a:rPr>
              <a:t>http://</a:t>
            </a:r>
            <a:r>
              <a:rPr lang="en-US" sz="2000" dirty="0" smtClean="0">
                <a:hlinkClick r:id="rId2"/>
              </a:rPr>
              <a:t>scikit-image.org/docs/0.12.x/user_guide.html</a:t>
            </a:r>
            <a:r>
              <a:rPr lang="en-US" sz="2000" dirty="0" smtClean="0"/>
              <a:t> </a:t>
            </a:r>
            <a:endParaRPr lang="en-US" sz="2400" dirty="0" smtClean="0"/>
          </a:p>
          <a:p>
            <a:pPr lvl="1"/>
            <a:r>
              <a:rPr lang="en-US" sz="2000" dirty="0">
                <a:hlinkClick r:id="rId3"/>
              </a:rPr>
              <a:t>http://</a:t>
            </a:r>
            <a:r>
              <a:rPr lang="en-US" sz="2000" dirty="0" smtClean="0">
                <a:hlinkClick r:id="rId3"/>
              </a:rPr>
              <a:t>docs.opencv.org/3.2.0/d6/d00/tutorial_py_root.html</a:t>
            </a:r>
            <a:r>
              <a:rPr lang="en-US" sz="200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93051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</a:t>
            </a:r>
            <a:r>
              <a:rPr lang="en-US" dirty="0" err="1" smtClean="0"/>
              <a:t>pyder</a:t>
            </a:r>
            <a:r>
              <a:rPr lang="en-US" dirty="0" smtClean="0"/>
              <a:t>: work cycle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Repeat until done</a:t>
            </a:r>
          </a:p>
          <a:p>
            <a:pPr lvl="1"/>
            <a:r>
              <a:rPr lang="en-US" dirty="0" smtClean="0"/>
              <a:t>Edit code</a:t>
            </a:r>
            <a:endParaRPr lang="nl-BE" dirty="0" smtClean="0"/>
          </a:p>
          <a:p>
            <a:pPr lvl="1"/>
            <a:r>
              <a:rPr lang="en-US" dirty="0" smtClean="0"/>
              <a:t>Safe file</a:t>
            </a:r>
          </a:p>
          <a:p>
            <a:pPr lvl="1"/>
            <a:r>
              <a:rPr lang="en-US" dirty="0" smtClean="0"/>
              <a:t>Run file</a:t>
            </a:r>
          </a:p>
          <a:p>
            <a:pPr lvl="1"/>
            <a:r>
              <a:rPr lang="en-US" dirty="0" smtClean="0"/>
              <a:t>Check results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</a:t>
            </a:fld>
            <a:endParaRPr lang="nl-BE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1412776"/>
            <a:ext cx="3419475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66"/>
          <a:stretch/>
        </p:blipFill>
        <p:spPr bwMode="auto">
          <a:xfrm>
            <a:off x="1763688" y="4208365"/>
            <a:ext cx="6915150" cy="26050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0" name="Group 19"/>
          <p:cNvGrpSpPr/>
          <p:nvPr/>
        </p:nvGrpSpPr>
        <p:grpSpPr>
          <a:xfrm>
            <a:off x="2807804" y="2470464"/>
            <a:ext cx="3348372" cy="1534600"/>
            <a:chOff x="2807804" y="2470464"/>
            <a:chExt cx="3348372" cy="1534600"/>
          </a:xfrm>
        </p:grpSpPr>
        <p:cxnSp>
          <p:nvCxnSpPr>
            <p:cNvPr id="7" name="Straight Arrow Connector 6"/>
            <p:cNvCxnSpPr>
              <a:endCxn id="18" idx="0"/>
            </p:cNvCxnSpPr>
            <p:nvPr/>
          </p:nvCxnSpPr>
          <p:spPr>
            <a:xfrm>
              <a:off x="2807804" y="2470464"/>
              <a:ext cx="2448272" cy="1102552"/>
            </a:xfrm>
            <a:prstGeom prst="straightConnector1">
              <a:avLst/>
            </a:prstGeom>
            <a:ln w="2540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/>
            <p:cNvSpPr/>
            <p:nvPr/>
          </p:nvSpPr>
          <p:spPr>
            <a:xfrm>
              <a:off x="4355976" y="3573016"/>
              <a:ext cx="1800200" cy="4320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2627784" y="1818482"/>
            <a:ext cx="2453564" cy="1178470"/>
            <a:chOff x="2627784" y="1818482"/>
            <a:chExt cx="2453564" cy="1178470"/>
          </a:xfrm>
        </p:grpSpPr>
        <p:cxnSp>
          <p:nvCxnSpPr>
            <p:cNvPr id="9" name="Straight Arrow Connector 8"/>
            <p:cNvCxnSpPr>
              <a:endCxn id="21" idx="2"/>
            </p:cNvCxnSpPr>
            <p:nvPr/>
          </p:nvCxnSpPr>
          <p:spPr>
            <a:xfrm flipV="1">
              <a:off x="2627784" y="1998502"/>
              <a:ext cx="2237540" cy="998450"/>
            </a:xfrm>
            <a:prstGeom prst="straightConnector1">
              <a:avLst/>
            </a:prstGeom>
            <a:ln w="2540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/>
            <p:cNvSpPr/>
            <p:nvPr/>
          </p:nvSpPr>
          <p:spPr>
            <a:xfrm>
              <a:off x="4865324" y="1818482"/>
              <a:ext cx="216024" cy="360040"/>
            </a:xfrm>
            <a:prstGeom prst="ellips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2627784" y="1769307"/>
            <a:ext cx="3029628" cy="1731701"/>
            <a:chOff x="2051720" y="1818482"/>
            <a:chExt cx="3029628" cy="1731701"/>
          </a:xfrm>
        </p:grpSpPr>
        <p:cxnSp>
          <p:nvCxnSpPr>
            <p:cNvPr id="28" name="Straight Arrow Connector 27"/>
            <p:cNvCxnSpPr>
              <a:endCxn id="29" idx="2"/>
            </p:cNvCxnSpPr>
            <p:nvPr/>
          </p:nvCxnSpPr>
          <p:spPr>
            <a:xfrm flipV="1">
              <a:off x="2051720" y="1998502"/>
              <a:ext cx="2813604" cy="1551681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Oval 28"/>
            <p:cNvSpPr/>
            <p:nvPr/>
          </p:nvSpPr>
          <p:spPr>
            <a:xfrm>
              <a:off x="4865324" y="1818482"/>
              <a:ext cx="216024" cy="360040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1763688" y="4005064"/>
            <a:ext cx="1656184" cy="2520280"/>
            <a:chOff x="1763688" y="4005064"/>
            <a:chExt cx="1656184" cy="2520280"/>
          </a:xfrm>
        </p:grpSpPr>
        <p:cxnSp>
          <p:nvCxnSpPr>
            <p:cNvPr id="17" name="Straight Arrow Connector 16"/>
            <p:cNvCxnSpPr>
              <a:endCxn id="26" idx="0"/>
            </p:cNvCxnSpPr>
            <p:nvPr/>
          </p:nvCxnSpPr>
          <p:spPr>
            <a:xfrm flipH="1">
              <a:off x="2231740" y="4005064"/>
              <a:ext cx="1188132" cy="223224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5"/>
            <p:cNvSpPr/>
            <p:nvPr/>
          </p:nvSpPr>
          <p:spPr>
            <a:xfrm>
              <a:off x="1763688" y="6237312"/>
              <a:ext cx="936104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742384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bldLvl="2"/>
    </p:bldLst>
  </p:timing>
</p:sld>
</file>

<file path=ppt/slides/slide4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learning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github.com/gjbex/training-material/tree/master/Python/ScikitLearn</a:t>
            </a:r>
            <a:r>
              <a:rPr lang="en-US" sz="1800" dirty="0" smtClean="0"/>
              <a:t>  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51713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Machine learning is making great strides</a:t>
            </a:r>
          </a:p>
          <a:p>
            <a:pPr lvl="1"/>
            <a:r>
              <a:rPr lang="en-US" dirty="0" smtClean="0"/>
              <a:t>Large, good data sets</a:t>
            </a:r>
          </a:p>
          <a:p>
            <a:pPr lvl="1"/>
            <a:r>
              <a:rPr lang="en-US" dirty="0" smtClean="0"/>
              <a:t>Progress in algorithms</a:t>
            </a:r>
          </a:p>
          <a:p>
            <a:r>
              <a:rPr lang="en-US" dirty="0" smtClean="0"/>
              <a:t>Many libraries</a:t>
            </a:r>
          </a:p>
          <a:p>
            <a:pPr lvl="1"/>
            <a:r>
              <a:rPr lang="en-US" dirty="0" err="1" smtClean="0"/>
              <a:t>scikit</a:t>
            </a:r>
            <a:r>
              <a:rPr lang="en-US" dirty="0" smtClean="0"/>
              <a:t>-learn</a:t>
            </a:r>
          </a:p>
          <a:p>
            <a:pPr lvl="1"/>
            <a:r>
              <a:rPr lang="en-US" dirty="0" err="1" smtClean="0"/>
              <a:t>theano</a:t>
            </a:r>
            <a:endParaRPr lang="en-US" dirty="0" smtClean="0"/>
          </a:p>
          <a:p>
            <a:pPr lvl="1"/>
            <a:r>
              <a:rPr lang="en-US" dirty="0" err="1" smtClean="0"/>
              <a:t>TensorFlow</a:t>
            </a:r>
            <a:endParaRPr lang="en-US" dirty="0" smtClean="0"/>
          </a:p>
          <a:p>
            <a:pPr lvl="1"/>
            <a:r>
              <a:rPr lang="en-US" dirty="0" err="1" smtClean="0"/>
              <a:t>Keras</a:t>
            </a:r>
            <a:endParaRPr lang="en-US" dirty="0" smtClean="0"/>
          </a:p>
          <a:p>
            <a:pPr lvl="1"/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441</a:t>
            </a:fld>
            <a:endParaRPr lang="nl-BE"/>
          </a:p>
        </p:txBody>
      </p:sp>
      <p:grpSp>
        <p:nvGrpSpPr>
          <p:cNvPr id="9" name="Group 8"/>
          <p:cNvGrpSpPr/>
          <p:nvPr/>
        </p:nvGrpSpPr>
        <p:grpSpPr>
          <a:xfrm>
            <a:off x="3881784" y="3212976"/>
            <a:ext cx="4434632" cy="535693"/>
            <a:chOff x="3059833" y="3327488"/>
            <a:chExt cx="4434632" cy="535693"/>
          </a:xfrm>
        </p:grpSpPr>
        <p:sp>
          <p:nvSpPr>
            <p:cNvPr id="5" name="TextBox 4"/>
            <p:cNvSpPr txBox="1"/>
            <p:nvPr/>
          </p:nvSpPr>
          <p:spPr>
            <a:xfrm>
              <a:off x="4542137" y="3327488"/>
              <a:ext cx="2952328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classic machine </a:t>
              </a:r>
              <a:r>
                <a:rPr lang="en-US" sz="2000" dirty="0" smtClean="0"/>
                <a:t>learning</a:t>
              </a:r>
              <a:endParaRPr lang="en-US" sz="2000" dirty="0"/>
            </a:p>
          </p:txBody>
        </p:sp>
        <p:cxnSp>
          <p:nvCxnSpPr>
            <p:cNvPr id="7" name="Straight Arrow Connector 6"/>
            <p:cNvCxnSpPr>
              <a:stCxn id="5" idx="1"/>
            </p:cNvCxnSpPr>
            <p:nvPr/>
          </p:nvCxnSpPr>
          <p:spPr>
            <a:xfrm flipH="1">
              <a:off x="3059833" y="3527543"/>
              <a:ext cx="1482304" cy="33563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3563888" y="4133876"/>
            <a:ext cx="4752528" cy="1311348"/>
            <a:chOff x="3563888" y="4133876"/>
            <a:chExt cx="4752528" cy="1311348"/>
          </a:xfrm>
        </p:grpSpPr>
        <p:grpSp>
          <p:nvGrpSpPr>
            <p:cNvPr id="10" name="Group 9"/>
            <p:cNvGrpSpPr/>
            <p:nvPr/>
          </p:nvGrpSpPr>
          <p:grpSpPr>
            <a:xfrm>
              <a:off x="3881784" y="4133876"/>
              <a:ext cx="4434632" cy="663276"/>
              <a:chOff x="3059833" y="3327488"/>
              <a:chExt cx="4434632" cy="663276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4542137" y="3327488"/>
                <a:ext cx="2952328" cy="40011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 smtClean="0"/>
                  <a:t>deep learning frameworks</a:t>
                </a:r>
                <a:endParaRPr lang="en-US" sz="2000" dirty="0"/>
              </a:p>
            </p:txBody>
          </p:sp>
          <p:cxnSp>
            <p:nvCxnSpPr>
              <p:cNvPr id="12" name="Straight Arrow Connector 11"/>
              <p:cNvCxnSpPr>
                <a:stCxn id="11" idx="1"/>
              </p:cNvCxnSpPr>
              <p:nvPr/>
            </p:nvCxnSpPr>
            <p:spPr>
              <a:xfrm flipH="1">
                <a:off x="3059833" y="3527543"/>
                <a:ext cx="1482304" cy="46322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Right Brace 14"/>
            <p:cNvSpPr/>
            <p:nvPr/>
          </p:nvSpPr>
          <p:spPr>
            <a:xfrm>
              <a:off x="3563888" y="4133876"/>
              <a:ext cx="216024" cy="1311348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4211960" y="5451142"/>
            <a:ext cx="327019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Fast-evolving ecosystem!</a:t>
            </a:r>
            <a:endParaRPr lang="en-US" sz="2400" dirty="0"/>
          </a:p>
        </p:txBody>
      </p:sp>
      <p:sp>
        <p:nvSpPr>
          <p:cNvPr id="20" name="Rounded Rectangle 19"/>
          <p:cNvSpPr/>
          <p:nvPr/>
        </p:nvSpPr>
        <p:spPr>
          <a:xfrm>
            <a:off x="1259632" y="3613086"/>
            <a:ext cx="1656184" cy="391978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9" grpId="0" animBg="1"/>
      <p:bldP spid="20" grpId="0" animBg="1"/>
    </p:bldLst>
  </p:timing>
</p:sld>
</file>

<file path=ppt/slides/slide4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scikit</a:t>
            </a:r>
            <a:r>
              <a:rPr lang="en-US" dirty="0" smtClean="0"/>
              <a:t>-learn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Nice end-to-end framework</a:t>
            </a:r>
          </a:p>
          <a:p>
            <a:pPr lvl="1"/>
            <a:r>
              <a:rPr lang="en-US" dirty="0" smtClean="0"/>
              <a:t>data exploration (+ pandas + </a:t>
            </a:r>
            <a:r>
              <a:rPr lang="en-US" dirty="0" err="1" smtClean="0"/>
              <a:t>holoviews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data preprocessing (+ pandas)</a:t>
            </a:r>
          </a:p>
          <a:p>
            <a:pPr lvl="2"/>
            <a:r>
              <a:rPr lang="en-US" dirty="0" smtClean="0"/>
              <a:t>cleaning/missing values</a:t>
            </a:r>
          </a:p>
          <a:p>
            <a:pPr lvl="2"/>
            <a:r>
              <a:rPr lang="en-US" dirty="0" smtClean="0"/>
              <a:t>normalization</a:t>
            </a:r>
          </a:p>
          <a:p>
            <a:pPr lvl="1"/>
            <a:r>
              <a:rPr lang="en-US" dirty="0" smtClean="0"/>
              <a:t>training</a:t>
            </a:r>
          </a:p>
          <a:p>
            <a:pPr lvl="1"/>
            <a:r>
              <a:rPr lang="en-US" dirty="0" smtClean="0"/>
              <a:t>testing</a:t>
            </a:r>
          </a:p>
          <a:p>
            <a:pPr lvl="1"/>
            <a:r>
              <a:rPr lang="en-US" dirty="0" smtClean="0"/>
              <a:t>application</a:t>
            </a:r>
          </a:p>
          <a:p>
            <a:r>
              <a:rPr lang="en-US" dirty="0" smtClean="0"/>
              <a:t>Classic only?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383996" y="5333100"/>
            <a:ext cx="5273816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Sure</a:t>
            </a:r>
            <a:r>
              <a:rPr lang="en-US" sz="2800" dirty="0"/>
              <a:t>, but don't jump into deep </a:t>
            </a:r>
            <a:r>
              <a:rPr lang="en-US" sz="2800" dirty="0" smtClean="0"/>
              <a:t>end</a:t>
            </a:r>
            <a:br>
              <a:rPr lang="en-US" sz="2800" dirty="0" smtClean="0"/>
            </a:br>
            <a:r>
              <a:rPr lang="en-US" sz="2800" i="1" dirty="0" smtClean="0"/>
              <a:t>unless</a:t>
            </a:r>
            <a:r>
              <a:rPr lang="en-US" sz="2800" dirty="0" smtClean="0"/>
              <a:t> </a:t>
            </a:r>
            <a:r>
              <a:rPr lang="en-US" sz="2800" dirty="0"/>
              <a:t>you </a:t>
            </a:r>
            <a:r>
              <a:rPr lang="en-US" sz="2800" dirty="0" smtClean="0"/>
              <a:t>can </a:t>
            </a:r>
            <a:r>
              <a:rPr lang="en-US" sz="2800" dirty="0"/>
              <a:t>swim!</a:t>
            </a:r>
          </a:p>
        </p:txBody>
      </p:sp>
    </p:spTree>
    <p:extLst>
      <p:ext uri="{BB962C8B-B14F-4D97-AF65-F5344CB8AC3E}">
        <p14:creationId xmlns:p14="http://schemas.microsoft.com/office/powerpoint/2010/main" val="376893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4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learning tasks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Supervised learning</a:t>
            </a:r>
          </a:p>
          <a:p>
            <a:pPr lvl="1"/>
            <a:r>
              <a:rPr lang="en-US" dirty="0" smtClean="0"/>
              <a:t>regression: predict numerical values</a:t>
            </a:r>
          </a:p>
          <a:p>
            <a:pPr lvl="1"/>
            <a:r>
              <a:rPr lang="en-US" dirty="0" smtClean="0"/>
              <a:t>classification: predict </a:t>
            </a:r>
            <a:r>
              <a:rPr lang="en-US" dirty="0" err="1" smtClean="0"/>
              <a:t>categorial</a:t>
            </a:r>
            <a:r>
              <a:rPr lang="en-US" dirty="0" smtClean="0"/>
              <a:t> values, i.e., labels</a:t>
            </a:r>
          </a:p>
          <a:p>
            <a:r>
              <a:rPr lang="en-US" dirty="0" smtClean="0"/>
              <a:t>Unsupervised learning</a:t>
            </a:r>
          </a:p>
          <a:p>
            <a:pPr lvl="1"/>
            <a:r>
              <a:rPr lang="en-US" dirty="0" smtClean="0"/>
              <a:t>clustering: group data according to "distance"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04765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4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World happiness index 2015 &amp; </a:t>
            </a:r>
            <a:r>
              <a:rPr lang="en-US" dirty="0"/>
              <a:t>2016</a:t>
            </a:r>
            <a:br>
              <a:rPr lang="en-US" dirty="0"/>
            </a:br>
            <a:r>
              <a:rPr lang="en-US" sz="2400" dirty="0"/>
              <a:t>(</a:t>
            </a:r>
            <a:r>
              <a:rPr lang="en-US" sz="2400" dirty="0">
                <a:hlinkClick r:id="rId2"/>
              </a:rPr>
              <a:t>http://worldhappiness.report</a:t>
            </a:r>
            <a:r>
              <a:rPr lang="en-US" sz="2400" dirty="0" smtClean="0">
                <a:hlinkClick r:id="rId2"/>
              </a:rPr>
              <a:t>/</a:t>
            </a:r>
            <a:r>
              <a:rPr lang="en-US" sz="2400" dirty="0" smtClean="0"/>
              <a:t>)</a:t>
            </a:r>
            <a:endParaRPr lang="en-US" dirty="0" smtClean="0"/>
          </a:p>
          <a:p>
            <a:r>
              <a:rPr lang="en-US" dirty="0" smtClean="0"/>
              <a:t>Happiness score for country based on</a:t>
            </a:r>
          </a:p>
          <a:p>
            <a:pPr lvl="1"/>
            <a:r>
              <a:rPr lang="en-US" dirty="0" smtClean="0"/>
              <a:t>economic factors (GDP)</a:t>
            </a:r>
          </a:p>
          <a:p>
            <a:pPr lvl="1"/>
            <a:r>
              <a:rPr lang="en-US" dirty="0" smtClean="0"/>
              <a:t>family situation (social network)</a:t>
            </a:r>
          </a:p>
          <a:p>
            <a:pPr lvl="1"/>
            <a:r>
              <a:rPr lang="en-US" dirty="0" smtClean="0"/>
              <a:t>health care (life expectancy)</a:t>
            </a:r>
          </a:p>
          <a:p>
            <a:pPr lvl="1"/>
            <a:r>
              <a:rPr lang="en-US" dirty="0" smtClean="0"/>
              <a:t>freedom</a:t>
            </a:r>
          </a:p>
          <a:p>
            <a:pPr lvl="1"/>
            <a:r>
              <a:rPr lang="en-US" dirty="0" smtClean="0"/>
              <a:t>trust (government corruption)</a:t>
            </a:r>
          </a:p>
          <a:p>
            <a:pPr lvl="1"/>
            <a:r>
              <a:rPr lang="en-US" dirty="0" smtClean="0"/>
              <a:t>generosity</a:t>
            </a:r>
          </a:p>
          <a:p>
            <a:pPr lvl="1"/>
            <a:r>
              <a:rPr lang="en-US" dirty="0" smtClean="0"/>
              <a:t>dystopia residual</a:t>
            </a:r>
          </a:p>
          <a:p>
            <a:r>
              <a:rPr lang="en-US" dirty="0" smtClean="0"/>
              <a:t>Geographical region, e.g., Western Europe, Southern Asia,…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015684" y="3671335"/>
            <a:ext cx="2671116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quantitative data</a:t>
            </a: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6015684" y="5798440"/>
            <a:ext cx="2671116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categorical data</a:t>
            </a:r>
            <a:endParaRPr lang="en-US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6952619" y="1324227"/>
            <a:ext cx="1917641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training: 2015</a:t>
            </a:r>
            <a:br>
              <a:rPr lang="en-US" sz="2400" dirty="0" smtClean="0"/>
            </a:br>
            <a:r>
              <a:rPr lang="en-US" sz="2400" dirty="0" smtClean="0"/>
              <a:t>test: 2016</a:t>
            </a:r>
            <a:endParaRPr lang="en-US" sz="2400" dirty="0"/>
          </a:p>
        </p:txBody>
      </p:sp>
      <p:grpSp>
        <p:nvGrpSpPr>
          <p:cNvPr id="12" name="Group 11"/>
          <p:cNvGrpSpPr/>
          <p:nvPr/>
        </p:nvGrpSpPr>
        <p:grpSpPr>
          <a:xfrm>
            <a:off x="6746984" y="1739725"/>
            <a:ext cx="1725344" cy="1465088"/>
            <a:chOff x="6746984" y="1739725"/>
            <a:chExt cx="1725344" cy="1465088"/>
          </a:xfrm>
        </p:grpSpPr>
        <p:sp>
          <p:nvSpPr>
            <p:cNvPr id="8" name="Rounded Rectangle 7"/>
            <p:cNvSpPr/>
            <p:nvPr/>
          </p:nvSpPr>
          <p:spPr>
            <a:xfrm>
              <a:off x="6974904" y="1739725"/>
              <a:ext cx="1341512" cy="415499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746984" y="2743148"/>
              <a:ext cx="1725344" cy="461665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don't touch!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11" name="Straight Arrow Connector 10"/>
            <p:cNvCxnSpPr>
              <a:stCxn id="9" idx="0"/>
              <a:endCxn id="8" idx="2"/>
            </p:cNvCxnSpPr>
            <p:nvPr/>
          </p:nvCxnSpPr>
          <p:spPr>
            <a:xfrm flipV="1">
              <a:off x="7609656" y="2155224"/>
              <a:ext cx="36004" cy="58792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01702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</p:bldLst>
  </p:timing>
</p:sld>
</file>

<file path=ppt/slides/slide4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World happiness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445</a:t>
            </a:fld>
            <a:endParaRPr lang="nl-B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0" b="1001"/>
          <a:stretch/>
        </p:blipFill>
        <p:spPr>
          <a:xfrm>
            <a:off x="276225" y="1844824"/>
            <a:ext cx="8591550" cy="388843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995936" y="6093296"/>
            <a:ext cx="43073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hlinkClick r:id="rId3"/>
              </a:rPr>
              <a:t>https://</a:t>
            </a:r>
            <a:r>
              <a:rPr lang="en-US" sz="1400" dirty="0" smtClean="0">
                <a:hlinkClick r:id="rId3"/>
              </a:rPr>
              <a:t>en.wikipedia.org/wiki/World_Happiness_Report</a:t>
            </a:r>
            <a:r>
              <a:rPr lang="en-US" sz="1400" dirty="0" smtClean="0"/>
              <a:t>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302223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Task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Given</a:t>
            </a:r>
          </a:p>
          <a:p>
            <a:pPr lvl="1"/>
            <a:r>
              <a:rPr lang="en-US" dirty="0" smtClean="0"/>
              <a:t>economy</a:t>
            </a:r>
          </a:p>
          <a:p>
            <a:pPr lvl="1"/>
            <a:r>
              <a:rPr lang="en-US" dirty="0" smtClean="0"/>
              <a:t>family</a:t>
            </a:r>
          </a:p>
          <a:p>
            <a:pPr lvl="1"/>
            <a:r>
              <a:rPr lang="en-US" dirty="0" smtClean="0"/>
              <a:t>health</a:t>
            </a:r>
          </a:p>
          <a:p>
            <a:pPr lvl="1"/>
            <a:r>
              <a:rPr lang="en-US" dirty="0" smtClean="0"/>
              <a:t>freedom</a:t>
            </a:r>
          </a:p>
          <a:p>
            <a:pPr lvl="1"/>
            <a:r>
              <a:rPr lang="en-US" dirty="0" smtClean="0"/>
              <a:t>trust</a:t>
            </a:r>
          </a:p>
          <a:p>
            <a:pPr lvl="1"/>
            <a:r>
              <a:rPr lang="en-US" dirty="0" smtClean="0"/>
              <a:t>generosity</a:t>
            </a:r>
          </a:p>
          <a:p>
            <a:pPr lvl="1"/>
            <a:r>
              <a:rPr lang="en-US" dirty="0" smtClean="0"/>
              <a:t>dystopia residual</a:t>
            </a:r>
          </a:p>
          <a:p>
            <a:pPr lvl="1"/>
            <a:r>
              <a:rPr lang="en-US" dirty="0" smtClean="0"/>
              <a:t>region</a:t>
            </a:r>
          </a:p>
          <a:p>
            <a:r>
              <a:rPr lang="en-US" dirty="0" smtClean="0"/>
              <a:t>Predict happiness score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148064" y="5492749"/>
            <a:ext cx="2211055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600" dirty="0" smtClean="0"/>
              <a:t>Regression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270730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4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Let's peek…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447</a:t>
            </a:fld>
            <a:endParaRPr lang="nl-BE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051"/>
          <a:stretch/>
        </p:blipFill>
        <p:spPr>
          <a:xfrm>
            <a:off x="363247" y="1844824"/>
            <a:ext cx="8316416" cy="3307582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3923928" y="4653136"/>
            <a:ext cx="4896544" cy="1465088"/>
            <a:chOff x="6746984" y="1739725"/>
            <a:chExt cx="4896544" cy="1465088"/>
          </a:xfrm>
        </p:grpSpPr>
        <p:sp>
          <p:nvSpPr>
            <p:cNvPr id="8" name="Rounded Rectangle 7"/>
            <p:cNvSpPr/>
            <p:nvPr/>
          </p:nvSpPr>
          <p:spPr>
            <a:xfrm>
              <a:off x="6974904" y="1739725"/>
              <a:ext cx="4668624" cy="415499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746984" y="2743148"/>
              <a:ext cx="1342099" cy="461665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Rescaling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10" name="Straight Arrow Connector 9"/>
            <p:cNvCxnSpPr>
              <a:stCxn id="9" idx="0"/>
              <a:endCxn id="8" idx="2"/>
            </p:cNvCxnSpPr>
            <p:nvPr/>
          </p:nvCxnSpPr>
          <p:spPr>
            <a:xfrm flipV="1">
              <a:off x="7418034" y="2155224"/>
              <a:ext cx="1891182" cy="58792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32826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Missing values?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448</a:t>
            </a:fld>
            <a:endParaRPr lang="nl-B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90" y="1484784"/>
            <a:ext cx="5818262" cy="354628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4" y="2437296"/>
            <a:ext cx="4616202" cy="281327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683568" y="5668523"/>
            <a:ext cx="5362687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 </a:t>
            </a:r>
            <a:r>
              <a:rPr lang="en-US" sz="2800" dirty="0" err="1" smtClean="0"/>
              <a:t>NaNs</a:t>
            </a:r>
            <a:r>
              <a:rPr lang="en-US" sz="2800" dirty="0" smtClean="0"/>
              <a:t>, otherwise, use 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Imputer</a:t>
            </a:r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3723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Extracting data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Part of machine learning pipeline</a:t>
            </a:r>
          </a:p>
          <a:p>
            <a:pPr lvl="1"/>
            <a:r>
              <a:rPr lang="en-US" dirty="0" smtClean="0"/>
              <a:t>fit + transform</a:t>
            </a:r>
          </a:p>
          <a:p>
            <a:r>
              <a:rPr lang="en-US" dirty="0" smtClean="0"/>
              <a:t>Extracting columns from pandas data frame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13184" y="3181032"/>
            <a:ext cx="8363272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sklearn.base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BaseEstimator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TransformerMixin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DataFrameSelector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BaseEstimator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TransformerMixin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attr_names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self.attribute_names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attr_names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fit(self, X, y=None):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self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transform(self, X):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X[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self.attribute_names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].values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4644008" y="4437112"/>
            <a:ext cx="4406520" cy="936104"/>
            <a:chOff x="4644008" y="4149080"/>
            <a:chExt cx="4406520" cy="936104"/>
          </a:xfrm>
        </p:grpSpPr>
        <p:sp>
          <p:nvSpPr>
            <p:cNvPr id="6" name="TextBox 5"/>
            <p:cNvSpPr txBox="1"/>
            <p:nvPr/>
          </p:nvSpPr>
          <p:spPr>
            <a:xfrm>
              <a:off x="6963738" y="4149080"/>
              <a:ext cx="208679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no-op: nothing to fit</a:t>
              </a:r>
              <a:endParaRPr lang="en-US" dirty="0"/>
            </a:p>
          </p:txBody>
        </p:sp>
        <p:cxnSp>
          <p:nvCxnSpPr>
            <p:cNvPr id="8" name="Straight Arrow Connector 7"/>
            <p:cNvCxnSpPr>
              <a:stCxn id="6" idx="1"/>
            </p:cNvCxnSpPr>
            <p:nvPr/>
          </p:nvCxnSpPr>
          <p:spPr>
            <a:xfrm flipH="1">
              <a:off x="4644008" y="4333746"/>
              <a:ext cx="2319730" cy="75143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6084168" y="5165596"/>
            <a:ext cx="2966360" cy="999708"/>
            <a:chOff x="6084168" y="4149080"/>
            <a:chExt cx="2966360" cy="999708"/>
          </a:xfrm>
        </p:grpSpPr>
        <p:sp>
          <p:nvSpPr>
            <p:cNvPr id="11" name="TextBox 10"/>
            <p:cNvSpPr txBox="1"/>
            <p:nvPr/>
          </p:nvSpPr>
          <p:spPr>
            <a:xfrm>
              <a:off x="6963738" y="4149080"/>
              <a:ext cx="2086790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err="1" smtClean="0"/>
                <a:t>numpy</a:t>
              </a:r>
              <a:r>
                <a:rPr lang="en-US" dirty="0" smtClean="0"/>
                <a:t> array of</a:t>
              </a:r>
              <a:br>
                <a:rPr lang="en-US" dirty="0" smtClean="0"/>
              </a:br>
              <a:r>
                <a:rPr lang="en-US" dirty="0" smtClean="0"/>
                <a:t>selected columns</a:t>
              </a:r>
              <a:endParaRPr lang="en-US" dirty="0"/>
            </a:p>
          </p:txBody>
        </p:sp>
        <p:cxnSp>
          <p:nvCxnSpPr>
            <p:cNvPr id="12" name="Straight Arrow Connector 11"/>
            <p:cNvCxnSpPr>
              <a:stCxn id="11" idx="1"/>
            </p:cNvCxnSpPr>
            <p:nvPr/>
          </p:nvCxnSpPr>
          <p:spPr>
            <a:xfrm flipH="1">
              <a:off x="6084168" y="4472246"/>
              <a:ext cx="879570" cy="676542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86283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5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</a:t>
            </a:r>
            <a:r>
              <a:rPr lang="en-US" dirty="0" err="1" smtClean="0"/>
              <a:t>pyder</a:t>
            </a:r>
            <a:r>
              <a:rPr lang="en-US" dirty="0" smtClean="0"/>
              <a:t>: object inspector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Executing code snippets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Variable values in inspector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</a:t>
            </a:fld>
            <a:endParaRPr lang="nl-BE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2701" y="2348880"/>
            <a:ext cx="3124200" cy="157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1492" y="4653136"/>
            <a:ext cx="4838700" cy="154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2" name="Group 11"/>
          <p:cNvGrpSpPr/>
          <p:nvPr/>
        </p:nvGrpSpPr>
        <p:grpSpPr>
          <a:xfrm>
            <a:off x="1465265" y="2924944"/>
            <a:ext cx="750524" cy="2386655"/>
            <a:chOff x="1465265" y="2924944"/>
            <a:chExt cx="750524" cy="2386655"/>
          </a:xfrm>
        </p:grpSpPr>
        <p:sp>
          <p:nvSpPr>
            <p:cNvPr id="5" name="Oval 4"/>
            <p:cNvSpPr/>
            <p:nvPr/>
          </p:nvSpPr>
          <p:spPr>
            <a:xfrm>
              <a:off x="1999765" y="2924944"/>
              <a:ext cx="216024" cy="209748"/>
            </a:xfrm>
            <a:prstGeom prst="ellipse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8" name="Oval 7"/>
            <p:cNvSpPr/>
            <p:nvPr/>
          </p:nvSpPr>
          <p:spPr>
            <a:xfrm>
              <a:off x="1465265" y="5101851"/>
              <a:ext cx="216024" cy="209748"/>
            </a:xfrm>
            <a:prstGeom prst="ellipse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7" name="Elbow Connector 6"/>
            <p:cNvCxnSpPr>
              <a:stCxn id="5" idx="2"/>
              <a:endCxn id="8" idx="2"/>
            </p:cNvCxnSpPr>
            <p:nvPr/>
          </p:nvCxnSpPr>
          <p:spPr>
            <a:xfrm rot="10800000" flipV="1">
              <a:off x="1465265" y="3029817"/>
              <a:ext cx="534500" cy="2176907"/>
            </a:xfrm>
            <a:prstGeom prst="bentConnector3">
              <a:avLst>
                <a:gd name="adj1" fmla="val 311900"/>
              </a:avLst>
            </a:prstGeom>
            <a:ln w="2540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1475656" y="3182532"/>
            <a:ext cx="781697" cy="2397046"/>
            <a:chOff x="1434092" y="2924944"/>
            <a:chExt cx="781697" cy="2397046"/>
          </a:xfrm>
        </p:grpSpPr>
        <p:sp>
          <p:nvSpPr>
            <p:cNvPr id="16" name="Oval 15"/>
            <p:cNvSpPr/>
            <p:nvPr/>
          </p:nvSpPr>
          <p:spPr>
            <a:xfrm>
              <a:off x="1999765" y="2924944"/>
              <a:ext cx="216024" cy="20974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7" name="Oval 16"/>
            <p:cNvSpPr/>
            <p:nvPr/>
          </p:nvSpPr>
          <p:spPr>
            <a:xfrm>
              <a:off x="1434092" y="5112242"/>
              <a:ext cx="216024" cy="20974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8" name="Elbow Connector 17"/>
            <p:cNvCxnSpPr>
              <a:stCxn id="16" idx="2"/>
              <a:endCxn id="17" idx="2"/>
            </p:cNvCxnSpPr>
            <p:nvPr/>
          </p:nvCxnSpPr>
          <p:spPr>
            <a:xfrm rot="10800000" flipV="1">
              <a:off x="1434093" y="3029818"/>
              <a:ext cx="565673" cy="2187298"/>
            </a:xfrm>
            <a:prstGeom prst="bentConnector3">
              <a:avLst>
                <a:gd name="adj1" fmla="val 272670"/>
              </a:avLst>
            </a:prstGeom>
            <a:ln w="2540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1488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Numerical attributes pipeline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Extract, then scale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88477" y="2294870"/>
            <a:ext cx="8363272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sklearn.pipeline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Pipeline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sklearn.preprocessing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MinMaxScaler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num_attrs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data_2015.columns[5:13]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num_attrs_pipeline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Pipeline([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num_attrs_selector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DataFrameSelector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num_attrs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('scaling',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MinMaxScaler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])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539309" y="4610977"/>
            <a:ext cx="1931491" cy="1266295"/>
            <a:chOff x="6963738" y="3252117"/>
            <a:chExt cx="1931491" cy="1266295"/>
          </a:xfrm>
        </p:grpSpPr>
        <p:sp>
          <p:nvSpPr>
            <p:cNvPr id="7" name="TextBox 6"/>
            <p:cNvSpPr txBox="1"/>
            <p:nvPr/>
          </p:nvSpPr>
          <p:spPr>
            <a:xfrm>
              <a:off x="6963738" y="4149080"/>
              <a:ext cx="193149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name of operation</a:t>
              </a:r>
              <a:endParaRPr lang="en-US" dirty="0"/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8044102" y="3252117"/>
              <a:ext cx="216023" cy="89696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3131840" y="4633638"/>
            <a:ext cx="2234138" cy="1243634"/>
            <a:chOff x="6963738" y="3274778"/>
            <a:chExt cx="2234138" cy="1243634"/>
          </a:xfrm>
        </p:grpSpPr>
        <p:sp>
          <p:nvSpPr>
            <p:cNvPr id="12" name="TextBox 11"/>
            <p:cNvSpPr txBox="1"/>
            <p:nvPr/>
          </p:nvSpPr>
          <p:spPr>
            <a:xfrm>
              <a:off x="6963738" y="4149080"/>
              <a:ext cx="223413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operation constructor</a:t>
              </a:r>
              <a:endParaRPr lang="en-US" dirty="0"/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 flipH="1" flipV="1">
              <a:off x="7611810" y="3274778"/>
              <a:ext cx="432292" cy="87430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6336378" y="3405987"/>
            <a:ext cx="2556102" cy="576064"/>
            <a:chOff x="6244564" y="4149080"/>
            <a:chExt cx="2556102" cy="576064"/>
          </a:xfrm>
        </p:grpSpPr>
        <p:sp>
          <p:nvSpPr>
            <p:cNvPr id="16" name="TextBox 15"/>
            <p:cNvSpPr txBox="1"/>
            <p:nvPr/>
          </p:nvSpPr>
          <p:spPr>
            <a:xfrm>
              <a:off x="6963738" y="4149080"/>
              <a:ext cx="183692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first operation</a:t>
              </a:r>
              <a:endParaRPr lang="en-US" dirty="0"/>
            </a:p>
          </p:txBody>
        </p:sp>
        <p:cxnSp>
          <p:nvCxnSpPr>
            <p:cNvPr id="17" name="Straight Arrow Connector 16"/>
            <p:cNvCxnSpPr>
              <a:stCxn id="16" idx="1"/>
            </p:cNvCxnSpPr>
            <p:nvPr/>
          </p:nvCxnSpPr>
          <p:spPr>
            <a:xfrm flipH="1">
              <a:off x="6244564" y="4333746"/>
              <a:ext cx="719174" cy="39139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4932040" y="4425717"/>
            <a:ext cx="3960440" cy="587459"/>
            <a:chOff x="4823861" y="3930953"/>
            <a:chExt cx="3960440" cy="587459"/>
          </a:xfrm>
        </p:grpSpPr>
        <p:sp>
          <p:nvSpPr>
            <p:cNvPr id="20" name="TextBox 19"/>
            <p:cNvSpPr txBox="1"/>
            <p:nvPr/>
          </p:nvSpPr>
          <p:spPr>
            <a:xfrm>
              <a:off x="6963738" y="4149080"/>
              <a:ext cx="182056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second operation</a:t>
              </a:r>
              <a:endParaRPr lang="en-US" dirty="0"/>
            </a:p>
          </p:txBody>
        </p:sp>
        <p:cxnSp>
          <p:nvCxnSpPr>
            <p:cNvPr id="21" name="Straight Arrow Connector 20"/>
            <p:cNvCxnSpPr>
              <a:stCxn id="20" idx="1"/>
            </p:cNvCxnSpPr>
            <p:nvPr/>
          </p:nvCxnSpPr>
          <p:spPr>
            <a:xfrm flipH="1" flipV="1">
              <a:off x="4823861" y="3930953"/>
              <a:ext cx="2139877" cy="40279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26200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Categorical attribute pipeline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Extract, then create one-hot attributes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4677824"/>
            <a:ext cx="8363272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sklearn.preprocessing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LabelBinarizer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region_attr_pipeline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Pipeline([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num_attrs_selector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DataFrameSelector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(['Region'])),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('one-hot',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LabelBinarizer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])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8136823"/>
              </p:ext>
            </p:extLst>
          </p:nvPr>
        </p:nvGraphicFramePr>
        <p:xfrm>
          <a:off x="107504" y="2204864"/>
          <a:ext cx="3103405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9189"/>
                <a:gridCol w="1944216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Country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Region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Belgium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Western Europe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Canada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North America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Germany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Western Europe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156839"/>
              </p:ext>
            </p:extLst>
          </p:nvPr>
        </p:nvGraphicFramePr>
        <p:xfrm>
          <a:off x="3419872" y="2204864"/>
          <a:ext cx="5616624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1527"/>
                <a:gridCol w="1746785"/>
                <a:gridCol w="2232248"/>
                <a:gridCol w="576064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Country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Western</a:t>
                      </a:r>
                      <a:r>
                        <a:rPr lang="en-US" baseline="0" dirty="0" smtClean="0"/>
                        <a:t> Europe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Northren</a:t>
                      </a:r>
                      <a:r>
                        <a:rPr lang="en-US" dirty="0" smtClean="0"/>
                        <a:t> America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Belgium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Canada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Germany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Curved Up Arrow 8"/>
          <p:cNvSpPr/>
          <p:nvPr/>
        </p:nvSpPr>
        <p:spPr>
          <a:xfrm>
            <a:off x="2699792" y="3861048"/>
            <a:ext cx="3168352" cy="432048"/>
          </a:xfrm>
          <a:prstGeom prst="curvedUp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6948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</p:bldLst>
  </p:timing>
</p:sld>
</file>

<file path=ppt/slides/slide4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Combining pipelines &amp; execution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Both pipelines must be executed, results combined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Run data through pipeline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636912"/>
            <a:ext cx="8363272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sklearn.pipeline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FeatureUnion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preparation_pipeline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FeatureUnion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transformer_list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region_attr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region_pipeline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num_attrs_pipeline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])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5104784"/>
            <a:ext cx="836327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train_data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preparation_pipeline.fit_transform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(data_2015)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539552" y="5561705"/>
            <a:ext cx="1367106" cy="698212"/>
            <a:chOff x="6963738" y="3820200"/>
            <a:chExt cx="1367106" cy="698212"/>
          </a:xfrm>
        </p:grpSpPr>
        <p:sp>
          <p:nvSpPr>
            <p:cNvPr id="8" name="TextBox 7"/>
            <p:cNvSpPr txBox="1"/>
            <p:nvPr/>
          </p:nvSpPr>
          <p:spPr>
            <a:xfrm>
              <a:off x="6963738" y="4149080"/>
              <a:ext cx="136710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numpy</a:t>
              </a:r>
              <a:r>
                <a:rPr lang="en-US" dirty="0" smtClean="0"/>
                <a:t> array</a:t>
              </a:r>
              <a:endParaRPr lang="en-US" dirty="0"/>
            </a:p>
          </p:txBody>
        </p:sp>
        <p:cxnSp>
          <p:nvCxnSpPr>
            <p:cNvPr id="9" name="Straight Arrow Connector 8"/>
            <p:cNvCxnSpPr>
              <a:stCxn id="8" idx="0"/>
            </p:cNvCxnSpPr>
            <p:nvPr/>
          </p:nvCxnSpPr>
          <p:spPr>
            <a:xfrm flipV="1">
              <a:off x="7647291" y="3820200"/>
              <a:ext cx="180543" cy="328880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3491880" y="5900653"/>
            <a:ext cx="4016997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Ready to start training!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93544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13" grpId="0" animBg="1"/>
    </p:bldLst>
  </p:timing>
</p:sld>
</file>

<file path=ppt/slides/slide4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&amp; prediction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learning algorithm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Train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Predict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283152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 err="1">
                <a:latin typeface="Courier New" pitchFamily="49" charset="0"/>
                <a:cs typeface="Courier New" pitchFamily="49" charset="0"/>
              </a:rPr>
              <a:t>from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fr-FR" dirty="0" err="1">
                <a:latin typeface="Courier New" pitchFamily="49" charset="0"/>
                <a:cs typeface="Courier New" pitchFamily="49" charset="0"/>
              </a:rPr>
              <a:t>sklearn.linear_model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Ridge</a:t>
            </a:r>
          </a:p>
          <a:p>
            <a:endParaRPr lang="fr-FR" dirty="0">
              <a:latin typeface="Courier New" pitchFamily="49" charset="0"/>
              <a:cs typeface="Courier New" pitchFamily="49" charset="0"/>
            </a:endParaRPr>
          </a:p>
          <a:p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ridge_regr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 = Ridge(alpha=0.5, </a:t>
            </a:r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fit_intercept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=False)</a:t>
            </a:r>
            <a:endParaRPr lang="fr-FR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4003391"/>
            <a:ext cx="7283152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X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prepared_data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Y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(data_2015['Happiness Score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'])</a:t>
            </a:r>
          </a:p>
          <a:p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ridge_regr.</a:t>
            </a:r>
            <a:r>
              <a:rPr lang="fr-FR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fit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(X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, Y);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" y="5707483"/>
            <a:ext cx="728315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Y_ridge_regr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ridge_regr.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predict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3923928" y="3128194"/>
            <a:ext cx="1796582" cy="716252"/>
            <a:chOff x="3923928" y="3128194"/>
            <a:chExt cx="1796582" cy="716252"/>
          </a:xfrm>
        </p:grpSpPr>
        <p:grpSp>
          <p:nvGrpSpPr>
            <p:cNvPr id="8" name="Group 7"/>
            <p:cNvGrpSpPr/>
            <p:nvPr/>
          </p:nvGrpSpPr>
          <p:grpSpPr>
            <a:xfrm>
              <a:off x="3923928" y="3128194"/>
              <a:ext cx="1796582" cy="716252"/>
              <a:chOff x="6963738" y="3802160"/>
              <a:chExt cx="1796582" cy="716252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6963738" y="4149080"/>
                <a:ext cx="1796582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err="1" smtClean="0"/>
                  <a:t>hyperparameters</a:t>
                </a:r>
                <a:endParaRPr lang="en-US" dirty="0"/>
              </a:p>
            </p:txBody>
          </p:sp>
          <p:cxnSp>
            <p:nvCxnSpPr>
              <p:cNvPr id="10" name="Straight Arrow Connector 9"/>
              <p:cNvCxnSpPr>
                <a:stCxn id="9" idx="0"/>
              </p:cNvCxnSpPr>
              <p:nvPr/>
            </p:nvCxnSpPr>
            <p:spPr>
              <a:xfrm flipH="1" flipV="1">
                <a:off x="7323778" y="3802160"/>
                <a:ext cx="538251" cy="34692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2" name="Straight Arrow Connector 11"/>
            <p:cNvCxnSpPr>
              <a:stCxn id="9" idx="0"/>
            </p:cNvCxnSpPr>
            <p:nvPr/>
          </p:nvCxnSpPr>
          <p:spPr>
            <a:xfrm flipV="1">
              <a:off x="4822219" y="3128194"/>
              <a:ext cx="542113" cy="346920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13516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</p:bldLst>
  </p:timing>
</p:sld>
</file>

<file path=ppt/slides/slide4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Score &amp; errors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Score</a:t>
            </a:r>
          </a:p>
          <a:p>
            <a:endParaRPr lang="en-US" dirty="0"/>
          </a:p>
          <a:p>
            <a:r>
              <a:rPr lang="en-US" dirty="0" smtClean="0"/>
              <a:t>Better: cross validation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454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457200" y="2204864"/>
            <a:ext cx="368275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ridge_regr.score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(X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, Y)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4427984" y="2204864"/>
            <a:ext cx="3240360" cy="369332"/>
            <a:chOff x="4427984" y="2204864"/>
            <a:chExt cx="3240360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5148064" y="2204864"/>
              <a:ext cx="252028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0.9984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457200" y="3501995"/>
            <a:ext cx="8363272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scores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cross_val_score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ridge_regr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X,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Y,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scoring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neg_mean_squared_error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cv=10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57200" y="5712635"/>
            <a:ext cx="368275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 err="1">
                <a:latin typeface="Courier New" pitchFamily="49" charset="0"/>
                <a:cs typeface="Courier New" pitchFamily="49" charset="0"/>
              </a:rPr>
              <a:t>np.sqrt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(-scores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4427984" y="5048016"/>
            <a:ext cx="3240360" cy="1477328"/>
            <a:chOff x="4427984" y="1673919"/>
            <a:chExt cx="3240360" cy="1477328"/>
          </a:xfrm>
        </p:grpSpPr>
        <p:sp>
          <p:nvSpPr>
            <p:cNvPr id="14" name="TextBox 13"/>
            <p:cNvSpPr txBox="1"/>
            <p:nvPr/>
          </p:nvSpPr>
          <p:spPr>
            <a:xfrm>
              <a:off x="5148064" y="1673919"/>
              <a:ext cx="2520280" cy="1477328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0.1954,  0.0215,</a:t>
              </a:r>
              <a:b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0.0579,  0.0478,</a:t>
              </a:r>
              <a:b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0.0551,  0.0649,</a:t>
              </a:r>
              <a:b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0.0591,  0.0451,</a:t>
              </a:r>
              <a:b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0.0729,  0.0803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1187624" y="4691886"/>
            <a:ext cx="851452" cy="835477"/>
            <a:chOff x="7612053" y="3333026"/>
            <a:chExt cx="851452" cy="835477"/>
          </a:xfrm>
        </p:grpSpPr>
        <p:sp>
          <p:nvSpPr>
            <p:cNvPr id="17" name="TextBox 16"/>
            <p:cNvSpPr txBox="1"/>
            <p:nvPr/>
          </p:nvSpPr>
          <p:spPr>
            <a:xfrm>
              <a:off x="7612053" y="3799171"/>
              <a:ext cx="85145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10-fold</a:t>
              </a:r>
              <a:endParaRPr lang="en-US" dirty="0"/>
            </a:p>
          </p:txBody>
        </p:sp>
        <p:cxnSp>
          <p:nvCxnSpPr>
            <p:cNvPr id="18" name="Straight Arrow Connector 17"/>
            <p:cNvCxnSpPr>
              <a:stCxn id="17" idx="0"/>
            </p:cNvCxnSpPr>
            <p:nvPr/>
          </p:nvCxnSpPr>
          <p:spPr>
            <a:xfrm flipV="1">
              <a:off x="8037779" y="3333026"/>
              <a:ext cx="425726" cy="466145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14302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11" grpId="0" animBg="1"/>
      <p:bldP spid="12" grpId="0" animBg="1"/>
    </p:bldLst>
  </p:timing>
</p:sld>
</file>

<file path=ppt/slides/slide4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Fine tuning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Define hyper parameter search space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Define grid searcher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Search</a:t>
            </a:r>
          </a:p>
          <a:p>
            <a:endParaRPr lang="en-US" dirty="0"/>
          </a:p>
          <a:p>
            <a:r>
              <a:rPr lang="en-US" dirty="0" smtClean="0"/>
              <a:t>Best hyper parameters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023680"/>
            <a:ext cx="843528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grid_params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{'alpha': [0.0005, 0.001, 0.005, 0.01,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0.05, 0.01, 0.5],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fit_intercept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': [True, False]},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]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691232"/>
            <a:ext cx="843528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grid_search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GridSearchCV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ridge_regr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grid_params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cv=10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scoring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neg_mean_squared_error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4908697"/>
            <a:ext cx="843528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grid_search.fit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Y)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200" y="5704620"/>
            <a:ext cx="843528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grid_search.best_params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1115616" y="6235632"/>
            <a:ext cx="6552728" cy="369332"/>
            <a:chOff x="4427984" y="2204864"/>
            <a:chExt cx="6552728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5148064" y="2204864"/>
              <a:ext cx="5832648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{'alpha': 0.0005, '</a:t>
              </a:r>
              <a:r>
                <a:rPr lang="fr-FR" b="1" dirty="0" err="1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fit_intercept</a:t>
              </a:r>
              <a:r>
                <a:rPr lang="fr-FR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': </a:t>
              </a:r>
              <a:r>
                <a:rPr lang="fr-FR" b="1" dirty="0" err="1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True</a:t>
              </a:r>
              <a:r>
                <a:rPr lang="fr-FR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}</a:t>
              </a: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392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  <p:bldP spid="8" grpId="0" animBg="1"/>
    </p:bldLst>
  </p:timing>
</p:sld>
</file>

<file path=ppt/slides/slide4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result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456</a:t>
            </a:fld>
            <a:endParaRPr lang="nl-B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1988840"/>
            <a:ext cx="4827100" cy="3378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545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 the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pipeline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Predict</a:t>
            </a:r>
          </a:p>
          <a:p>
            <a:endParaRPr lang="en-US" dirty="0"/>
          </a:p>
          <a:p>
            <a:r>
              <a:rPr lang="en-US" dirty="0" smtClean="0"/>
              <a:t>Score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64319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preparation_pipeline.transform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(data_2016)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23728" y="2852936"/>
            <a:ext cx="624709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only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transform</a:t>
            </a:r>
            <a:r>
              <a:rPr lang="en-US" sz="2400" dirty="0" smtClean="0"/>
              <a:t>, no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fit_transform</a:t>
            </a:r>
            <a:r>
              <a:rPr lang="en-US" sz="2400" dirty="0" smtClean="0"/>
              <a:t>!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457200" y="3980847"/>
            <a:ext cx="764319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Y_test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ridge_regr.predict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X_test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7200" y="5214549"/>
            <a:ext cx="469086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ridge_regr.score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X_test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Y_test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5354724" y="5214549"/>
            <a:ext cx="2745668" cy="369332"/>
            <a:chOff x="4427984" y="2204864"/>
            <a:chExt cx="2745668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5148064" y="2204864"/>
              <a:ext cx="2025588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0.9950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14361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  <p:bldP spid="8" grpId="0" animBg="1"/>
    </p:bldLst>
  </p:timing>
</p:sld>
</file>

<file path=ppt/slides/slide4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result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458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5175" y="1772816"/>
            <a:ext cx="4827100" cy="3378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383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Given</a:t>
            </a:r>
          </a:p>
          <a:p>
            <a:pPr lvl="1"/>
            <a:r>
              <a:rPr lang="en-US" dirty="0" smtClean="0"/>
              <a:t>economy</a:t>
            </a:r>
          </a:p>
          <a:p>
            <a:pPr lvl="1"/>
            <a:r>
              <a:rPr lang="en-US" dirty="0" smtClean="0"/>
              <a:t>family</a:t>
            </a:r>
          </a:p>
          <a:p>
            <a:pPr lvl="1"/>
            <a:r>
              <a:rPr lang="en-US" dirty="0" smtClean="0"/>
              <a:t>health</a:t>
            </a:r>
          </a:p>
          <a:p>
            <a:pPr lvl="1"/>
            <a:r>
              <a:rPr lang="en-US" dirty="0" smtClean="0"/>
              <a:t>freedom</a:t>
            </a:r>
          </a:p>
          <a:p>
            <a:pPr lvl="1"/>
            <a:r>
              <a:rPr lang="en-US" dirty="0" smtClean="0"/>
              <a:t>trust</a:t>
            </a:r>
          </a:p>
          <a:p>
            <a:pPr lvl="1"/>
            <a:r>
              <a:rPr lang="en-US" dirty="0" smtClean="0"/>
              <a:t>generosity</a:t>
            </a:r>
          </a:p>
          <a:p>
            <a:pPr lvl="1"/>
            <a:r>
              <a:rPr lang="en-US" dirty="0" smtClean="0"/>
              <a:t>dystopia residual</a:t>
            </a:r>
          </a:p>
          <a:p>
            <a:r>
              <a:rPr lang="en-US" dirty="0" smtClean="0"/>
              <a:t>Predict whether country</a:t>
            </a:r>
            <a:br>
              <a:rPr lang="en-US" dirty="0" smtClean="0"/>
            </a:br>
            <a:r>
              <a:rPr lang="en-US" dirty="0" smtClean="0"/>
              <a:t>in Western Europe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414190" y="5323737"/>
            <a:ext cx="2627514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600" dirty="0" smtClean="0"/>
              <a:t>Classification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066092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</a:t>
            </a:r>
            <a:r>
              <a:rPr lang="en-US" dirty="0" err="1" smtClean="0"/>
              <a:t>pyder</a:t>
            </a:r>
            <a:r>
              <a:rPr lang="en-US" dirty="0" smtClean="0"/>
              <a:t>: getting help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Select function/method/… in editor/console, press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ctrl-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Help in object inspector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3745582" y="2276872"/>
            <a:ext cx="2914650" cy="1485900"/>
            <a:chOff x="3114675" y="2686050"/>
            <a:chExt cx="2914650" cy="1485900"/>
          </a:xfrm>
        </p:grpSpPr>
        <p:pic>
          <p:nvPicPr>
            <p:cNvPr id="614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14675" y="2686050"/>
              <a:ext cx="2914650" cy="1485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Rectangle 4"/>
            <p:cNvSpPr/>
            <p:nvPr/>
          </p:nvSpPr>
          <p:spPr>
            <a:xfrm>
              <a:off x="4067944" y="3593798"/>
              <a:ext cx="432048" cy="144016"/>
            </a:xfrm>
            <a:prstGeom prst="rect">
              <a:avLst/>
            </a:prstGeom>
            <a:solidFill>
              <a:srgbClr val="A6A6A6">
                <a:alpha val="3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134" y="4509120"/>
            <a:ext cx="6953250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5567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preparation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Numerical pipeline is same as in task 1</a:t>
            </a:r>
          </a:p>
          <a:p>
            <a:pPr lvl="1"/>
            <a:r>
              <a:rPr lang="en-US" dirty="0" smtClean="0"/>
              <a:t>select from pandas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scale</a:t>
            </a:r>
          </a:p>
          <a:p>
            <a:endParaRPr lang="en-US" dirty="0" smtClean="0"/>
          </a:p>
          <a:p>
            <a:r>
              <a:rPr lang="en-US" dirty="0" smtClean="0"/>
              <a:t>Add column for class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en-US" dirty="0" smtClean="0"/>
              <a:t> if in Western Europe,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lang="en-US" dirty="0" smtClean="0"/>
              <a:t> otherwise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5014917"/>
            <a:ext cx="8291264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data_2015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['Western Europe']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(data_2015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['Region']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==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'Western Europe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79245" y="3347700"/>
            <a:ext cx="829126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prepared_data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num_attrs_pipeline.fit_transform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505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4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&amp; scoring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learning algorithm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Train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Scoring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283152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 err="1">
                <a:latin typeface="Courier New" pitchFamily="49" charset="0"/>
                <a:cs typeface="Courier New" pitchFamily="49" charset="0"/>
              </a:rPr>
              <a:t>from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fr-FR" dirty="0" err="1">
                <a:latin typeface="Courier New" pitchFamily="49" charset="0"/>
                <a:cs typeface="Courier New" pitchFamily="49" charset="0"/>
              </a:rPr>
              <a:t>sklearn.naive_bayes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GaussianNB</a:t>
            </a:r>
            <a:endParaRPr lang="fr-FR" dirty="0" smtClean="0">
              <a:latin typeface="Courier New" pitchFamily="49" charset="0"/>
              <a:cs typeface="Courier New" pitchFamily="49" charset="0"/>
            </a:endParaRPr>
          </a:p>
          <a:p>
            <a:endParaRPr lang="fr-FR" dirty="0">
              <a:latin typeface="Courier New" pitchFamily="49" charset="0"/>
              <a:cs typeface="Courier New" pitchFamily="49" charset="0"/>
            </a:endParaRPr>
          </a:p>
          <a:p>
            <a:r>
              <a:rPr lang="fr-FR" dirty="0">
                <a:latin typeface="Courier New" pitchFamily="49" charset="0"/>
                <a:cs typeface="Courier New" pitchFamily="49" charset="0"/>
              </a:rPr>
              <a:t>nb = </a:t>
            </a:r>
            <a:r>
              <a:rPr lang="fr-FR" dirty="0" err="1">
                <a:latin typeface="Courier New" pitchFamily="49" charset="0"/>
                <a:cs typeface="Courier New" pitchFamily="49" charset="0"/>
              </a:rPr>
              <a:t>GaussianNB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fr-FR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4003391"/>
            <a:ext cx="728315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nb.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fit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prepared_data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data_2015['Western Europe'])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5219908"/>
            <a:ext cx="728315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nb.score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prepared_data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data_2015['Western Europe'])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4427984" y="5805264"/>
            <a:ext cx="3240360" cy="369332"/>
            <a:chOff x="4427984" y="2204864"/>
            <a:chExt cx="3240360" cy="369332"/>
          </a:xfrm>
        </p:grpSpPr>
        <p:sp>
          <p:nvSpPr>
            <p:cNvPr id="14" name="TextBox 13"/>
            <p:cNvSpPr txBox="1"/>
            <p:nvPr/>
          </p:nvSpPr>
          <p:spPr>
            <a:xfrm>
              <a:off x="5148064" y="2204864"/>
              <a:ext cx="252028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0.9367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2051988" y="6048141"/>
            <a:ext cx="2077620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Seems reasonable</a:t>
            </a:r>
            <a:endParaRPr lang="en-US" sz="2000" dirty="0"/>
          </a:p>
        </p:txBody>
      </p:sp>
      <p:grpSp>
        <p:nvGrpSpPr>
          <p:cNvPr id="12" name="Group 11"/>
          <p:cNvGrpSpPr/>
          <p:nvPr/>
        </p:nvGrpSpPr>
        <p:grpSpPr>
          <a:xfrm>
            <a:off x="2267745" y="3128194"/>
            <a:ext cx="4937608" cy="565337"/>
            <a:chOff x="4107987" y="3177997"/>
            <a:chExt cx="4937608" cy="565337"/>
          </a:xfrm>
        </p:grpSpPr>
        <p:sp>
          <p:nvSpPr>
            <p:cNvPr id="16" name="TextBox 15"/>
            <p:cNvSpPr txBox="1"/>
            <p:nvPr/>
          </p:nvSpPr>
          <p:spPr>
            <a:xfrm>
              <a:off x="4683375" y="3281669"/>
              <a:ext cx="4362220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attributes: approx. Gaussian distr.</a:t>
              </a:r>
              <a:endParaRPr lang="en-US" sz="2400" dirty="0"/>
            </a:p>
          </p:txBody>
        </p:sp>
        <p:cxnSp>
          <p:nvCxnSpPr>
            <p:cNvPr id="17" name="Straight Arrow Connector 16"/>
            <p:cNvCxnSpPr>
              <a:stCxn id="16" idx="1"/>
            </p:cNvCxnSpPr>
            <p:nvPr/>
          </p:nvCxnSpPr>
          <p:spPr>
            <a:xfrm flipH="1" flipV="1">
              <a:off x="4107987" y="3177997"/>
              <a:ext cx="575388" cy="33450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84705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uiExpand="1" animBg="1"/>
      <p:bldP spid="6" grpId="0" uiExpand="1" animBg="1"/>
      <p:bldP spid="7" grpId="0" animBg="1"/>
      <p:bldP spid="11" grpId="0" animBg="1"/>
    </p:bldLst>
  </p:timing>
</p:sld>
</file>

<file path=ppt/slides/slide4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 the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pipeline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Predict</a:t>
            </a:r>
          </a:p>
          <a:p>
            <a:endParaRPr lang="en-US" dirty="0"/>
          </a:p>
          <a:p>
            <a:r>
              <a:rPr lang="en-US" dirty="0" smtClean="0"/>
              <a:t>Score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64319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num_attrs_pipeline.transform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(data_2016)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23728" y="2852936"/>
            <a:ext cx="624709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only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transform</a:t>
            </a:r>
            <a:r>
              <a:rPr lang="en-US" sz="2400" dirty="0" smtClean="0"/>
              <a:t>, no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fit_transform</a:t>
            </a:r>
            <a:r>
              <a:rPr lang="en-US" sz="2400" dirty="0" smtClean="0"/>
              <a:t>!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457200" y="3980847"/>
            <a:ext cx="764319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Y_test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nb.predict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200" y="5214549"/>
            <a:ext cx="469086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nb.score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Y_test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5354724" y="5214549"/>
            <a:ext cx="2745668" cy="369332"/>
            <a:chOff x="4427984" y="2204864"/>
            <a:chExt cx="2745668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5148064" y="2204864"/>
              <a:ext cx="2025588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0.8662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2051988" y="6048141"/>
            <a:ext cx="1444498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Not so good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18762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  <p:bldP spid="7" grpId="0" animBg="1"/>
      <p:bldP spid="8" grpId="0" animBg="1"/>
      <p:bldP spid="12" grpId="0" animBg="1"/>
    </p:bldLst>
  </p:timing>
</p:sld>
</file>

<file path=ppt/slides/slide4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Actually…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confusion matrix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643192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confusion_matrix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(data_2016['Western Europe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nb.predict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475656" y="3864596"/>
            <a:ext cx="3744416" cy="646331"/>
            <a:chOff x="4427984" y="2204864"/>
            <a:chExt cx="3744416" cy="646331"/>
          </a:xfrm>
        </p:grpSpPr>
        <p:sp>
          <p:nvSpPr>
            <p:cNvPr id="7" name="TextBox 6"/>
            <p:cNvSpPr txBox="1"/>
            <p:nvPr/>
          </p:nvSpPr>
          <p:spPr>
            <a:xfrm>
              <a:off x="5148064" y="2204864"/>
              <a:ext cx="3024336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array([[132,   4],</a:t>
              </a:r>
            </a:p>
            <a:p>
              <a:r>
                <a:rPr lang="en-US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       [ 17,   4]])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2123053" y="4437112"/>
            <a:ext cx="2016899" cy="808585"/>
            <a:chOff x="4683375" y="2934749"/>
            <a:chExt cx="2016899" cy="808585"/>
          </a:xfrm>
        </p:grpSpPr>
        <p:sp>
          <p:nvSpPr>
            <p:cNvPr id="12" name="TextBox 11"/>
            <p:cNvSpPr txBox="1"/>
            <p:nvPr/>
          </p:nvSpPr>
          <p:spPr>
            <a:xfrm>
              <a:off x="4683375" y="3281669"/>
              <a:ext cx="2016899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false negatives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11" name="Straight Arrow Connector 10"/>
            <p:cNvCxnSpPr>
              <a:stCxn id="12" idx="0"/>
            </p:cNvCxnSpPr>
            <p:nvPr/>
          </p:nvCxnSpPr>
          <p:spPr>
            <a:xfrm flipV="1">
              <a:off x="5691825" y="2934749"/>
              <a:ext cx="431954" cy="34692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4644008" y="3111351"/>
            <a:ext cx="2076533" cy="809629"/>
            <a:chOff x="4467351" y="3413609"/>
            <a:chExt cx="2076533" cy="809629"/>
          </a:xfrm>
        </p:grpSpPr>
        <p:sp>
          <p:nvSpPr>
            <p:cNvPr id="15" name="TextBox 14"/>
            <p:cNvSpPr txBox="1"/>
            <p:nvPr/>
          </p:nvSpPr>
          <p:spPr>
            <a:xfrm>
              <a:off x="4611367" y="3413609"/>
              <a:ext cx="1932517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false positives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16" name="Straight Arrow Connector 15"/>
            <p:cNvCxnSpPr>
              <a:stCxn id="15" idx="2"/>
            </p:cNvCxnSpPr>
            <p:nvPr/>
          </p:nvCxnSpPr>
          <p:spPr>
            <a:xfrm flipH="1">
              <a:off x="4467351" y="3875274"/>
              <a:ext cx="1110275" cy="34796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999805" y="5537872"/>
            <a:ext cx="728840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Massive exit from Western Europe: </a:t>
            </a:r>
            <a:r>
              <a:rPr lang="en-US" sz="2400" i="1" dirty="0" smtClean="0"/>
              <a:t>17</a:t>
            </a:r>
            <a:r>
              <a:rPr lang="en-US" sz="2400" dirty="0" smtClean="0"/>
              <a:t> countries just left!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51153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9" grpId="0" animBg="1"/>
    </p:bldLst>
  </p:timing>
</p:sld>
</file>

<file path=ppt/slides/slide4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set properties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464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71" y="1829147"/>
            <a:ext cx="8963025" cy="4048125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6300192" y="3068960"/>
            <a:ext cx="2664296" cy="3509300"/>
            <a:chOff x="6300192" y="3068960"/>
            <a:chExt cx="2664296" cy="3509300"/>
          </a:xfrm>
        </p:grpSpPr>
        <p:sp>
          <p:nvSpPr>
            <p:cNvPr id="5" name="Oval 4"/>
            <p:cNvSpPr/>
            <p:nvPr/>
          </p:nvSpPr>
          <p:spPr>
            <a:xfrm>
              <a:off x="7740352" y="3068960"/>
              <a:ext cx="1224136" cy="2448272"/>
            </a:xfrm>
            <a:prstGeom prst="ellipse">
              <a:avLst/>
            </a:prstGeom>
            <a:solidFill>
              <a:srgbClr val="C00000">
                <a:alpha val="39000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6300192" y="5747263"/>
              <a:ext cx="2220993" cy="830997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 smtClean="0">
                  <a:solidFill>
                    <a:srgbClr val="C00000"/>
                  </a:solidFill>
                </a:rPr>
                <a:t>small class,</a:t>
              </a:r>
              <a:br>
                <a:rPr lang="en-US" sz="2400" dirty="0" smtClean="0">
                  <a:solidFill>
                    <a:srgbClr val="C00000"/>
                  </a:solidFill>
                </a:rPr>
              </a:br>
              <a:r>
                <a:rPr lang="en-US" sz="2400" dirty="0" smtClean="0">
                  <a:solidFill>
                    <a:srgbClr val="C00000"/>
                  </a:solidFill>
                </a:rPr>
                <a:t>many detractors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6" idx="0"/>
              <a:endCxn id="5" idx="4"/>
            </p:cNvCxnSpPr>
            <p:nvPr/>
          </p:nvCxnSpPr>
          <p:spPr>
            <a:xfrm flipV="1">
              <a:off x="7410689" y="5517232"/>
              <a:ext cx="941731" cy="230031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21296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Given</a:t>
            </a:r>
          </a:p>
          <a:p>
            <a:pPr lvl="1"/>
            <a:r>
              <a:rPr lang="en-US" dirty="0" smtClean="0"/>
              <a:t>economy</a:t>
            </a:r>
          </a:p>
          <a:p>
            <a:pPr lvl="1"/>
            <a:r>
              <a:rPr lang="en-US" dirty="0" smtClean="0"/>
              <a:t>family</a:t>
            </a:r>
          </a:p>
          <a:p>
            <a:pPr lvl="1"/>
            <a:r>
              <a:rPr lang="en-US" dirty="0" smtClean="0"/>
              <a:t>health</a:t>
            </a:r>
          </a:p>
          <a:p>
            <a:pPr lvl="1"/>
            <a:r>
              <a:rPr lang="en-US" dirty="0" smtClean="0"/>
              <a:t>freedom</a:t>
            </a:r>
          </a:p>
          <a:p>
            <a:pPr lvl="1"/>
            <a:r>
              <a:rPr lang="en-US" dirty="0" smtClean="0"/>
              <a:t>trust</a:t>
            </a:r>
          </a:p>
          <a:p>
            <a:pPr lvl="1"/>
            <a:r>
              <a:rPr lang="en-US" dirty="0" smtClean="0"/>
              <a:t>generosity</a:t>
            </a:r>
          </a:p>
          <a:p>
            <a:pPr lvl="1"/>
            <a:r>
              <a:rPr lang="en-US" dirty="0" smtClean="0"/>
              <a:t>dystopia residual</a:t>
            </a:r>
          </a:p>
          <a:p>
            <a:r>
              <a:rPr lang="en-US" dirty="0" smtClean="0"/>
              <a:t>Find countries that are</a:t>
            </a:r>
            <a:br>
              <a:rPr lang="en-US" dirty="0" smtClean="0"/>
            </a:br>
            <a:r>
              <a:rPr lang="en-US" dirty="0" smtClean="0"/>
              <a:t>"close"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414190" y="5323737"/>
            <a:ext cx="205966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600" dirty="0" smtClean="0"/>
              <a:t>Clustering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741229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4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preparation &amp; Training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preprocessing same as task 2</a:t>
            </a:r>
          </a:p>
          <a:p>
            <a:r>
              <a:rPr lang="en-US" dirty="0" smtClean="0"/>
              <a:t>Create learning algorithm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Train</a:t>
            </a:r>
          </a:p>
          <a:p>
            <a:endParaRPr lang="en-US" dirty="0"/>
          </a:p>
          <a:p>
            <a:r>
              <a:rPr lang="en-US" dirty="0" smtClean="0"/>
              <a:t>Add cluster label to data set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773309"/>
            <a:ext cx="807524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sklearn.cluster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KMeans</a:t>
            </a:r>
            <a:endParaRPr lang="fr-FR" dirty="0">
              <a:latin typeface="Courier New" pitchFamily="49" charset="0"/>
              <a:cs typeface="Courier New" pitchFamily="49" charset="0"/>
            </a:endParaRPr>
          </a:p>
          <a:p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k_means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KMeans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n_clusters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=3)</a:t>
            </a:r>
            <a:endParaRPr lang="fr-FR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4571836"/>
            <a:ext cx="807524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k_means.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fit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prepared_data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2843133" y="3356992"/>
            <a:ext cx="2680798" cy="904984"/>
            <a:chOff x="4683375" y="2838350"/>
            <a:chExt cx="2680798" cy="904984"/>
          </a:xfrm>
        </p:grpSpPr>
        <p:sp>
          <p:nvSpPr>
            <p:cNvPr id="16" name="TextBox 15"/>
            <p:cNvSpPr txBox="1"/>
            <p:nvPr/>
          </p:nvSpPr>
          <p:spPr>
            <a:xfrm>
              <a:off x="4683375" y="3281669"/>
              <a:ext cx="2680798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How many clusters?</a:t>
              </a:r>
              <a:endParaRPr lang="en-US" sz="2400" dirty="0"/>
            </a:p>
          </p:txBody>
        </p:sp>
        <p:cxnSp>
          <p:nvCxnSpPr>
            <p:cNvPr id="17" name="Straight Arrow Connector 16"/>
            <p:cNvCxnSpPr>
              <a:stCxn id="16" idx="0"/>
            </p:cNvCxnSpPr>
            <p:nvPr/>
          </p:nvCxnSpPr>
          <p:spPr>
            <a:xfrm flipV="1">
              <a:off x="6023774" y="2838350"/>
              <a:ext cx="172444" cy="44331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457200" y="5696889"/>
            <a:ext cx="8075240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data_2015['Cluster'] 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range(3):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data_2015.loc[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clusterer.labels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 ==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'Cluster']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09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uiExpand="1" animBg="1"/>
      <p:bldP spid="6" grpId="0" animBg="1"/>
      <p:bldP spid="18" grpId="0" animBg="1"/>
    </p:bldLst>
  </p:timing>
</p:sld>
</file>

<file path=ppt/slides/slide4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Examine clusters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467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457200" y="1259468"/>
            <a:ext cx="807524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data_2015.boxplot(by='Cluster',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column=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num_attr_names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53"/>
          <a:stretch/>
        </p:blipFill>
        <p:spPr>
          <a:xfrm>
            <a:off x="107504" y="1700808"/>
            <a:ext cx="6545378" cy="5100490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2483768" y="5229200"/>
            <a:ext cx="6266656" cy="1609291"/>
            <a:chOff x="2483768" y="5229200"/>
            <a:chExt cx="6266656" cy="1609291"/>
          </a:xfrm>
        </p:grpSpPr>
        <p:sp>
          <p:nvSpPr>
            <p:cNvPr id="7" name="TextBox 6"/>
            <p:cNvSpPr txBox="1"/>
            <p:nvPr/>
          </p:nvSpPr>
          <p:spPr>
            <a:xfrm>
              <a:off x="2483768" y="5229200"/>
              <a:ext cx="6266656" cy="369332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/>
                <a:t>data_2015.loc[:, ('Cluster', 'Country')].</a:t>
              </a:r>
              <a:r>
                <a:rPr lang="en-US" dirty="0" err="1"/>
                <a:t>groupby</a:t>
              </a:r>
              <a:r>
                <a:rPr lang="en-US" dirty="0"/>
                <a:t>('Cluster').count()</a:t>
              </a:r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14009" y="5638568"/>
              <a:ext cx="1146423" cy="11999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41931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the winners are…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Switzerland</a:t>
            </a:r>
          </a:p>
          <a:p>
            <a:r>
              <a:rPr lang="en-US" dirty="0"/>
              <a:t>Iceland</a:t>
            </a:r>
          </a:p>
          <a:p>
            <a:r>
              <a:rPr lang="en-US" dirty="0"/>
              <a:t>Denmark</a:t>
            </a:r>
          </a:p>
          <a:p>
            <a:r>
              <a:rPr lang="en-US" dirty="0"/>
              <a:t>Norway</a:t>
            </a:r>
          </a:p>
          <a:p>
            <a:r>
              <a:rPr lang="en-US" dirty="0"/>
              <a:t>Canada</a:t>
            </a:r>
          </a:p>
          <a:p>
            <a:r>
              <a:rPr lang="en-US" dirty="0"/>
              <a:t>Finland</a:t>
            </a:r>
          </a:p>
          <a:p>
            <a:r>
              <a:rPr lang="en-US" dirty="0"/>
              <a:t>Netherlands</a:t>
            </a:r>
          </a:p>
          <a:p>
            <a:r>
              <a:rPr lang="en-US" dirty="0"/>
              <a:t>Sweden</a:t>
            </a:r>
          </a:p>
          <a:p>
            <a:r>
              <a:rPr lang="en-US" dirty="0"/>
              <a:t>New Zealand</a:t>
            </a:r>
          </a:p>
          <a:p>
            <a:r>
              <a:rPr lang="en-US" dirty="0"/>
              <a:t>Australia</a:t>
            </a:r>
          </a:p>
          <a:p>
            <a:r>
              <a:rPr lang="en-US" dirty="0"/>
              <a:t>Austria</a:t>
            </a:r>
          </a:p>
          <a:p>
            <a:r>
              <a:rPr lang="en-US" dirty="0"/>
              <a:t>United States</a:t>
            </a:r>
          </a:p>
          <a:p>
            <a:r>
              <a:rPr lang="en-US" dirty="0"/>
              <a:t>Luxembourg</a:t>
            </a:r>
          </a:p>
          <a:p>
            <a:r>
              <a:rPr lang="en-US" dirty="0"/>
              <a:t>Ireland</a:t>
            </a:r>
          </a:p>
          <a:p>
            <a:r>
              <a:rPr lang="en-US" dirty="0" smtClean="0"/>
              <a:t>Belgium</a:t>
            </a:r>
          </a:p>
          <a:p>
            <a:r>
              <a:rPr lang="en-US" dirty="0"/>
              <a:t>United Arab </a:t>
            </a:r>
            <a:r>
              <a:rPr lang="en-US" dirty="0" smtClean="0"/>
              <a:t>Emirates</a:t>
            </a:r>
            <a:endParaRPr lang="en-US" dirty="0"/>
          </a:p>
          <a:p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United </a:t>
            </a:r>
            <a:r>
              <a:rPr lang="en-US" dirty="0"/>
              <a:t>Kingdom</a:t>
            </a:r>
          </a:p>
          <a:p>
            <a:r>
              <a:rPr lang="en-US" dirty="0"/>
              <a:t>Oman</a:t>
            </a:r>
          </a:p>
          <a:p>
            <a:r>
              <a:rPr lang="en-US" dirty="0"/>
              <a:t>Singapore</a:t>
            </a:r>
          </a:p>
          <a:p>
            <a:r>
              <a:rPr lang="en-US" dirty="0"/>
              <a:t>Germany</a:t>
            </a:r>
          </a:p>
          <a:p>
            <a:r>
              <a:rPr lang="en-US" dirty="0"/>
              <a:t>Qatar</a:t>
            </a:r>
          </a:p>
          <a:p>
            <a:r>
              <a:rPr lang="en-US" dirty="0"/>
              <a:t>France</a:t>
            </a:r>
          </a:p>
          <a:p>
            <a:r>
              <a:rPr lang="en-US" dirty="0"/>
              <a:t>Uruguay</a:t>
            </a:r>
          </a:p>
          <a:p>
            <a:r>
              <a:rPr lang="en-US" dirty="0"/>
              <a:t>Saudi Arabia</a:t>
            </a:r>
          </a:p>
          <a:p>
            <a:r>
              <a:rPr lang="en-US" dirty="0"/>
              <a:t>Malta</a:t>
            </a:r>
          </a:p>
          <a:p>
            <a:r>
              <a:rPr lang="en-US" dirty="0"/>
              <a:t>Kuwait</a:t>
            </a:r>
          </a:p>
          <a:p>
            <a:r>
              <a:rPr lang="en-US" dirty="0"/>
              <a:t>Uzbekistan</a:t>
            </a:r>
          </a:p>
          <a:p>
            <a:r>
              <a:rPr lang="en-US" dirty="0"/>
              <a:t>Japan</a:t>
            </a:r>
          </a:p>
          <a:p>
            <a:r>
              <a:rPr lang="en-US" dirty="0"/>
              <a:t>Bahrain</a:t>
            </a:r>
          </a:p>
          <a:p>
            <a:r>
              <a:rPr lang="en-US" dirty="0"/>
              <a:t>Turkmenistan</a:t>
            </a:r>
          </a:p>
          <a:p>
            <a:r>
              <a:rPr lang="en-US" dirty="0"/>
              <a:t>Hong Kong]</a:t>
            </a:r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72060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Caveat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InspiroBot</a:t>
            </a:r>
            <a:r>
              <a:rPr lang="en-US" dirty="0"/>
              <a:t> </a:t>
            </a:r>
            <a:r>
              <a:rPr lang="en-US" sz="1500" dirty="0"/>
              <a:t>(</a:t>
            </a:r>
            <a:r>
              <a:rPr lang="en-US" sz="1500" dirty="0">
                <a:hlinkClick r:id="rId2"/>
              </a:rPr>
              <a:t>http://inspirobot.me/</a:t>
            </a:r>
            <a:r>
              <a:rPr lang="en-US" sz="1500" dirty="0"/>
              <a:t>)</a:t>
            </a:r>
            <a:endParaRPr lang="en-US" dirty="0" smtClean="0"/>
          </a:p>
          <a:p>
            <a:pPr lvl="1"/>
            <a:r>
              <a:rPr lang="en-US" sz="1500" i="1" dirty="0"/>
              <a:t>"I am an artificial intelligence dedicated to generating unlimited amounts of unique inspirational quotes for endless enrichment of pointless human existence".</a:t>
            </a:r>
            <a:endParaRPr lang="en-US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469</a:t>
            </a:fld>
            <a:endParaRPr lang="nl-B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342" y="3266982"/>
            <a:ext cx="2085696" cy="20856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8143" y="3645024"/>
            <a:ext cx="2247714" cy="224771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125" y="2996952"/>
            <a:ext cx="2193708" cy="2193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511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</a:t>
            </a:r>
            <a:r>
              <a:rPr lang="en-US" dirty="0" err="1" smtClean="0"/>
              <a:t>pyder</a:t>
            </a:r>
            <a:r>
              <a:rPr lang="en-US" dirty="0" smtClean="0"/>
              <a:t>: more features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Project/file manager</a:t>
            </a:r>
          </a:p>
          <a:p>
            <a:r>
              <a:rPr lang="en-US" dirty="0" smtClean="0"/>
              <a:t>Debug code</a:t>
            </a:r>
          </a:p>
          <a:p>
            <a:r>
              <a:rPr lang="en-US" dirty="0" smtClean="0"/>
              <a:t>Profile code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8569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scikit</a:t>
            </a:r>
            <a:r>
              <a:rPr lang="en-US" dirty="0" smtClean="0"/>
              <a:t>-learn</a:t>
            </a:r>
          </a:p>
          <a:p>
            <a:pPr lvl="1"/>
            <a:r>
              <a:rPr lang="en-US" dirty="0" smtClean="0"/>
              <a:t>easy to use</a:t>
            </a:r>
          </a:p>
          <a:p>
            <a:pPr lvl="1"/>
            <a:r>
              <a:rPr lang="en-US" dirty="0" smtClean="0"/>
              <a:t>consistent, elegant API</a:t>
            </a:r>
          </a:p>
          <a:p>
            <a:pPr lvl="1"/>
            <a:r>
              <a:rPr lang="en-US" dirty="0" smtClean="0"/>
              <a:t>restricted to classic machine learning</a:t>
            </a:r>
          </a:p>
          <a:p>
            <a:r>
              <a:rPr lang="en-US" dirty="0" smtClean="0"/>
              <a:t>Consider using pre-trained networks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7426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Success depends on</a:t>
            </a:r>
            <a:br>
              <a:rPr lang="en-US" dirty="0" smtClean="0"/>
            </a:br>
            <a:r>
              <a:rPr lang="en-US" dirty="0" smtClean="0"/>
              <a:t>           </a:t>
            </a:r>
            <a:r>
              <a:rPr lang="en-US" i="1" dirty="0" smtClean="0">
                <a:solidFill>
                  <a:srgbClr val="C00000"/>
                </a:solidFill>
              </a:rPr>
              <a:t>understanding algorithms!</a:t>
            </a:r>
          </a:p>
          <a:p>
            <a:r>
              <a:rPr lang="en-US" dirty="0" smtClean="0"/>
              <a:t>Success also depends on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       </a:t>
            </a:r>
            <a:r>
              <a:rPr lang="en-US" i="1" dirty="0">
                <a:solidFill>
                  <a:srgbClr val="C00000"/>
                </a:solidFill>
              </a:rPr>
              <a:t>understanding </a:t>
            </a:r>
            <a:r>
              <a:rPr lang="en-US" i="1" dirty="0" smtClean="0">
                <a:solidFill>
                  <a:srgbClr val="C00000"/>
                </a:solidFill>
              </a:rPr>
              <a:t>data &amp; domain!</a:t>
            </a:r>
            <a:endParaRPr lang="en-US" dirty="0" smtClean="0"/>
          </a:p>
          <a:p>
            <a:r>
              <a:rPr lang="en-US" dirty="0" smtClean="0"/>
              <a:t>Many things to explore</a:t>
            </a:r>
            <a:endParaRPr lang="en-US" dirty="0"/>
          </a:p>
          <a:p>
            <a:r>
              <a:rPr lang="en-US" i="1" dirty="0" smtClean="0"/>
              <a:t>Hands-on machine learning with </a:t>
            </a:r>
            <a:r>
              <a:rPr lang="en-US" i="1" dirty="0" err="1" smtClean="0"/>
              <a:t>scikit</a:t>
            </a:r>
            <a:r>
              <a:rPr lang="en-US" i="1" dirty="0" smtClean="0"/>
              <a:t>-learn &amp; </a:t>
            </a:r>
            <a:r>
              <a:rPr lang="en-US" i="1" dirty="0" err="1" smtClean="0"/>
              <a:t>TensorFlow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Aurélien</a:t>
            </a:r>
            <a:r>
              <a:rPr lang="en-US" dirty="0"/>
              <a:t> </a:t>
            </a:r>
            <a:r>
              <a:rPr lang="en-US" dirty="0" err="1" smtClean="0"/>
              <a:t>Géron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O'Reilly, 2017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43787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96884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Python pros</a:t>
            </a:r>
          </a:p>
          <a:p>
            <a:pPr lvl="1"/>
            <a:r>
              <a:rPr lang="en-US" dirty="0" smtClean="0"/>
              <a:t>Versatile &amp; expressive</a:t>
            </a:r>
          </a:p>
          <a:p>
            <a:pPr lvl="1"/>
            <a:r>
              <a:rPr lang="en-US" dirty="0" smtClean="0"/>
              <a:t>Easy to read</a:t>
            </a:r>
          </a:p>
          <a:p>
            <a:pPr lvl="1"/>
            <a:r>
              <a:rPr lang="en-US" dirty="0" smtClean="0"/>
              <a:t>Good &amp; extensive standard library</a:t>
            </a:r>
          </a:p>
          <a:p>
            <a:r>
              <a:rPr lang="en-US" dirty="0" smtClean="0"/>
              <a:t>Python cons</a:t>
            </a:r>
          </a:p>
          <a:p>
            <a:pPr lvl="1"/>
            <a:r>
              <a:rPr lang="en-US" dirty="0" smtClean="0"/>
              <a:t>Fairly slow</a:t>
            </a:r>
          </a:p>
          <a:p>
            <a:pPr lvl="1"/>
            <a:r>
              <a:rPr lang="en-US" dirty="0" smtClean="0"/>
              <a:t>Some weird idiosyncrasies</a:t>
            </a:r>
          </a:p>
          <a:p>
            <a:pPr lvl="1"/>
            <a:r>
              <a:rPr lang="en-US" dirty="0" smtClean="0"/>
              <a:t>Python 2 to 3: disruptive changes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06172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Migrating from 2.x to 3.x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78858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 in Python 3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dirty="0" smtClean="0"/>
              <a:t> and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exec</a:t>
            </a:r>
            <a:r>
              <a:rPr lang="en-US" dirty="0" smtClean="0"/>
              <a:t> are functions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dict.keys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dict.items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return views, not lists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map()</a:t>
            </a:r>
            <a:r>
              <a:rPr lang="en-US" dirty="0" smtClean="0">
                <a:cs typeface="Courier New" pitchFamily="49" charset="0"/>
              </a:rPr>
              <a:t>,</a:t>
            </a:r>
            <a:r>
              <a:rPr lang="en-US" dirty="0" smtClean="0"/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filter()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zip()</a:t>
            </a:r>
            <a:r>
              <a:rPr lang="en-US" dirty="0" smtClean="0"/>
              <a:t> return iterators, not lists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xrange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no longer exists, just 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range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1/2</a:t>
            </a:r>
            <a:r>
              <a:rPr lang="en-US" dirty="0" smtClean="0"/>
              <a:t> </a:t>
            </a:r>
            <a:r>
              <a:rPr lang="en-US" dirty="0" smtClean="0">
                <a:sym typeface="Symbol"/>
              </a:rPr>
              <a:t></a:t>
            </a:r>
            <a:r>
              <a:rPr lang="en-US" dirty="0" smtClean="0"/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0.5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1//2 == 0</a:t>
            </a:r>
          </a:p>
          <a:p>
            <a:r>
              <a:rPr lang="en-US" dirty="0" smtClean="0"/>
              <a:t>nonlocal makes scoping somewhat more sane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a, *rest = [1, 2, 3, 4] </a:t>
            </a:r>
            <a:r>
              <a:rPr lang="en-US" dirty="0">
                <a:sym typeface="Symbol"/>
              </a:rPr>
              <a:t></a:t>
            </a:r>
            <a:r>
              <a:rPr lang="en-US" dirty="0" smtClean="0"/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 == 1, rest == [2, 3, 4]</a:t>
            </a:r>
          </a:p>
          <a:p>
            <a:r>
              <a:rPr lang="en-US" dirty="0" smtClean="0"/>
              <a:t>dictionary &amp; set comprehensions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super(…)</a:t>
            </a:r>
            <a:r>
              <a:rPr lang="en-US" dirty="0" smtClean="0"/>
              <a:t> is more sane</a:t>
            </a:r>
          </a:p>
          <a:p>
            <a:r>
              <a:rPr lang="en-US" dirty="0" smtClean="0"/>
              <a:t>strings: UTF-8, so can't be compared to or written as bytes directly (binary I/O)</a:t>
            </a:r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475</a:t>
            </a:fld>
            <a:endParaRPr lang="nl-BE" dirty="0"/>
          </a:p>
        </p:txBody>
      </p:sp>
      <p:sp>
        <p:nvSpPr>
          <p:cNvPr id="5" name="Rectangle 4"/>
          <p:cNvSpPr/>
          <p:nvPr/>
        </p:nvSpPr>
        <p:spPr>
          <a:xfrm>
            <a:off x="827584" y="3068960"/>
            <a:ext cx="1800200" cy="504056"/>
          </a:xfrm>
          <a:prstGeom prst="rect">
            <a:avLst/>
          </a:prstGeom>
          <a:solidFill>
            <a:srgbClr val="FF0000">
              <a:alpha val="32157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" name="Rectangle 5"/>
          <p:cNvSpPr/>
          <p:nvPr/>
        </p:nvSpPr>
        <p:spPr>
          <a:xfrm>
            <a:off x="827584" y="5229200"/>
            <a:ext cx="1872208" cy="504056"/>
          </a:xfrm>
          <a:prstGeom prst="rect">
            <a:avLst/>
          </a:prstGeom>
          <a:solidFill>
            <a:srgbClr val="FF0000">
              <a:alpha val="32157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58234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4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Tools to help migration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Create (lots of) tests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doctest</a:t>
            </a:r>
            <a:r>
              <a:rPr lang="en-US" dirty="0" smtClean="0"/>
              <a:t>, or, better,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unittest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Prepare 2.x code: import from the future</a:t>
            </a:r>
          </a:p>
          <a:p>
            <a:pPr lvl="1"/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__future__ import division, </a:t>
            </a:r>
            <a:r>
              <a:rPr lang="en-US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print_function</a:t>
            </a:r>
            <a:endParaRPr lang="en-US" sz="18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future_buildins</a:t>
            </a:r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import map, filter, zip</a:t>
            </a:r>
          </a:p>
          <a:p>
            <a:r>
              <a:rPr lang="en-US" dirty="0" smtClean="0">
                <a:cs typeface="Courier New" panose="02070309020205020404" pitchFamily="49" charset="0"/>
              </a:rPr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2to3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Shows a diff in patch format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Can convert file in place (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-n -w</a:t>
            </a:r>
            <a:r>
              <a:rPr lang="en-US" dirty="0" smtClean="0">
                <a:cs typeface="Courier New" panose="02070309020205020404" pitchFamily="49" charset="0"/>
              </a:rPr>
              <a:t> flags)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pylint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flake8</a:t>
            </a:r>
            <a:r>
              <a:rPr lang="en-US" dirty="0" smtClean="0">
                <a:cs typeface="Courier New" panose="02070309020205020404" pitchFamily="49" charset="0"/>
              </a:rPr>
              <a:t> for syntax/semantic checks</a:t>
            </a:r>
            <a:endParaRPr lang="nl-BE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17529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Pitfalls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67333"/>
            <a:ext cx="8229600" cy="452596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Division of integers return float:</a:t>
            </a:r>
          </a:p>
          <a:p>
            <a:pPr lvl="1"/>
            <a:r>
              <a:rPr lang="en-US" dirty="0" smtClean="0"/>
              <a:t>Python 2.x: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3/4</a:t>
            </a:r>
          </a:p>
          <a:p>
            <a:pPr lvl="1"/>
            <a:r>
              <a:rPr lang="en-US" dirty="0" smtClean="0"/>
              <a:t>Python 3.x: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3//4</a:t>
            </a:r>
          </a:p>
          <a:p>
            <a:r>
              <a:rPr lang="en-US" dirty="0" smtClean="0">
                <a:cs typeface="Courier New" panose="02070309020205020404" pitchFamily="49" charset="0"/>
              </a:rPr>
              <a:t>Universal newlines mode for text file reading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Python 2.x: line ending not translated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Python 3.x: line endings translation to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'\n'</a:t>
            </a:r>
          </a:p>
          <a:p>
            <a:r>
              <a:rPr lang="en-US" dirty="0" smtClean="0">
                <a:cs typeface="Courier New" panose="02070309020205020404" pitchFamily="49" charset="0"/>
              </a:rPr>
              <a:t>Binary I/O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Python 2.x: strings and bytes mix easily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Python 3.x: strings are UTF-8, so can't be compared or concatenated to binary reads (bytes)</a:t>
            </a:r>
            <a:endParaRPr lang="nl-BE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68283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pitfalls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List sort</a:t>
            </a:r>
          </a:p>
          <a:p>
            <a:pPr lvl="1"/>
            <a:r>
              <a:rPr lang="en-US" dirty="0" smtClean="0"/>
              <a:t>Python 2: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cmp</a:t>
            </a:r>
            <a:r>
              <a:rPr lang="en-US" dirty="0" smtClean="0"/>
              <a:t> keyword</a:t>
            </a:r>
          </a:p>
          <a:p>
            <a:pPr lvl="1"/>
            <a:r>
              <a:rPr lang="en-US" dirty="0" smtClean="0"/>
              <a:t>Python 3: 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key</a:t>
            </a:r>
            <a:r>
              <a:rPr lang="en-US" dirty="0" smtClean="0"/>
              <a:t> keyword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58608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for both 2.x and 3.x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future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 module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six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251520" y="2204864"/>
            <a:ext cx="8594019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__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future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__ import 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absolute_import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division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print_function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unicode_literals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builtins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import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(bytes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dict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int, list, object, range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ascii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chr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input, next,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oct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open,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pow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round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super, filter, map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zip)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3609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480982"/>
            <a:ext cx="8370290" cy="507667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Anaconda environments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</a:t>
            </a:fld>
            <a:endParaRPr lang="nl-BE"/>
          </a:p>
        </p:txBody>
      </p:sp>
      <p:sp>
        <p:nvSpPr>
          <p:cNvPr id="5" name="Rounded Rectangle 4"/>
          <p:cNvSpPr/>
          <p:nvPr/>
        </p:nvSpPr>
        <p:spPr>
          <a:xfrm>
            <a:off x="581116" y="2832154"/>
            <a:ext cx="1152128" cy="360040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4563796" y="2534460"/>
            <a:ext cx="1440160" cy="296635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4581309" y="4481902"/>
            <a:ext cx="739030" cy="222866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7687686" y="6114641"/>
            <a:ext cx="504767" cy="296635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667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9" grpId="0" animBg="1"/>
    </p:bldLst>
  </p:timing>
</p:sld>
</file>

<file path=ppt/slides/slide4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90540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useful learning 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Python tutorial:</a:t>
            </a:r>
            <a:br>
              <a:rPr lang="en-US" dirty="0" smtClean="0"/>
            </a:b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docs.python.org/3.6/tutorial</a:t>
            </a:r>
            <a:r>
              <a:rPr lang="en-US" dirty="0">
                <a:hlinkClick r:id="rId2"/>
              </a:rPr>
              <a:t>/ </a:t>
            </a:r>
            <a:endParaRPr lang="en-US" dirty="0" smtClean="0"/>
          </a:p>
          <a:p>
            <a:r>
              <a:rPr lang="en-US" dirty="0" smtClean="0"/>
              <a:t>Library reference:</a:t>
            </a:r>
            <a:br>
              <a:rPr lang="en-US" dirty="0" smtClean="0"/>
            </a:b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docs.python.org/3.6/library/</a:t>
            </a:r>
            <a:r>
              <a:rPr lang="en-US" dirty="0" smtClean="0"/>
              <a:t> </a:t>
            </a:r>
          </a:p>
          <a:p>
            <a:r>
              <a:rPr lang="en-US" dirty="0" smtClean="0"/>
              <a:t>Language reference:</a:t>
            </a:r>
            <a:br>
              <a:rPr lang="en-US" dirty="0" smtClean="0"/>
            </a:br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docs.python.org/3.6/reference/</a:t>
            </a:r>
            <a:r>
              <a:rPr lang="en-US" dirty="0" smtClean="0"/>
              <a:t> </a:t>
            </a:r>
          </a:p>
          <a:p>
            <a:r>
              <a:rPr lang="en-US" dirty="0" smtClean="0"/>
              <a:t>Think Python:</a:t>
            </a:r>
            <a:br>
              <a:rPr lang="en-US" dirty="0" smtClean="0"/>
            </a:br>
            <a:r>
              <a:rPr lang="en-US" dirty="0">
                <a:hlinkClick r:id="rId5"/>
              </a:rPr>
              <a:t>http://</a:t>
            </a:r>
            <a:r>
              <a:rPr lang="en-US" dirty="0" smtClean="0">
                <a:hlinkClick r:id="rId5"/>
              </a:rPr>
              <a:t>www.greenteapress.com/thinkpython/thinkpython.pdf</a:t>
            </a:r>
            <a:endParaRPr lang="en-US" dirty="0" smtClean="0"/>
          </a:p>
          <a:p>
            <a:r>
              <a:rPr lang="en-US" dirty="0" smtClean="0"/>
              <a:t>Python style guides:</a:t>
            </a:r>
          </a:p>
          <a:p>
            <a:pPr lvl="1"/>
            <a:r>
              <a:rPr lang="en-US" dirty="0" smtClean="0"/>
              <a:t>Idioms and anti-idioms </a:t>
            </a:r>
            <a:r>
              <a:rPr lang="en-US" dirty="0"/>
              <a:t>in Python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>
                <a:hlinkClick r:id="rId6"/>
              </a:rPr>
              <a:t>http</a:t>
            </a:r>
            <a:r>
              <a:rPr lang="en-US" dirty="0">
                <a:hlinkClick r:id="rId6"/>
              </a:rPr>
              <a:t>://</a:t>
            </a:r>
            <a:r>
              <a:rPr lang="en-US" dirty="0" smtClean="0">
                <a:hlinkClick r:id="rId6"/>
              </a:rPr>
              <a:t>docs.python.org/2/howto/doanddont.html</a:t>
            </a:r>
            <a:endParaRPr lang="en-US" dirty="0"/>
          </a:p>
          <a:p>
            <a:pPr lvl="1"/>
            <a:r>
              <a:rPr lang="en-US" dirty="0" smtClean="0"/>
              <a:t>PEP 8: </a:t>
            </a:r>
            <a:r>
              <a:rPr lang="en-US" dirty="0" smtClean="0">
                <a:hlinkClick r:id="rId7"/>
              </a:rPr>
              <a:t>http</a:t>
            </a:r>
            <a:r>
              <a:rPr lang="en-US" dirty="0">
                <a:hlinkClick r:id="rId7"/>
              </a:rPr>
              <a:t>://www.python.org/dev/peps/pep-0008</a:t>
            </a:r>
            <a:r>
              <a:rPr lang="en-US" dirty="0" smtClean="0">
                <a:hlinkClick r:id="rId7"/>
              </a:rPr>
              <a:t>/</a:t>
            </a:r>
            <a:endParaRPr lang="en-US" dirty="0" smtClean="0"/>
          </a:p>
          <a:p>
            <a:pPr lvl="1"/>
            <a:r>
              <a:rPr lang="en-US" dirty="0" smtClean="0"/>
              <a:t>Google:</a:t>
            </a:r>
            <a:br>
              <a:rPr lang="en-US" dirty="0" smtClean="0"/>
            </a:br>
            <a:r>
              <a:rPr lang="en-US" dirty="0" smtClean="0">
                <a:hlinkClick r:id="rId8"/>
              </a:rPr>
              <a:t>http</a:t>
            </a:r>
            <a:r>
              <a:rPr lang="en-US" dirty="0">
                <a:hlinkClick r:id="rId8"/>
              </a:rPr>
              <a:t>://google-styleguide.googlecode.com/svn/trunk/pyguide.html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481</a:t>
            </a:fld>
            <a:endParaRPr lang="nl-BE"/>
          </a:p>
        </p:txBody>
      </p:sp>
      <p:sp>
        <p:nvSpPr>
          <p:cNvPr id="5" name="Rounded Rectangle 4"/>
          <p:cNvSpPr/>
          <p:nvPr/>
        </p:nvSpPr>
        <p:spPr>
          <a:xfrm>
            <a:off x="827584" y="2204864"/>
            <a:ext cx="4248472" cy="648072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280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Books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i="1" dirty="0" smtClean="0"/>
              <a:t>How to make mistakes in Python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Mike </a:t>
            </a:r>
            <a:r>
              <a:rPr lang="en-US" dirty="0" err="1" smtClean="0"/>
              <a:t>Pirnat</a:t>
            </a:r>
            <a:r>
              <a:rPr lang="en-US" dirty="0" smtClean="0"/>
              <a:t>, O'Reilly, 2015</a:t>
            </a:r>
          </a:p>
          <a:p>
            <a:r>
              <a:rPr lang="en-US" i="1" dirty="0"/>
              <a:t>Writing idiomatic Python 3.3</a:t>
            </a:r>
            <a:br>
              <a:rPr lang="en-US" i="1" dirty="0"/>
            </a:br>
            <a:r>
              <a:rPr lang="en-US" dirty="0"/>
              <a:t>Jeff </a:t>
            </a:r>
            <a:r>
              <a:rPr lang="en-US" dirty="0" err="1"/>
              <a:t>Knupp</a:t>
            </a:r>
            <a:r>
              <a:rPr lang="en-US" dirty="0"/>
              <a:t>, </a:t>
            </a:r>
            <a:r>
              <a:rPr lang="en-US" dirty="0" smtClean="0"/>
              <a:t>2013</a:t>
            </a:r>
            <a:endParaRPr lang="en-US" i="1" dirty="0" smtClean="0"/>
          </a:p>
          <a:p>
            <a:r>
              <a:rPr lang="en-US" i="1" dirty="0" smtClean="0"/>
              <a:t>Fluent Python: clear, concise and effective programming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Luciano </a:t>
            </a:r>
            <a:r>
              <a:rPr lang="en-US" dirty="0" err="1" smtClean="0"/>
              <a:t>Ramalho</a:t>
            </a:r>
            <a:r>
              <a:rPr lang="en-US" dirty="0" smtClean="0"/>
              <a:t>, O'Reilly, 2015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2771800" y="5517232"/>
            <a:ext cx="3193310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Many, many more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1004717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software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Official Python website:</a:t>
            </a:r>
            <a:br>
              <a:rPr lang="en-US" dirty="0" smtClean="0"/>
            </a:br>
            <a:r>
              <a:rPr lang="en-US" dirty="0">
                <a:hlinkClick r:id="rId2"/>
              </a:rPr>
              <a:t>http://www.python.org/</a:t>
            </a:r>
            <a:endParaRPr lang="en-US" dirty="0" smtClean="0"/>
          </a:p>
          <a:p>
            <a:r>
              <a:rPr lang="en-US" dirty="0" err="1" smtClean="0"/>
              <a:t>PyPI</a:t>
            </a:r>
            <a:r>
              <a:rPr lang="en-US" dirty="0" smtClean="0"/>
              <a:t> (Python Package Index):</a:t>
            </a:r>
            <a:br>
              <a:rPr lang="en-US" dirty="0" smtClean="0"/>
            </a:b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pypi.python.org/pypi</a:t>
            </a:r>
            <a:endParaRPr lang="en-US" dirty="0" smtClean="0"/>
          </a:p>
          <a:p>
            <a:r>
              <a:rPr lang="en-US" dirty="0" smtClean="0"/>
              <a:t>Continuum Anaconda (fully </a:t>
            </a:r>
            <a:r>
              <a:rPr lang="en-US" dirty="0"/>
              <a:t>loaded Python distribution, free for academic use) 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>
                <a:hlinkClick r:id="rId4"/>
              </a:rPr>
              <a:t>https://store.continuum.io/cshop/anaconda</a:t>
            </a:r>
            <a:r>
              <a:rPr lang="en-US" dirty="0" smtClean="0">
                <a:hlinkClick r:id="rId4"/>
              </a:rPr>
              <a:t>/</a:t>
            </a:r>
            <a:endParaRPr lang="en-US" sz="3000" dirty="0" smtClean="0"/>
          </a:p>
          <a:p>
            <a:r>
              <a:rPr lang="en-US" sz="3000" dirty="0" err="1" smtClean="0"/>
              <a:t>Miniconda</a:t>
            </a:r>
            <a:r>
              <a:rPr lang="en-US" sz="3000" dirty="0"/>
              <a:t>:</a:t>
            </a:r>
            <a:br>
              <a:rPr lang="en-US" sz="3000" dirty="0"/>
            </a:br>
            <a:r>
              <a:rPr lang="en-US" sz="3000" dirty="0">
                <a:hlinkClick r:id="rId5"/>
              </a:rPr>
              <a:t>http://</a:t>
            </a:r>
            <a:r>
              <a:rPr lang="en-US" sz="3000" dirty="0" smtClean="0">
                <a:hlinkClick r:id="rId5"/>
              </a:rPr>
              <a:t>conda.pydata.org/miniconda.html</a:t>
            </a:r>
            <a:r>
              <a:rPr lang="en-US" sz="3000" dirty="0" smtClean="0"/>
              <a:t> </a:t>
            </a:r>
            <a:endParaRPr lang="en-US" sz="3000" dirty="0"/>
          </a:p>
          <a:p>
            <a:r>
              <a:rPr lang="en-US" sz="3000" dirty="0" err="1" smtClean="0"/>
              <a:t>PyLint</a:t>
            </a:r>
            <a:r>
              <a:rPr lang="en-US" sz="3000" dirty="0" smtClean="0"/>
              <a:t> (check syntax before running script):</a:t>
            </a:r>
            <a:br>
              <a:rPr lang="en-US" sz="3000" dirty="0" smtClean="0"/>
            </a:br>
            <a:r>
              <a:rPr lang="en-US" dirty="0">
                <a:hlinkClick r:id="rId6"/>
              </a:rPr>
              <a:t>http://www.pylint.org/</a:t>
            </a:r>
            <a:endParaRPr lang="en-US" dirty="0" smtClean="0"/>
          </a:p>
          <a:p>
            <a:r>
              <a:rPr lang="en-US" dirty="0" smtClean="0"/>
              <a:t>Flake8 (another </a:t>
            </a:r>
            <a:r>
              <a:rPr lang="en-US" dirty="0"/>
              <a:t>syntax/semantics checker)</a:t>
            </a:r>
            <a:br>
              <a:rPr lang="en-US" dirty="0"/>
            </a:br>
            <a:r>
              <a:rPr lang="en-US" dirty="0">
                <a:hlinkClick r:id="rId7"/>
              </a:rPr>
              <a:t>https://</a:t>
            </a:r>
            <a:r>
              <a:rPr lang="en-US" dirty="0" smtClean="0">
                <a:hlinkClick r:id="rId7"/>
              </a:rPr>
              <a:t>pypi.python.org/pypi/flake8</a:t>
            </a:r>
            <a:r>
              <a:rPr lang="en-US" dirty="0" smtClean="0"/>
              <a:t> </a:t>
            </a:r>
            <a:endParaRPr lang="en-US" dirty="0"/>
          </a:p>
          <a:p>
            <a:r>
              <a:rPr lang="en-US" dirty="0" err="1" smtClean="0"/>
              <a:t>PyDev</a:t>
            </a:r>
            <a:r>
              <a:rPr lang="en-US" dirty="0" smtClean="0"/>
              <a:t> (Eclipse plugin for Python development):</a:t>
            </a:r>
            <a:br>
              <a:rPr lang="en-US" dirty="0" smtClean="0"/>
            </a:br>
            <a:r>
              <a:rPr lang="en-US" dirty="0">
                <a:hlinkClick r:id="rId8"/>
              </a:rPr>
              <a:t>http://pydev.org/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760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Useful non-standard Python libraries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Numerical computations, especially linear algebra: </a:t>
            </a:r>
            <a:r>
              <a:rPr lang="en-US" dirty="0" err="1" smtClean="0"/>
              <a:t>numpy</a:t>
            </a:r>
            <a:r>
              <a:rPr lang="en-US" dirty="0" smtClean="0"/>
              <a:t>, </a:t>
            </a:r>
            <a:r>
              <a:rPr lang="en-US" dirty="0" err="1" smtClean="0"/>
              <a:t>scipy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2"/>
              </a:rPr>
              <a:t>http://www.numpy.org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, </a:t>
            </a:r>
            <a:r>
              <a:rPr lang="en-US" dirty="0">
                <a:hlinkClick r:id="rId3"/>
              </a:rPr>
              <a:t>http://www.scipy.org/</a:t>
            </a:r>
            <a:endParaRPr lang="en-US" dirty="0" smtClean="0"/>
          </a:p>
          <a:p>
            <a:r>
              <a:rPr lang="en-US" dirty="0" smtClean="0"/>
              <a:t>Image processing: </a:t>
            </a:r>
            <a:r>
              <a:rPr lang="en-US" dirty="0" err="1" smtClean="0"/>
              <a:t>scikit</a:t>
            </a:r>
            <a:r>
              <a:rPr lang="en-US" dirty="0" smtClean="0"/>
              <a:t>-image</a:t>
            </a:r>
            <a:br>
              <a:rPr lang="en-US" dirty="0" smtClean="0"/>
            </a:br>
            <a:r>
              <a:rPr lang="en-US" dirty="0">
                <a:hlinkClick r:id="rId4"/>
              </a:rPr>
              <a:t>http://scikit-image.org</a:t>
            </a:r>
            <a:r>
              <a:rPr lang="en-US" dirty="0" smtClean="0">
                <a:hlinkClick r:id="rId4"/>
              </a:rPr>
              <a:t>/</a:t>
            </a:r>
            <a:endParaRPr lang="en-US" dirty="0" smtClean="0"/>
          </a:p>
          <a:p>
            <a:r>
              <a:rPr lang="en-US" dirty="0" smtClean="0"/>
              <a:t>Parsing context free languages: </a:t>
            </a:r>
            <a:r>
              <a:rPr lang="en-US" dirty="0" err="1" smtClean="0"/>
              <a:t>pyparsing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5"/>
              </a:rPr>
              <a:t>http://pyparsing.wikispaces.com/</a:t>
            </a:r>
            <a:endParaRPr lang="en-US" dirty="0" smtClean="0"/>
          </a:p>
          <a:p>
            <a:r>
              <a:rPr lang="en-US" dirty="0" smtClean="0"/>
              <a:t>HDF5: </a:t>
            </a:r>
            <a:r>
              <a:rPr lang="en-US" dirty="0" err="1" smtClean="0"/>
              <a:t>PyTables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6"/>
              </a:rPr>
              <a:t>http://</a:t>
            </a:r>
            <a:r>
              <a:rPr lang="en-US" dirty="0" smtClean="0">
                <a:hlinkClick r:id="rId6"/>
              </a:rPr>
              <a:t>www.pytables.org/</a:t>
            </a:r>
            <a:endParaRPr lang="en-US" dirty="0" smtClean="0"/>
          </a:p>
          <a:p>
            <a:r>
              <a:rPr lang="en-US" dirty="0" smtClean="0"/>
              <a:t>Data analysis: pandas</a:t>
            </a:r>
            <a:br>
              <a:rPr lang="en-US" dirty="0" smtClean="0"/>
            </a:br>
            <a:r>
              <a:rPr lang="en-US" dirty="0">
                <a:hlinkClick r:id="rId7"/>
              </a:rPr>
              <a:t>http://pandas.pydata.org/</a:t>
            </a:r>
            <a:endParaRPr lang="en-US" dirty="0" smtClean="0"/>
          </a:p>
          <a:p>
            <a:r>
              <a:rPr lang="en-US" dirty="0" smtClean="0"/>
              <a:t>Plots: </a:t>
            </a:r>
            <a:r>
              <a:rPr lang="en-US" dirty="0" err="1" smtClean="0"/>
              <a:t>matplotlib</a:t>
            </a:r>
            <a:r>
              <a:rPr lang="en-US" dirty="0" smtClean="0"/>
              <a:t>, </a:t>
            </a:r>
            <a:r>
              <a:rPr lang="en-US" dirty="0" err="1" smtClean="0"/>
              <a:t>Bokeh</a:t>
            </a:r>
            <a:r>
              <a:rPr lang="en-US" dirty="0" smtClean="0"/>
              <a:t>, </a:t>
            </a:r>
            <a:r>
              <a:rPr lang="en-US" dirty="0" err="1" smtClean="0"/>
              <a:t>HoloViews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8"/>
              </a:rPr>
              <a:t>http://matplotlib.org</a:t>
            </a:r>
            <a:r>
              <a:rPr lang="en-US" dirty="0" smtClean="0">
                <a:hlinkClick r:id="rId8"/>
              </a:rPr>
              <a:t>/</a:t>
            </a:r>
            <a:r>
              <a:rPr lang="en-US" dirty="0"/>
              <a:t>, </a:t>
            </a:r>
            <a:r>
              <a:rPr lang="en-US" dirty="0">
                <a:hlinkClick r:id="rId9"/>
              </a:rPr>
              <a:t>http://</a:t>
            </a:r>
            <a:r>
              <a:rPr lang="en-US" dirty="0" smtClean="0">
                <a:hlinkClick r:id="rId9"/>
              </a:rPr>
              <a:t>bokeh.pydata.org</a:t>
            </a:r>
            <a:r>
              <a:rPr lang="en-US" dirty="0" smtClean="0"/>
              <a:t>/, </a:t>
            </a:r>
            <a:r>
              <a:rPr lang="en-US" dirty="0">
                <a:hlinkClick r:id="rId10"/>
              </a:rPr>
              <a:t>http://ioam.github.io/holoviews</a:t>
            </a:r>
            <a:r>
              <a:rPr lang="en-US" dirty="0" smtClean="0">
                <a:hlinkClick r:id="rId10"/>
              </a:rPr>
              <a:t>/</a:t>
            </a:r>
            <a:r>
              <a:rPr lang="en-US" dirty="0" smtClean="0"/>
              <a:t> </a:t>
            </a:r>
          </a:p>
          <a:p>
            <a:r>
              <a:rPr lang="en-US" dirty="0" smtClean="0"/>
              <a:t>Bioinformatics: </a:t>
            </a:r>
            <a:r>
              <a:rPr lang="en-US" dirty="0" err="1" smtClean="0"/>
              <a:t>BioPython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11"/>
              </a:rPr>
              <a:t>http://</a:t>
            </a:r>
            <a:r>
              <a:rPr lang="en-US" dirty="0" smtClean="0">
                <a:hlinkClick r:id="rId11"/>
              </a:rPr>
              <a:t>biopython.org/</a:t>
            </a:r>
            <a:endParaRPr lang="en-US" dirty="0" smtClean="0"/>
          </a:p>
          <a:p>
            <a:r>
              <a:rPr lang="en-US" dirty="0" smtClean="0"/>
              <a:t>Graphs: </a:t>
            </a:r>
            <a:r>
              <a:rPr lang="en-US" dirty="0" err="1" smtClean="0"/>
              <a:t>NetworkX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12"/>
              </a:rPr>
              <a:t>http://networkx.github.io</a:t>
            </a:r>
            <a:r>
              <a:rPr lang="en-US" dirty="0" smtClean="0">
                <a:hlinkClick r:id="rId12"/>
              </a:rPr>
              <a:t>/</a:t>
            </a:r>
            <a:endParaRPr lang="en-US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91928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fundamentals:</a:t>
            </a:r>
            <a:br>
              <a:rPr lang="en-US" dirty="0" smtClean="0"/>
            </a:br>
            <a:r>
              <a:rPr lang="en-US" dirty="0" smtClean="0"/>
              <a:t>data types &amp; statements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github.com/gjbex/training-material/tree/master/Python/Fundamentals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34491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versions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Current 3.x</a:t>
            </a:r>
          </a:p>
          <a:p>
            <a:pPr lvl="1"/>
            <a:r>
              <a:rPr lang="en-US" dirty="0" smtClean="0"/>
              <a:t>More clean than 2.x</a:t>
            </a:r>
          </a:p>
          <a:p>
            <a:pPr lvl="1"/>
            <a:r>
              <a:rPr lang="en-US" dirty="0" smtClean="0"/>
              <a:t>Almost all Python libraries supported</a:t>
            </a:r>
          </a:p>
          <a:p>
            <a:r>
              <a:rPr lang="en-US" dirty="0" smtClean="0"/>
              <a:t>Version 2.7.x</a:t>
            </a:r>
          </a:p>
          <a:p>
            <a:pPr lvl="1"/>
            <a:r>
              <a:rPr lang="en-US" dirty="0" smtClean="0"/>
              <a:t>Last of the 2.x releases</a:t>
            </a:r>
          </a:p>
          <a:p>
            <a:pPr lvl="1"/>
            <a:r>
              <a:rPr lang="en-US" dirty="0" smtClean="0"/>
              <a:t>Many Python 3.x features have been retrofitted</a:t>
            </a:r>
          </a:p>
          <a:p>
            <a:pPr lvl="1"/>
            <a:r>
              <a:rPr lang="en-US" dirty="0" smtClean="0"/>
              <a:t>All libraries support it</a:t>
            </a:r>
          </a:p>
          <a:p>
            <a:r>
              <a:rPr lang="en-US" dirty="0" smtClean="0"/>
              <a:t>Here, version 3.6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004048" y="3645024"/>
            <a:ext cx="289899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in-application scripting</a:t>
            </a:r>
            <a:br>
              <a:rPr lang="en-US" dirty="0" smtClean="0"/>
            </a:br>
            <a:r>
              <a:rPr lang="en-US" dirty="0" smtClean="0"/>
              <a:t>may be stuck at Python 2.7!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262896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world!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Minimal code for Python script</a:t>
            </a:r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1523100" y="2887776"/>
            <a:ext cx="376898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print('hello world!')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4716016" y="2241445"/>
            <a:ext cx="3672408" cy="755507"/>
            <a:chOff x="4716016" y="2241445"/>
            <a:chExt cx="3672408" cy="755507"/>
          </a:xfrm>
        </p:grpSpPr>
        <p:sp>
          <p:nvSpPr>
            <p:cNvPr id="5" name="TextBox 4"/>
            <p:cNvSpPr txBox="1"/>
            <p:nvPr/>
          </p:nvSpPr>
          <p:spPr>
            <a:xfrm>
              <a:off x="5724128" y="2241445"/>
              <a:ext cx="266429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“shebang”: tells the shell this is python code</a:t>
              </a:r>
              <a:endParaRPr lang="nl-BE" sz="2000" dirty="0"/>
            </a:p>
          </p:txBody>
        </p:sp>
        <p:cxnSp>
          <p:nvCxnSpPr>
            <p:cNvPr id="7" name="Straight Arrow Connector 6"/>
            <p:cNvCxnSpPr>
              <a:stCxn id="5" idx="1"/>
            </p:cNvCxnSpPr>
            <p:nvPr/>
          </p:nvCxnSpPr>
          <p:spPr>
            <a:xfrm flipH="1">
              <a:off x="4716016" y="2595388"/>
              <a:ext cx="1008112" cy="40156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527270" y="3933056"/>
            <a:ext cx="2880320" cy="1572370"/>
            <a:chOff x="4644008" y="1694060"/>
            <a:chExt cx="2880320" cy="1572370"/>
          </a:xfrm>
        </p:grpSpPr>
        <p:sp>
          <p:nvSpPr>
            <p:cNvPr id="10" name="TextBox 9"/>
            <p:cNvSpPr txBox="1"/>
            <p:nvPr/>
          </p:nvSpPr>
          <p:spPr>
            <a:xfrm>
              <a:off x="4644008" y="2558544"/>
              <a:ext cx="288032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Indentation is relevant!</a:t>
              </a:r>
            </a:p>
            <a:p>
              <a:r>
                <a:rPr lang="en-US" sz="2000" dirty="0" smtClean="0"/>
                <a:t>Code structure</a:t>
              </a:r>
              <a:endParaRPr lang="nl-BE" sz="2000" dirty="0"/>
            </a:p>
          </p:txBody>
        </p:sp>
        <p:cxnSp>
          <p:nvCxnSpPr>
            <p:cNvPr id="11" name="Straight Arrow Connector 10"/>
            <p:cNvCxnSpPr>
              <a:stCxn id="10" idx="0"/>
            </p:cNvCxnSpPr>
            <p:nvPr/>
          </p:nvCxnSpPr>
          <p:spPr>
            <a:xfrm flipV="1">
              <a:off x="6084168" y="1694060"/>
              <a:ext cx="84290" cy="86448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5220072" y="3789040"/>
            <a:ext cx="3581463" cy="851902"/>
            <a:chOff x="5508104" y="1726820"/>
            <a:chExt cx="3581463" cy="851902"/>
          </a:xfrm>
        </p:grpSpPr>
        <p:sp>
          <p:nvSpPr>
            <p:cNvPr id="23" name="TextBox 22"/>
            <p:cNvSpPr txBox="1"/>
            <p:nvPr/>
          </p:nvSpPr>
          <p:spPr>
            <a:xfrm>
              <a:off x="5921215" y="1870836"/>
              <a:ext cx="316835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Python interpreter executes all code in body</a:t>
              </a:r>
              <a:endParaRPr lang="nl-BE" sz="2000" dirty="0"/>
            </a:p>
          </p:txBody>
        </p:sp>
        <p:cxnSp>
          <p:nvCxnSpPr>
            <p:cNvPr id="24" name="Straight Arrow Connector 23"/>
            <p:cNvCxnSpPr>
              <a:stCxn id="23" idx="1"/>
            </p:cNvCxnSpPr>
            <p:nvPr/>
          </p:nvCxnSpPr>
          <p:spPr>
            <a:xfrm flipH="1" flipV="1">
              <a:off x="5508104" y="1726820"/>
              <a:ext cx="413111" cy="49795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/>
          <p:cNvSpPr txBox="1"/>
          <p:nvPr/>
        </p:nvSpPr>
        <p:spPr>
          <a:xfrm>
            <a:off x="4784291" y="5505426"/>
            <a:ext cx="3244093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Python Is case-sensitive!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06882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Say hello!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Save script in file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hello_world.py</a:t>
            </a:r>
          </a:p>
          <a:p>
            <a:r>
              <a:rPr lang="en-US" dirty="0" smtClean="0"/>
              <a:t>Run script using Python interpreter</a:t>
            </a:r>
          </a:p>
          <a:p>
            <a:endParaRPr lang="en-US" dirty="0"/>
          </a:p>
          <a:p>
            <a:r>
              <a:rPr lang="en-US" dirty="0" smtClean="0"/>
              <a:t>Make script executable</a:t>
            </a:r>
          </a:p>
          <a:p>
            <a:endParaRPr lang="en-US" dirty="0" smtClean="0"/>
          </a:p>
          <a:p>
            <a:r>
              <a:rPr lang="en-US" dirty="0" smtClean="0"/>
              <a:t>Run script directly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259632" y="2780928"/>
            <a:ext cx="376898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hello world!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59632" y="3934797"/>
            <a:ext cx="3768980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chmod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u+x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59632" y="5086925"/>
            <a:ext cx="2666114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hello world!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0" y="5025370"/>
            <a:ext cx="3416320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That's what the shebang is for:</a:t>
            </a:r>
            <a:br>
              <a:rPr lang="en-US" sz="2000" dirty="0" smtClean="0"/>
            </a:br>
            <a:r>
              <a:rPr lang="en-US" sz="2000" dirty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 python</a:t>
            </a:r>
            <a:endParaRPr lang="nl-BE" sz="20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16381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  <p:bldP spid="6" grpId="0" animBg="1"/>
      <p:bldP spid="7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again!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Encapsulate script in main function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523100" y="2492896"/>
            <a:ext cx="3768980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mport sys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print('hello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0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status = main()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sys.exit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(status)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4283968" y="5229201"/>
            <a:ext cx="4680520" cy="1060375"/>
            <a:chOff x="2843808" y="1898279"/>
            <a:chExt cx="4680520" cy="1060375"/>
          </a:xfrm>
        </p:grpSpPr>
        <p:sp>
          <p:nvSpPr>
            <p:cNvPr id="10" name="TextBox 9"/>
            <p:cNvSpPr txBox="1"/>
            <p:nvPr/>
          </p:nvSpPr>
          <p:spPr>
            <a:xfrm>
              <a:off x="4644008" y="2558544"/>
              <a:ext cx="28803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Function call</a:t>
              </a:r>
              <a:endParaRPr lang="nl-BE" sz="2000" dirty="0"/>
            </a:p>
          </p:txBody>
        </p:sp>
        <p:cxnSp>
          <p:nvCxnSpPr>
            <p:cNvPr id="11" name="Straight Arrow Connector 10"/>
            <p:cNvCxnSpPr>
              <a:stCxn id="10" idx="1"/>
            </p:cNvCxnSpPr>
            <p:nvPr/>
          </p:nvCxnSpPr>
          <p:spPr>
            <a:xfrm flipH="1" flipV="1">
              <a:off x="2843808" y="1898279"/>
              <a:ext cx="1800200" cy="86032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5292080" y="3538176"/>
            <a:ext cx="3312368" cy="1015663"/>
            <a:chOff x="5292080" y="3538176"/>
            <a:chExt cx="3312368" cy="1015663"/>
          </a:xfrm>
        </p:grpSpPr>
        <p:grpSp>
          <p:nvGrpSpPr>
            <p:cNvPr id="22" name="Group 21"/>
            <p:cNvGrpSpPr/>
            <p:nvPr/>
          </p:nvGrpSpPr>
          <p:grpSpPr>
            <a:xfrm>
              <a:off x="5508104" y="3538176"/>
              <a:ext cx="3096344" cy="1015663"/>
              <a:chOff x="5796136" y="1870836"/>
              <a:chExt cx="3096344" cy="1015663"/>
            </a:xfrm>
          </p:grpSpPr>
          <p:sp>
            <p:nvSpPr>
              <p:cNvPr id="23" name="TextBox 22"/>
              <p:cNvSpPr txBox="1"/>
              <p:nvPr/>
            </p:nvSpPr>
            <p:spPr>
              <a:xfrm>
                <a:off x="6516216" y="1870836"/>
                <a:ext cx="2376264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 smtClean="0"/>
                  <a:t>Simple function, no arguments, return</a:t>
                </a:r>
                <a:br>
                  <a:rPr lang="en-US" sz="2000" dirty="0" smtClean="0"/>
                </a:br>
                <a:r>
                  <a:rPr lang="en-US" sz="2000" dirty="0" smtClean="0"/>
                  <a:t>status only</a:t>
                </a:r>
                <a:endParaRPr lang="nl-BE" sz="2000" dirty="0"/>
              </a:p>
            </p:txBody>
          </p:sp>
          <p:cxnSp>
            <p:nvCxnSpPr>
              <p:cNvPr id="24" name="Straight Arrow Connector 23"/>
              <p:cNvCxnSpPr>
                <a:stCxn id="23" idx="1"/>
                <a:endCxn id="14" idx="1"/>
              </p:cNvCxnSpPr>
              <p:nvPr/>
            </p:nvCxnSpPr>
            <p:spPr>
              <a:xfrm flipH="1" flipV="1">
                <a:off x="5796136" y="2373728"/>
                <a:ext cx="720080" cy="494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Right Brace 13"/>
            <p:cNvSpPr/>
            <p:nvPr/>
          </p:nvSpPr>
          <p:spPr>
            <a:xfrm>
              <a:off x="5292080" y="3645024"/>
              <a:ext cx="216024" cy="792088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51388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Generating data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Need some data?</a:t>
            </a:r>
          </a:p>
          <a:p>
            <a:pPr lvl="1"/>
            <a:r>
              <a:rPr lang="en-US" dirty="0" smtClean="0"/>
              <a:t>first column, case number: sequential number</a:t>
            </a:r>
          </a:p>
          <a:p>
            <a:pPr lvl="1"/>
            <a:r>
              <a:rPr lang="en-US" dirty="0" smtClean="0"/>
              <a:t>second column, dimension number: integer 1, 2, 3</a:t>
            </a:r>
          </a:p>
          <a:p>
            <a:pPr lvl="1"/>
            <a:r>
              <a:rPr lang="en-US" dirty="0" smtClean="0"/>
              <a:t>third column, temperature: float value -0.5, 0.0, 0.5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4277995"/>
            <a:ext cx="5698996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print('case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'dim', 'temp')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[1, 2, 3]: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[-0.5, 0.0, 0.5]: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0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561775" y="4077072"/>
            <a:ext cx="1976823" cy="23083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case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dim temp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1 -0.5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2 1 0.0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3 1 0.5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4 2 -0.5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5 2 0.0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9 3 0.5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18840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dirty="0" smtClean="0"/>
              <a:t> loop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Semantics: for each element in list do…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Actually, not only lists, anything one can iterate over (e.g., sets, dictionaries, I/O streams,…)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835696" y="3009146"/>
            <a:ext cx="38779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in [1, 2, 3]: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nl-BE" sz="20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2483768" y="2276872"/>
            <a:ext cx="1080120" cy="765799"/>
            <a:chOff x="2483768" y="2276872"/>
            <a:chExt cx="1080120" cy="765799"/>
          </a:xfrm>
        </p:grpSpPr>
        <p:grpSp>
          <p:nvGrpSpPr>
            <p:cNvPr id="5" name="Group 4"/>
            <p:cNvGrpSpPr/>
            <p:nvPr/>
          </p:nvGrpSpPr>
          <p:grpSpPr>
            <a:xfrm>
              <a:off x="2483768" y="2646204"/>
              <a:ext cx="1080120" cy="396467"/>
              <a:chOff x="4139952" y="2862228"/>
              <a:chExt cx="1080120" cy="396467"/>
            </a:xfrm>
          </p:grpSpPr>
          <p:sp>
            <p:nvSpPr>
              <p:cNvPr id="6" name="Left Brace 5"/>
              <p:cNvSpPr/>
              <p:nvPr/>
            </p:nvSpPr>
            <p:spPr>
              <a:xfrm rot="5400000" flipV="1">
                <a:off x="4657152" y="2695776"/>
                <a:ext cx="45719" cy="108012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7" name="Straight Arrow Connector 6"/>
              <p:cNvCxnSpPr>
                <a:stCxn id="16" idx="2"/>
                <a:endCxn id="6" idx="1"/>
              </p:cNvCxnSpPr>
              <p:nvPr/>
            </p:nvCxnSpPr>
            <p:spPr>
              <a:xfrm flipH="1">
                <a:off x="4680012" y="2862228"/>
                <a:ext cx="3117" cy="35074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TextBox 15"/>
            <p:cNvSpPr txBox="1"/>
            <p:nvPr/>
          </p:nvSpPr>
          <p:spPr>
            <a:xfrm>
              <a:off x="2562010" y="2276872"/>
              <a:ext cx="9298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variable</a:t>
              </a:r>
              <a:endParaRPr lang="nl-BE" dirty="0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4211962" y="2276872"/>
            <a:ext cx="1296144" cy="765805"/>
            <a:chOff x="4211962" y="2276872"/>
            <a:chExt cx="1296144" cy="765805"/>
          </a:xfrm>
        </p:grpSpPr>
        <p:grpSp>
          <p:nvGrpSpPr>
            <p:cNvPr id="10" name="Group 9"/>
            <p:cNvGrpSpPr/>
            <p:nvPr/>
          </p:nvGrpSpPr>
          <p:grpSpPr>
            <a:xfrm>
              <a:off x="4211962" y="2646204"/>
              <a:ext cx="1296144" cy="396473"/>
              <a:chOff x="3995938" y="2862228"/>
              <a:chExt cx="1296144" cy="396473"/>
            </a:xfrm>
          </p:grpSpPr>
          <p:sp>
            <p:nvSpPr>
              <p:cNvPr id="11" name="Left Brace 10"/>
              <p:cNvSpPr/>
              <p:nvPr/>
            </p:nvSpPr>
            <p:spPr>
              <a:xfrm rot="5400000" flipV="1">
                <a:off x="4621148" y="2587768"/>
                <a:ext cx="45723" cy="1296144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2" name="Straight Arrow Connector 11"/>
              <p:cNvCxnSpPr>
                <a:stCxn id="21" idx="2"/>
                <a:endCxn id="11" idx="1"/>
              </p:cNvCxnSpPr>
              <p:nvPr/>
            </p:nvCxnSpPr>
            <p:spPr>
              <a:xfrm>
                <a:off x="4632726" y="2862228"/>
                <a:ext cx="11284" cy="35075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TextBox 20"/>
            <p:cNvSpPr txBox="1"/>
            <p:nvPr/>
          </p:nvSpPr>
          <p:spPr>
            <a:xfrm>
              <a:off x="4621444" y="2276872"/>
              <a:ext cx="4546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list</a:t>
              </a:r>
              <a:endParaRPr lang="nl-BE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5796136" y="3356992"/>
            <a:ext cx="1947658" cy="648072"/>
            <a:chOff x="5796136" y="3356992"/>
            <a:chExt cx="1947658" cy="648072"/>
          </a:xfrm>
        </p:grpSpPr>
        <p:grpSp>
          <p:nvGrpSpPr>
            <p:cNvPr id="25" name="Group 24"/>
            <p:cNvGrpSpPr/>
            <p:nvPr/>
          </p:nvGrpSpPr>
          <p:grpSpPr>
            <a:xfrm rot="5400000">
              <a:off x="5760132" y="3392996"/>
              <a:ext cx="648072" cy="576064"/>
              <a:chOff x="4355976" y="2708920"/>
              <a:chExt cx="648072" cy="576064"/>
            </a:xfrm>
          </p:grpSpPr>
          <p:sp>
            <p:nvSpPr>
              <p:cNvPr id="26" name="Left Brace 25"/>
              <p:cNvSpPr/>
              <p:nvPr/>
            </p:nvSpPr>
            <p:spPr>
              <a:xfrm rot="5400000" flipV="1">
                <a:off x="4644008" y="2924944"/>
                <a:ext cx="72008" cy="648072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7" name="Straight Arrow Connector 26"/>
              <p:cNvCxnSpPr>
                <a:stCxn id="28" idx="1"/>
                <a:endCxn id="26" idx="1"/>
              </p:cNvCxnSpPr>
              <p:nvPr/>
            </p:nvCxnSpPr>
            <p:spPr>
              <a:xfrm rot="16200000" flipH="1">
                <a:off x="4427549" y="2960513"/>
                <a:ext cx="504056" cy="87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TextBox 27"/>
            <p:cNvSpPr txBox="1"/>
            <p:nvPr/>
          </p:nvSpPr>
          <p:spPr>
            <a:xfrm>
              <a:off x="6372200" y="3356992"/>
              <a:ext cx="137159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loop body</a:t>
              </a:r>
            </a:p>
            <a:p>
              <a:r>
                <a:rPr lang="en-US" dirty="0" smtClean="0"/>
                <a:t>statement(s)</a:t>
              </a:r>
              <a:endParaRPr lang="nl-BE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5364088" y="2740093"/>
            <a:ext cx="3160125" cy="648072"/>
            <a:chOff x="2771800" y="3861048"/>
            <a:chExt cx="3160125" cy="648072"/>
          </a:xfrm>
        </p:grpSpPr>
        <p:sp>
          <p:nvSpPr>
            <p:cNvPr id="32" name="Oval 31"/>
            <p:cNvSpPr/>
            <p:nvPr/>
          </p:nvSpPr>
          <p:spPr>
            <a:xfrm>
              <a:off x="2771800" y="4149080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644008" y="3861048"/>
              <a:ext cx="12879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colon!</a:t>
              </a:r>
              <a:endParaRPr lang="nl-BE" dirty="0"/>
            </a:p>
          </p:txBody>
        </p:sp>
        <p:cxnSp>
          <p:nvCxnSpPr>
            <p:cNvPr id="34" name="Straight Arrow Connector 33"/>
            <p:cNvCxnSpPr>
              <a:stCxn id="33" idx="1"/>
              <a:endCxn id="32" idx="6"/>
            </p:cNvCxnSpPr>
            <p:nvPr/>
          </p:nvCxnSpPr>
          <p:spPr>
            <a:xfrm flipH="1">
              <a:off x="3131840" y="4045714"/>
              <a:ext cx="1512168" cy="28338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467544" y="3388165"/>
            <a:ext cx="2007291" cy="1058239"/>
            <a:chOff x="467544" y="3388165"/>
            <a:chExt cx="2007291" cy="1058239"/>
          </a:xfrm>
        </p:grpSpPr>
        <p:sp>
          <p:nvSpPr>
            <p:cNvPr id="35" name="Rectangle 34"/>
            <p:cNvSpPr/>
            <p:nvPr/>
          </p:nvSpPr>
          <p:spPr>
            <a:xfrm>
              <a:off x="1970779" y="3388165"/>
              <a:ext cx="504056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6" name="Straight Arrow Connector 35"/>
            <p:cNvCxnSpPr>
              <a:stCxn id="39" idx="0"/>
            </p:cNvCxnSpPr>
            <p:nvPr/>
          </p:nvCxnSpPr>
          <p:spPr>
            <a:xfrm flipV="1">
              <a:off x="1360609" y="3717032"/>
              <a:ext cx="610170" cy="36004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467544" y="4077072"/>
              <a:ext cx="17861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indentation</a:t>
              </a:r>
              <a:endParaRPr lang="nl-BE" dirty="0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860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</a:t>
            </a:r>
            <a:r>
              <a:rPr lang="en-US" dirty="0" smtClean="0"/>
              <a:t> loop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Semantics: while </a:t>
            </a:r>
            <a:r>
              <a:rPr lang="en-US" dirty="0" err="1" smtClean="0"/>
              <a:t>boolean</a:t>
            </a:r>
            <a:r>
              <a:rPr lang="en-US" dirty="0" smtClean="0"/>
              <a:t> condition holds do…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835696" y="3009146"/>
            <a:ext cx="20313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while n &gt; 0: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nl-BE" sz="20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2698957" y="2276872"/>
            <a:ext cx="1072409" cy="789582"/>
            <a:chOff x="2661133" y="2276872"/>
            <a:chExt cx="1072409" cy="789582"/>
          </a:xfrm>
        </p:grpSpPr>
        <p:grpSp>
          <p:nvGrpSpPr>
            <p:cNvPr id="5" name="Group 4"/>
            <p:cNvGrpSpPr/>
            <p:nvPr/>
          </p:nvGrpSpPr>
          <p:grpSpPr>
            <a:xfrm>
              <a:off x="2843809" y="2646204"/>
              <a:ext cx="712528" cy="420250"/>
              <a:chOff x="4499993" y="2862228"/>
              <a:chExt cx="712528" cy="420250"/>
            </a:xfrm>
          </p:grpSpPr>
          <p:sp>
            <p:nvSpPr>
              <p:cNvPr id="6" name="Left Brace 5"/>
              <p:cNvSpPr/>
              <p:nvPr/>
            </p:nvSpPr>
            <p:spPr>
              <a:xfrm rot="5400000" flipV="1">
                <a:off x="4821506" y="2891464"/>
                <a:ext cx="69501" cy="71252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7" name="Straight Arrow Connector 6"/>
              <p:cNvCxnSpPr>
                <a:stCxn id="16" idx="2"/>
                <a:endCxn id="6" idx="1"/>
              </p:cNvCxnSpPr>
              <p:nvPr/>
            </p:nvCxnSpPr>
            <p:spPr>
              <a:xfrm>
                <a:off x="4853522" y="2862228"/>
                <a:ext cx="2735" cy="35075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TextBox 15"/>
            <p:cNvSpPr txBox="1"/>
            <p:nvPr/>
          </p:nvSpPr>
          <p:spPr>
            <a:xfrm>
              <a:off x="2661133" y="2276872"/>
              <a:ext cx="10724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condition</a:t>
              </a:r>
              <a:endParaRPr lang="nl-BE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3995936" y="3356992"/>
            <a:ext cx="1947658" cy="648072"/>
            <a:chOff x="5796136" y="3356992"/>
            <a:chExt cx="1947658" cy="648072"/>
          </a:xfrm>
        </p:grpSpPr>
        <p:grpSp>
          <p:nvGrpSpPr>
            <p:cNvPr id="25" name="Group 24"/>
            <p:cNvGrpSpPr/>
            <p:nvPr/>
          </p:nvGrpSpPr>
          <p:grpSpPr>
            <a:xfrm rot="5400000">
              <a:off x="5760132" y="3392996"/>
              <a:ext cx="648072" cy="576064"/>
              <a:chOff x="4355976" y="2708920"/>
              <a:chExt cx="648072" cy="576064"/>
            </a:xfrm>
          </p:grpSpPr>
          <p:sp>
            <p:nvSpPr>
              <p:cNvPr id="26" name="Left Brace 25"/>
              <p:cNvSpPr/>
              <p:nvPr/>
            </p:nvSpPr>
            <p:spPr>
              <a:xfrm rot="5400000" flipV="1">
                <a:off x="4644008" y="2924944"/>
                <a:ext cx="72008" cy="648072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7" name="Straight Arrow Connector 26"/>
              <p:cNvCxnSpPr>
                <a:stCxn id="28" idx="1"/>
                <a:endCxn id="26" idx="1"/>
              </p:cNvCxnSpPr>
              <p:nvPr/>
            </p:nvCxnSpPr>
            <p:spPr>
              <a:xfrm rot="16200000" flipH="1">
                <a:off x="4427549" y="2960513"/>
                <a:ext cx="504056" cy="87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TextBox 27"/>
            <p:cNvSpPr txBox="1"/>
            <p:nvPr/>
          </p:nvSpPr>
          <p:spPr>
            <a:xfrm>
              <a:off x="6372200" y="3356992"/>
              <a:ext cx="137159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loop body</a:t>
              </a:r>
            </a:p>
            <a:p>
              <a:r>
                <a:rPr lang="en-US" dirty="0" smtClean="0"/>
                <a:t>statement(s)</a:t>
              </a:r>
              <a:endParaRPr lang="nl-BE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3563888" y="2740093"/>
            <a:ext cx="3160125" cy="648072"/>
            <a:chOff x="2771800" y="3861048"/>
            <a:chExt cx="3160125" cy="648072"/>
          </a:xfrm>
        </p:grpSpPr>
        <p:sp>
          <p:nvSpPr>
            <p:cNvPr id="32" name="Oval 31"/>
            <p:cNvSpPr/>
            <p:nvPr/>
          </p:nvSpPr>
          <p:spPr>
            <a:xfrm>
              <a:off x="2771800" y="4149080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644008" y="3861048"/>
              <a:ext cx="12879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colon!</a:t>
              </a:r>
              <a:endParaRPr lang="nl-BE" dirty="0"/>
            </a:p>
          </p:txBody>
        </p:sp>
        <p:cxnSp>
          <p:nvCxnSpPr>
            <p:cNvPr id="34" name="Straight Arrow Connector 33"/>
            <p:cNvCxnSpPr>
              <a:stCxn id="33" idx="1"/>
              <a:endCxn id="32" idx="6"/>
            </p:cNvCxnSpPr>
            <p:nvPr/>
          </p:nvCxnSpPr>
          <p:spPr>
            <a:xfrm flipH="1">
              <a:off x="3131840" y="4045714"/>
              <a:ext cx="1512168" cy="28338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467544" y="3388165"/>
            <a:ext cx="2007291" cy="1058239"/>
            <a:chOff x="467544" y="3388165"/>
            <a:chExt cx="2007291" cy="1058239"/>
          </a:xfrm>
        </p:grpSpPr>
        <p:sp>
          <p:nvSpPr>
            <p:cNvPr id="35" name="Rectangle 34"/>
            <p:cNvSpPr/>
            <p:nvPr/>
          </p:nvSpPr>
          <p:spPr>
            <a:xfrm>
              <a:off x="1970779" y="3388165"/>
              <a:ext cx="504056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6" name="Straight Arrow Connector 35"/>
            <p:cNvCxnSpPr>
              <a:stCxn id="39" idx="0"/>
            </p:cNvCxnSpPr>
            <p:nvPr/>
          </p:nvCxnSpPr>
          <p:spPr>
            <a:xfrm flipV="1">
              <a:off x="1360609" y="3717032"/>
              <a:ext cx="610170" cy="36004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467544" y="4077072"/>
              <a:ext cx="17861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indentation</a:t>
              </a:r>
              <a:endParaRPr lang="nl-BE" dirty="0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73260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Skipping and quitting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Skipping loop iterations: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continue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for n in range(100):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(n):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    continue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print(n)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Ending loop execution: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break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n = 100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while n &lt; 1000: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(n):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     break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n += 1</a:t>
            </a:r>
          </a:p>
          <a:p>
            <a:pPr marL="0" indent="0">
              <a:buNone/>
            </a:pP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372200" y="3356992"/>
            <a:ext cx="2544607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Works for both</a:t>
            </a:r>
            <a:br>
              <a:rPr lang="en-US" sz="2000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sz="2000" dirty="0" smtClean="0"/>
              <a:t> and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while</a:t>
            </a:r>
            <a:r>
              <a:rPr lang="en-US" sz="2000" dirty="0" smtClean="0"/>
              <a:t> loops</a:t>
            </a:r>
            <a:endParaRPr lang="en-US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96381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types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: sequence of characters,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'temp'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/>
              <a:t>: integer,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-1234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1_203_107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dirty="0" smtClean="0"/>
              <a:t>: floating point number,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-0.5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complex</a:t>
            </a:r>
            <a:r>
              <a:rPr lang="en-US" dirty="0" smtClean="0">
                <a:cs typeface="Courier New" pitchFamily="49" charset="0"/>
              </a:rPr>
              <a:t>: complex number,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1.3 + 4.8j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5536" y="3269883"/>
            <a:ext cx="5698996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print('case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'dim', 'temp')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[1, 2, 3]: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[-0.5, 0.0, 0.5]: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57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7596336" y="2060848"/>
            <a:ext cx="502061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/>
              <a:t>3.6+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936760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6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</a:t>
            </a:r>
            <a:r>
              <a:rPr lang="en-US" dirty="0" smtClean="0"/>
              <a:t>ists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Very useful data structure</a:t>
            </a:r>
          </a:p>
          <a:p>
            <a:r>
              <a:rPr lang="en-US" dirty="0" smtClean="0"/>
              <a:t>Elements can be of same, or different type</a:t>
            </a:r>
          </a:p>
          <a:p>
            <a:r>
              <a:rPr lang="en-US" dirty="0" smtClean="0"/>
              <a:t>Literal list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[-0.5, 0.0, 0.5]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['alpha', 'beta', 'gamma', 'delta']</a:t>
            </a:r>
          </a:p>
          <a:p>
            <a:r>
              <a:rPr lang="en-US" dirty="0" smtClean="0"/>
              <a:t>Empty list: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[]</a:t>
            </a:r>
            <a:r>
              <a:rPr lang="en-US" dirty="0" smtClean="0"/>
              <a:t> 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list()</a:t>
            </a:r>
          </a:p>
          <a:p>
            <a:r>
              <a:rPr lang="en-US" dirty="0" smtClean="0"/>
              <a:t>List constructor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list(range(3)) </a:t>
            </a:r>
            <a:r>
              <a:rPr lang="en-US" dirty="0" smtClean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[0, 1, 2]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list(range(1, 4))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[1, 2, 3]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list(range(1, 8, 2))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[1, 3, 5, 7]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list(range(0, -9, -3))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[0, -3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-6]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275427" y="5961474"/>
            <a:ext cx="5600829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Note: explicit list construction can often be avoided,</a:t>
            </a:r>
            <a:br>
              <a:rPr lang="en-US" sz="2000" dirty="0" smtClean="0"/>
            </a:b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range(…)</a:t>
            </a:r>
            <a:r>
              <a:rPr lang="en-US" sz="2000" dirty="0" smtClean="0"/>
              <a:t> returns </a:t>
            </a:r>
            <a:r>
              <a:rPr lang="en-US" sz="2000" dirty="0" err="1" smtClean="0"/>
              <a:t>iterable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1043223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list operations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Example list: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= ['a', 'b']</a:t>
            </a:r>
            <a:endParaRPr lang="en-US" dirty="0" smtClean="0"/>
          </a:p>
          <a:p>
            <a:r>
              <a:rPr lang="en-US" dirty="0" smtClean="0"/>
              <a:t>Number of elements: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(l) == 2</a:t>
            </a:r>
          </a:p>
          <a:p>
            <a:r>
              <a:rPr lang="en-US" dirty="0" smtClean="0"/>
              <a:t>Append to a list: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l.append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('c')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['a', 'b', 'c']</a:t>
            </a:r>
          </a:p>
          <a:p>
            <a:r>
              <a:rPr lang="en-US" dirty="0" smtClean="0"/>
              <a:t>Remove last element: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l.pop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 == 'c'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['a', 'b']</a:t>
            </a:r>
          </a:p>
          <a:p>
            <a:r>
              <a:rPr lang="en-US" dirty="0" smtClean="0"/>
              <a:t>Insert element at position: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l.insert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(1, 'c')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['a', 'c', 'b']</a:t>
            </a:r>
          </a:p>
          <a:p>
            <a:r>
              <a:rPr lang="en-US" dirty="0" smtClean="0"/>
              <a:t>Remove element at: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l.pop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(1) == 'c'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['a', 'b']</a:t>
            </a:r>
          </a:p>
          <a:p>
            <a:r>
              <a:rPr lang="nl-BE" dirty="0" err="1" smtClean="0"/>
              <a:t>Extend</a:t>
            </a:r>
            <a:r>
              <a:rPr lang="nl-BE" dirty="0" smtClean="0"/>
              <a:t> a list:</a:t>
            </a:r>
            <a:br>
              <a:rPr lang="nl-BE" dirty="0" smtClean="0"/>
            </a:br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l.extend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(['c', 'd'])</a:t>
            </a:r>
            <a:r>
              <a:rPr lang="nl-BE" dirty="0" smtClean="0">
                <a:cs typeface="Courier New" pitchFamily="49" charset="0"/>
              </a:rPr>
              <a:t>,</a:t>
            </a:r>
            <a:br>
              <a:rPr lang="nl-BE" dirty="0" smtClean="0"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 ['a', 'b', 'c', 'd']</a:t>
            </a:r>
          </a:p>
          <a:p>
            <a:endParaRPr lang="nl-BE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52848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Scope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Teach programming in Python</a:t>
            </a:r>
          </a:p>
          <a:p>
            <a:pPr lvl="1"/>
            <a:r>
              <a:rPr lang="en-US" dirty="0" smtClean="0"/>
              <a:t>prerequisite: you should know how to program in some other language</a:t>
            </a:r>
            <a:r>
              <a:rPr lang="nl-BE" dirty="0" smtClean="0"/>
              <a:t>, </a:t>
            </a:r>
            <a:r>
              <a:rPr lang="nl-BE" dirty="0" err="1" smtClean="0"/>
              <a:t>if</a:t>
            </a:r>
            <a:r>
              <a:rPr lang="nl-BE" dirty="0" smtClean="0"/>
              <a:t> </a:t>
            </a:r>
            <a:r>
              <a:rPr lang="nl-BE" dirty="0" err="1" smtClean="0"/>
              <a:t>not</a:t>
            </a:r>
            <a:r>
              <a:rPr lang="nl-BE" dirty="0" smtClean="0"/>
              <a:t> </a:t>
            </a:r>
            <a:r>
              <a:rPr lang="nl-BE" dirty="0" err="1" smtClean="0"/>
              <a:t>consider</a:t>
            </a:r>
            <a:r>
              <a:rPr lang="nl-BE" dirty="0" smtClean="0"/>
              <a:t> first </a:t>
            </a:r>
            <a:r>
              <a:rPr lang="nl-BE" dirty="0" err="1" smtClean="0"/>
              <a:t>completing</a:t>
            </a:r>
            <a:endParaRPr lang="nl-BE" dirty="0"/>
          </a:p>
          <a:p>
            <a:pPr lvl="2"/>
            <a:r>
              <a:rPr lang="en-US" dirty="0" err="1" smtClean="0"/>
              <a:t>CodeAcademy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www.codecademy.com/tracks/python</a:t>
            </a:r>
            <a:endParaRPr lang="en-US" dirty="0" smtClean="0"/>
          </a:p>
          <a:p>
            <a:pPr lvl="2"/>
            <a:r>
              <a:rPr lang="en-US" dirty="0" err="1" smtClean="0"/>
              <a:t>LearnPython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hlinkClick r:id="rId3"/>
              </a:rPr>
              <a:t>http</a:t>
            </a:r>
            <a:r>
              <a:rPr lang="en-US" dirty="0">
                <a:hlinkClick r:id="rId3"/>
              </a:rPr>
              <a:t>://www.learnpython.org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r>
              <a:rPr lang="en-US" dirty="0" smtClean="0"/>
              <a:t>Highlight Python's strong points</a:t>
            </a:r>
          </a:p>
          <a:p>
            <a:r>
              <a:rPr lang="en-US" dirty="0" smtClean="0"/>
              <a:t>Discuss Python's weak points and how to mitigate</a:t>
            </a:r>
            <a:endParaRPr lang="en-US" dirty="0"/>
          </a:p>
          <a:p>
            <a:pPr lvl="2"/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043608" y="5661248"/>
            <a:ext cx="7264489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These sessions won't teach you how to program,</a:t>
            </a:r>
            <a:br>
              <a:rPr lang="en-US" sz="2800" dirty="0" smtClean="0"/>
            </a:br>
            <a:r>
              <a:rPr lang="en-US" sz="2800" dirty="0" smtClean="0"/>
              <a:t>how to find algorithms, that's beyond the scope</a:t>
            </a:r>
            <a:endParaRPr lang="nl-BE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37815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list elements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Example list: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 = ['a', 'b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'c']</a:t>
            </a:r>
          </a:p>
          <a:p>
            <a:r>
              <a:rPr lang="en-US" dirty="0" smtClean="0">
                <a:cs typeface="Courier New" pitchFamily="49" charset="0"/>
              </a:rPr>
              <a:t>Use first element: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a = l[0]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 == 'a'</a:t>
            </a:r>
          </a:p>
          <a:p>
            <a:r>
              <a:rPr lang="en-US" dirty="0">
                <a:cs typeface="Courier New" pitchFamily="49" charset="0"/>
              </a:rPr>
              <a:t>Use second element: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 = l[1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== 'b'</a:t>
            </a: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Use last element: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= l[-1]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== 'c'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One before last: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 l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[-2]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 ==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'b'</a:t>
            </a:r>
            <a:endParaRPr lang="en-US" dirty="0" smtClean="0"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Assignment:</a:t>
            </a:r>
            <a:br>
              <a:rPr lang="en-US" dirty="0" smtClean="0">
                <a:cs typeface="Courier New" panose="02070309020205020404" pitchFamily="49" charset="0"/>
              </a:rPr>
            </a:b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l[2] = 'de'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['a',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'b', 'de']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811897" y="3399383"/>
            <a:ext cx="3480183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list index is 0-based!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718150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Slicin</a:t>
            </a:r>
            <a:r>
              <a:rPr lang="en-US" dirty="0"/>
              <a:t>g</a:t>
            </a:r>
            <a:r>
              <a:rPr lang="en-US" dirty="0" smtClean="0"/>
              <a:t> &amp; dicin</a:t>
            </a:r>
            <a:r>
              <a:rPr lang="en-US" dirty="0"/>
              <a:t>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Example list: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 = list(range(1, 6))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/>
              <a:t>                    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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[1, 2, 3, 4, 5]</a:t>
            </a:r>
          </a:p>
          <a:p>
            <a:r>
              <a:rPr lang="en-US" dirty="0" smtClean="0"/>
              <a:t>Creating </a:t>
            </a:r>
            <a:r>
              <a:rPr lang="en-US" dirty="0" err="1" smtClean="0"/>
              <a:t>sublists</a:t>
            </a:r>
            <a:r>
              <a:rPr lang="en-US" dirty="0" smtClean="0"/>
              <a:t>: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l[2:4]</a:t>
            </a:r>
            <a:r>
              <a:rPr lang="en-US" dirty="0" smtClean="0"/>
              <a:t>,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l_sub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[3, 4]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l[:4]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  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[1, 2, 3, 4]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l[2:]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  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[3, 4, 5]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l[0:4:3]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[1, 4]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l[::2]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[1, 3, 5]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l[4:1:-1]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[5, 4, 3]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l[::-1]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l_r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</a:t>
            </a:r>
            <a:r>
              <a:rPr lang="en-US" dirty="0">
                <a:cs typeface="Courier New" panose="02070309020205020404" pitchFamily="49" charset="0"/>
                <a:sym typeface="Symbol"/>
              </a:rPr>
              <a:t>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[5, 4, 3, 2, 1]</a:t>
            </a:r>
          </a:p>
          <a:p>
            <a:r>
              <a:rPr lang="en-US" dirty="0" smtClean="0">
                <a:cs typeface="Courier New" panose="02070309020205020404" pitchFamily="49" charset="0"/>
                <a:sym typeface="Symbol"/>
              </a:rPr>
              <a:t>Assigning to slices: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l[::2] = ['a', 'b'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'c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'],</a:t>
            </a:r>
            <a:b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</a:b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            l</a:t>
            </a:r>
            <a:r>
              <a:rPr lang="nl-BE" dirty="0" smtClean="0">
                <a:cs typeface="Courier New" panose="02070309020205020404" pitchFamily="49" charset="0"/>
                <a:sym typeface="Symbol"/>
              </a:rPr>
              <a:t> 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['a', 2, 'b', 4, 'c']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65560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Iterating over lists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Example list: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data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 list(range(1, 6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endParaRPr lang="en-US" dirty="0" smtClean="0"/>
          </a:p>
          <a:p>
            <a:r>
              <a:rPr lang="en-US" dirty="0" smtClean="0"/>
              <a:t>Straightforward iteration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 e in data: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f(e)</a:t>
            </a:r>
          </a:p>
          <a:p>
            <a:r>
              <a:rPr lang="en-US" dirty="0" smtClean="0"/>
              <a:t>Need index?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in range(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(data)):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g(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data[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])</a:t>
            </a:r>
          </a:p>
          <a:p>
            <a:r>
              <a:rPr lang="en-US" dirty="0" smtClean="0"/>
              <a:t>Better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e in enumerate(data):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g(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e)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740352" y="2420888"/>
            <a:ext cx="5645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5400" b="1" i="1" dirty="0" smtClean="0">
                <a:solidFill>
                  <a:srgbClr val="00B050"/>
                </a:solidFill>
                <a:sym typeface="Symbol"/>
              </a:rPr>
              <a:t></a:t>
            </a:r>
            <a:endParaRPr lang="nl-BE" sz="5400" b="1" i="1" dirty="0">
              <a:solidFill>
                <a:srgbClr val="00B05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740352" y="4809926"/>
            <a:ext cx="5645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5400" b="1" i="1" dirty="0" smtClean="0">
                <a:solidFill>
                  <a:srgbClr val="00B050"/>
                </a:solidFill>
                <a:sym typeface="Symbol"/>
              </a:rPr>
              <a:t></a:t>
            </a:r>
            <a:endParaRPr lang="nl-BE" sz="5400" b="1" i="1" dirty="0">
              <a:solidFill>
                <a:srgbClr val="00B050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7884368" y="3717032"/>
            <a:ext cx="648072" cy="504056"/>
            <a:chOff x="179512" y="548680"/>
            <a:chExt cx="648072" cy="504056"/>
          </a:xfrm>
        </p:grpSpPr>
        <p:cxnSp>
          <p:nvCxnSpPr>
            <p:cNvPr id="8" name="Straight Connector 7"/>
            <p:cNvCxnSpPr/>
            <p:nvPr/>
          </p:nvCxnSpPr>
          <p:spPr>
            <a:xfrm flipV="1">
              <a:off x="179512" y="548680"/>
              <a:ext cx="648072" cy="504056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 flipV="1">
              <a:off x="186943" y="548680"/>
              <a:ext cx="496625" cy="504056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10520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  <p:bldP spid="6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Generating data revisited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56792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range(…)</a:t>
            </a:r>
          </a:p>
          <a:p>
            <a:r>
              <a:rPr lang="en-US" dirty="0" smtClean="0"/>
              <a:t>How to do lists of floats?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[0.5*x for x in range(-1, 2)]</a:t>
            </a:r>
          </a:p>
          <a:p>
            <a:pPr lvl="1"/>
            <a:r>
              <a:rPr lang="en-US" dirty="0" smtClean="0"/>
              <a:t>list comprehensions: construct list from list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5536" y="4133979"/>
            <a:ext cx="7077579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print('case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'dim', 'temp')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range(1, 4):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[0.5*x for x in range(-1, 2)]: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return 0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193658" y="2236802"/>
            <a:ext cx="2266774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looks a lot like math</a:t>
            </a:r>
            <a:endParaRPr lang="nl-BE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5436096" y="4489956"/>
            <a:ext cx="3374770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consider using </a:t>
            </a:r>
            <a:r>
              <a:rPr lang="en-US" sz="2800" dirty="0" err="1" smtClean="0"/>
              <a:t>numpy</a:t>
            </a:r>
            <a:endParaRPr lang="nl-BE" sz="28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6529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 strings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Use tabs as separator</a:t>
            </a:r>
          </a:p>
          <a:p>
            <a:r>
              <a:rPr lang="en-US" dirty="0" smtClean="0"/>
              <a:t>Increase number of digits after decimal point to 4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>
                <a:cs typeface="Courier New" pitchFamily="49" charset="0"/>
              </a:rPr>
              <a:t>f-string</a:t>
            </a:r>
            <a:r>
              <a:rPr lang="en-US" dirty="0">
                <a:cs typeface="Courier New" pitchFamily="49" charset="0"/>
              </a:rPr>
              <a:t>: 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f'{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case_nr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}\t{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dim_nr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}\t{temp:.4f}'</a:t>
            </a:r>
            <a:endParaRPr lang="en-US" sz="2800" dirty="0" smtClean="0"/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cs typeface="Courier New" pitchFamily="49" charset="0"/>
            </a:endParaRPr>
          </a:p>
          <a:p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 flipH="1" flipV="1">
            <a:off x="1619672" y="3737906"/>
            <a:ext cx="1872208" cy="576064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H="1" flipV="1">
            <a:off x="2915816" y="3809914"/>
            <a:ext cx="2088232" cy="504056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 flipV="1">
            <a:off x="4139952" y="3737906"/>
            <a:ext cx="3024336" cy="576064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/>
          <p:cNvGrpSpPr/>
          <p:nvPr/>
        </p:nvGrpSpPr>
        <p:grpSpPr>
          <a:xfrm>
            <a:off x="1885590" y="3737906"/>
            <a:ext cx="1656184" cy="1243332"/>
            <a:chOff x="1885590" y="3284984"/>
            <a:chExt cx="1656184" cy="1243332"/>
          </a:xfrm>
        </p:grpSpPr>
        <p:sp>
          <p:nvSpPr>
            <p:cNvPr id="11" name="Left Brace 10"/>
            <p:cNvSpPr/>
            <p:nvPr/>
          </p:nvSpPr>
          <p:spPr>
            <a:xfrm rot="16200000">
              <a:off x="2123728" y="3140969"/>
              <a:ext cx="72008" cy="360040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5590" y="4128206"/>
              <a:ext cx="5261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tab</a:t>
              </a:r>
              <a:endParaRPr lang="nl-BE" sz="2000" dirty="0"/>
            </a:p>
          </p:txBody>
        </p:sp>
        <p:cxnSp>
          <p:nvCxnSpPr>
            <p:cNvPr id="13" name="Straight Arrow Connector 12"/>
            <p:cNvCxnSpPr>
              <a:stCxn id="12" idx="0"/>
              <a:endCxn id="11" idx="1"/>
            </p:cNvCxnSpPr>
            <p:nvPr/>
          </p:nvCxnSpPr>
          <p:spPr>
            <a:xfrm flipV="1">
              <a:off x="2148675" y="3356993"/>
              <a:ext cx="11057" cy="7712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Left Brace 18"/>
            <p:cNvSpPr/>
            <p:nvPr/>
          </p:nvSpPr>
          <p:spPr>
            <a:xfrm rot="16200000">
              <a:off x="3325750" y="3140968"/>
              <a:ext cx="72008" cy="360040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1" name="Straight Arrow Connector 20"/>
            <p:cNvCxnSpPr>
              <a:stCxn id="12" idx="0"/>
              <a:endCxn id="19" idx="1"/>
            </p:cNvCxnSpPr>
            <p:nvPr/>
          </p:nvCxnSpPr>
          <p:spPr>
            <a:xfrm flipV="1">
              <a:off x="2148675" y="3356992"/>
              <a:ext cx="1213079" cy="77121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4355976" y="2780928"/>
            <a:ext cx="648072" cy="504056"/>
            <a:chOff x="4355976" y="2780928"/>
            <a:chExt cx="648072" cy="504056"/>
          </a:xfrm>
        </p:grpSpPr>
        <p:sp>
          <p:nvSpPr>
            <p:cNvPr id="26" name="Left Brace 25"/>
            <p:cNvSpPr/>
            <p:nvPr/>
          </p:nvSpPr>
          <p:spPr>
            <a:xfrm rot="5400000" flipV="1">
              <a:off x="4644008" y="2924944"/>
              <a:ext cx="72008" cy="648072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7" name="Straight Arrow Connector 26"/>
            <p:cNvCxnSpPr>
              <a:endCxn id="26" idx="1"/>
            </p:cNvCxnSpPr>
            <p:nvPr/>
          </p:nvCxnSpPr>
          <p:spPr>
            <a:xfrm>
              <a:off x="4680012" y="2780928"/>
              <a:ext cx="0" cy="43204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64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683568" y="3181890"/>
            <a:ext cx="759053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urier New" pitchFamily="49" charset="0"/>
                <a:cs typeface="Courier New" pitchFamily="49" charset="0"/>
              </a:rPr>
              <a:t>'{0}\t{1}\t{2:.4f}'.format(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3200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3200" dirty="0" err="1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, temp)</a:t>
            </a:r>
            <a:endParaRPr lang="en-US" sz="3200" dirty="0"/>
          </a:p>
        </p:txBody>
      </p:sp>
      <p:sp>
        <p:nvSpPr>
          <p:cNvPr id="18" name="TextBox 17"/>
          <p:cNvSpPr txBox="1"/>
          <p:nvPr/>
        </p:nvSpPr>
        <p:spPr>
          <a:xfrm>
            <a:off x="7539643" y="5979429"/>
            <a:ext cx="502061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/>
              <a:t>3.6+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186418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/>
      <p:bldP spid="18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Objects &amp; methods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string is an object (class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),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</a:t>
            </a:r>
            <a:r>
              <a:rPr lang="en-US" dirty="0" smtClean="0"/>
              <a:t> is a method on that object</a:t>
            </a:r>
            <a:endParaRPr lang="nl-BE" dirty="0"/>
          </a:p>
        </p:txBody>
      </p:sp>
      <p:sp>
        <p:nvSpPr>
          <p:cNvPr id="4" name="Rectangle 3"/>
          <p:cNvSpPr/>
          <p:nvPr/>
        </p:nvSpPr>
        <p:spPr>
          <a:xfrm>
            <a:off x="1259632" y="3822139"/>
            <a:ext cx="684076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0}\t{1}\t{2:.4f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}'.format(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     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, temp)</a:t>
            </a:r>
            <a:endParaRPr lang="nl-BE" sz="2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1403648" y="2852936"/>
            <a:ext cx="3384378" cy="969205"/>
            <a:chOff x="1403648" y="2996952"/>
            <a:chExt cx="3384378" cy="969205"/>
          </a:xfrm>
        </p:grpSpPr>
        <p:grpSp>
          <p:nvGrpSpPr>
            <p:cNvPr id="5" name="Group 4"/>
            <p:cNvGrpSpPr/>
            <p:nvPr/>
          </p:nvGrpSpPr>
          <p:grpSpPr>
            <a:xfrm>
              <a:off x="1403648" y="3397062"/>
              <a:ext cx="3384378" cy="569095"/>
              <a:chOff x="3131840" y="2751895"/>
              <a:chExt cx="3384378" cy="569095"/>
            </a:xfrm>
          </p:grpSpPr>
          <p:sp>
            <p:nvSpPr>
              <p:cNvPr id="6" name="Left Brace 5"/>
              <p:cNvSpPr/>
              <p:nvPr/>
            </p:nvSpPr>
            <p:spPr>
              <a:xfrm rot="5400000" flipV="1">
                <a:off x="4783166" y="1587939"/>
                <a:ext cx="81725" cy="338437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7" name="Straight Arrow Connector 6"/>
              <p:cNvCxnSpPr>
                <a:stCxn id="10" idx="2"/>
                <a:endCxn id="6" idx="1"/>
              </p:cNvCxnSpPr>
              <p:nvPr/>
            </p:nvCxnSpPr>
            <p:spPr>
              <a:xfrm flipH="1">
                <a:off x="4824029" y="2751895"/>
                <a:ext cx="3248" cy="48737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TextBox 9"/>
            <p:cNvSpPr txBox="1"/>
            <p:nvPr/>
          </p:nvSpPr>
          <p:spPr>
            <a:xfrm>
              <a:off x="2679739" y="2996952"/>
              <a:ext cx="83869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object</a:t>
              </a:r>
              <a:endParaRPr lang="nl-BE" sz="2000" dirty="0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5056004" y="2852936"/>
            <a:ext cx="1054143" cy="933200"/>
            <a:chOff x="5056004" y="2996952"/>
            <a:chExt cx="1054143" cy="933200"/>
          </a:xfrm>
        </p:grpSpPr>
        <p:grpSp>
          <p:nvGrpSpPr>
            <p:cNvPr id="12" name="Group 11"/>
            <p:cNvGrpSpPr/>
            <p:nvPr/>
          </p:nvGrpSpPr>
          <p:grpSpPr>
            <a:xfrm>
              <a:off x="5056004" y="3397062"/>
              <a:ext cx="1054143" cy="533090"/>
              <a:chOff x="4407932" y="2751895"/>
              <a:chExt cx="1054143" cy="533090"/>
            </a:xfrm>
          </p:grpSpPr>
          <p:sp>
            <p:nvSpPr>
              <p:cNvPr id="13" name="Left Brace 12"/>
              <p:cNvSpPr/>
              <p:nvPr/>
            </p:nvSpPr>
            <p:spPr>
              <a:xfrm rot="5400000" flipV="1">
                <a:off x="4912144" y="2735054"/>
                <a:ext cx="45719" cy="1054143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4" name="Straight Arrow Connector 13"/>
              <p:cNvCxnSpPr>
                <a:stCxn id="15" idx="2"/>
                <a:endCxn id="13" idx="1"/>
              </p:cNvCxnSpPr>
              <p:nvPr/>
            </p:nvCxnSpPr>
            <p:spPr>
              <a:xfrm>
                <a:off x="4930887" y="2751895"/>
                <a:ext cx="4117" cy="48737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TextBox 14"/>
            <p:cNvSpPr txBox="1"/>
            <p:nvPr/>
          </p:nvSpPr>
          <p:spPr>
            <a:xfrm>
              <a:off x="5075327" y="2996952"/>
              <a:ext cx="100726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method</a:t>
              </a:r>
              <a:endParaRPr lang="nl-BE" sz="20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3203850" y="4653131"/>
            <a:ext cx="3816424" cy="1008117"/>
            <a:chOff x="3203850" y="4797147"/>
            <a:chExt cx="3816424" cy="1008117"/>
          </a:xfrm>
        </p:grpSpPr>
        <p:grpSp>
          <p:nvGrpSpPr>
            <p:cNvPr id="18" name="Group 17"/>
            <p:cNvGrpSpPr/>
            <p:nvPr/>
          </p:nvGrpSpPr>
          <p:grpSpPr>
            <a:xfrm flipV="1">
              <a:off x="3203850" y="4797147"/>
              <a:ext cx="3816424" cy="608007"/>
              <a:chOff x="2771802" y="2712988"/>
              <a:chExt cx="3816424" cy="608007"/>
            </a:xfrm>
          </p:grpSpPr>
          <p:sp>
            <p:nvSpPr>
              <p:cNvPr id="19" name="Left Brace 18"/>
              <p:cNvSpPr/>
              <p:nvPr/>
            </p:nvSpPr>
            <p:spPr>
              <a:xfrm rot="5400000" flipV="1">
                <a:off x="4639150" y="1371919"/>
                <a:ext cx="81728" cy="3816424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0" name="Straight Arrow Connector 19"/>
              <p:cNvCxnSpPr>
                <a:stCxn id="23" idx="0"/>
                <a:endCxn id="19" idx="1"/>
              </p:cNvCxnSpPr>
              <p:nvPr/>
            </p:nvCxnSpPr>
            <p:spPr>
              <a:xfrm flipH="1">
                <a:off x="4680014" y="2712988"/>
                <a:ext cx="117814" cy="52627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TextBox 22"/>
            <p:cNvSpPr txBox="1"/>
            <p:nvPr/>
          </p:nvSpPr>
          <p:spPr>
            <a:xfrm>
              <a:off x="4099117" y="5405154"/>
              <a:ext cx="226151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method parameters</a:t>
              </a:r>
              <a:endParaRPr lang="nl-BE" sz="20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763688" y="5949280"/>
            <a:ext cx="5174237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methods on strings produce new strings</a:t>
            </a:r>
            <a:endParaRPr lang="nl-BE" sz="24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41700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Modifying data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Replace negative temperatures by 0.0 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43608" y="2204864"/>
            <a:ext cx="1789272" cy="181588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case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dim temp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1 -0.5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2 1 0.0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3 1 0.5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4 2 -0.5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5 2 0.0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3563888" y="2204864"/>
            <a:ext cx="3635031" cy="1815882"/>
            <a:chOff x="3563888" y="2204864"/>
            <a:chExt cx="3635031" cy="1815882"/>
          </a:xfrm>
        </p:grpSpPr>
        <p:sp>
          <p:nvSpPr>
            <p:cNvPr id="5" name="TextBox 4"/>
            <p:cNvSpPr txBox="1"/>
            <p:nvPr/>
          </p:nvSpPr>
          <p:spPr>
            <a:xfrm>
              <a:off x="5409647" y="2204864"/>
              <a:ext cx="1789272" cy="181588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case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dim temp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0.0000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2 1 0.0000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3 1 0.5000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4 2 0.0000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5 2 0.0000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…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7" name="Straight Arrow Connector 6"/>
            <p:cNvCxnSpPr/>
            <p:nvPr/>
          </p:nvCxnSpPr>
          <p:spPr>
            <a:xfrm>
              <a:off x="3563888" y="3220526"/>
              <a:ext cx="100811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395536" y="4133979"/>
            <a:ext cx="6801862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split()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float(data[2]) &lt; 0.0: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data[2]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'0.0'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print('{0} {1} {2:.4f}'.format(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data[0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], data[1],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float(data[2])))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12946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Getting things in and out:</a:t>
            </a:r>
            <a:br>
              <a:rPr lang="en-US" dirty="0" smtClean="0"/>
            </a:br>
            <a:r>
              <a:rPr lang="en-US" dirty="0" smtClean="0"/>
              <a:t>I/O &amp; command line arguments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04026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lines from file handles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Standard file handles: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/>
              <a:t>: standard input (keyboard, pipe in)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sys.stdout</a:t>
            </a:r>
            <a:r>
              <a:rPr lang="en-US" dirty="0" smtClean="0"/>
              <a:t>: standard output (screen, pipe out)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sys.stderr</a:t>
            </a:r>
            <a:r>
              <a:rPr lang="en-US" dirty="0" smtClean="0"/>
              <a:t>: standard error (screen, pipe out)</a:t>
            </a:r>
          </a:p>
          <a:p>
            <a:r>
              <a:rPr lang="en-US" dirty="0" smtClean="0"/>
              <a:t>Reading a single line: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returns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Reading all lines at once: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sym typeface="Wingdings" pitchFamily="2" charset="2"/>
              </a:rPr>
              <a:t>returns </a:t>
            </a:r>
            <a:r>
              <a:rPr lang="en-US" dirty="0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list</a:t>
            </a:r>
            <a:r>
              <a:rPr lang="en-US" dirty="0" smtClean="0">
                <a:sym typeface="Wingdings" pitchFamily="2" charset="2"/>
              </a:rPr>
              <a:t> of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str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516216" y="4797152"/>
            <a:ext cx="2160240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/>
              <a:t>Note:</a:t>
            </a:r>
            <a:r>
              <a:rPr lang="en-US" dirty="0" smtClean="0"/>
              <a:t> line endings,</a:t>
            </a:r>
          </a:p>
          <a:p>
            <a:r>
              <a:rPr lang="en-US" dirty="0" smtClean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\n</a:t>
            </a:r>
            <a:r>
              <a:rPr lang="en-US" dirty="0" smtClean="0"/>
              <a:t> 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\r\n</a:t>
            </a:r>
            <a:r>
              <a:rPr lang="en-US" dirty="0" smtClean="0"/>
              <a:t> are</a:t>
            </a:r>
            <a:br>
              <a:rPr lang="en-US" dirty="0" smtClean="0"/>
            </a:br>
            <a:r>
              <a:rPr lang="en-US" dirty="0" smtClean="0"/>
              <a:t>included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1403648" y="6021288"/>
            <a:ext cx="649665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/>
              <a:t>Note:</a:t>
            </a:r>
            <a:r>
              <a:rPr lang="en-US" dirty="0" smtClean="0"/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readline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are methods on file handles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06418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&amp; memory consumption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Remember,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method reads whole file at once</a:t>
            </a:r>
          </a:p>
          <a:p>
            <a:pPr lvl="1"/>
            <a:r>
              <a:rPr lang="en-US" dirty="0" smtClean="0"/>
              <a:t>For large files, creates long list = lots of memory</a:t>
            </a:r>
          </a:p>
          <a:p>
            <a:r>
              <a:rPr lang="en-US" dirty="0" smtClean="0"/>
              <a:t>Avoid: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Use: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596992" y="3861048"/>
            <a:ext cx="487184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96992" y="5457998"/>
            <a:ext cx="321754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92080" y="5046275"/>
            <a:ext cx="3511539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Returns iterator, not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Memory friendly!</a:t>
            </a:r>
            <a:endParaRPr lang="en-US" sz="2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57325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  <p:bldP spid="5" grpId="0" animBg="1"/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Typographical conventions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Shell commands are rendered as</a:t>
            </a:r>
          </a:p>
          <a:p>
            <a:endParaRPr lang="en-US" dirty="0"/>
          </a:p>
          <a:p>
            <a:pPr lvl="1"/>
            <a:r>
              <a:rPr lang="en-US" dirty="0" smtClean="0"/>
              <a:t>Do </a:t>
            </a:r>
            <a:r>
              <a:rPr lang="en-US" i="1" dirty="0" smtClean="0"/>
              <a:t>not</a:t>
            </a:r>
            <a:r>
              <a:rPr lang="en-US" dirty="0" smtClean="0"/>
              <a:t> type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$</a:t>
            </a:r>
            <a:r>
              <a:rPr lang="en-US" dirty="0" smtClean="0"/>
              <a:t>, it represents your shell prompt!</a:t>
            </a:r>
          </a:p>
          <a:p>
            <a:r>
              <a:rPr lang="en-US" dirty="0" smtClean="0"/>
              <a:t>Python shell commands are rendered as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Do </a:t>
            </a:r>
            <a:r>
              <a:rPr lang="en-US" i="1" dirty="0" smtClean="0"/>
              <a:t>not</a:t>
            </a:r>
            <a:r>
              <a:rPr lang="en-US" dirty="0" smtClean="0"/>
              <a:t> type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&gt;&gt;&gt;</a:t>
            </a:r>
            <a:r>
              <a:rPr lang="en-US" dirty="0" smtClean="0"/>
              <a:t>, it represents the prompt!</a:t>
            </a:r>
          </a:p>
          <a:p>
            <a:r>
              <a:rPr lang="en-US" dirty="0" err="1" smtClean="0"/>
              <a:t>iPython</a:t>
            </a:r>
            <a:r>
              <a:rPr lang="en-US" dirty="0" smtClean="0"/>
              <a:t> interpreter is rendered as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331641" y="2204864"/>
            <a:ext cx="5423280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 python  –m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doctest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data_parsing.py</a:t>
            </a:r>
            <a:endParaRPr lang="nl-BE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2A05A-A776-4391-ACD7-D6BC34D3145C}" type="slidenum">
              <a:rPr lang="nl-BE" smtClean="0"/>
              <a:t>7</a:t>
            </a:fld>
            <a:endParaRPr lang="nl-BE"/>
          </a:p>
        </p:txBody>
      </p:sp>
      <p:sp>
        <p:nvSpPr>
          <p:cNvPr id="8" name="TextBox 7"/>
          <p:cNvSpPr txBox="1"/>
          <p:nvPr/>
        </p:nvSpPr>
        <p:spPr>
          <a:xfrm>
            <a:off x="1331640" y="3933056"/>
            <a:ext cx="5423280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&gt;&gt;&gt;  names = 'bob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alice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carol'.split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()</a:t>
            </a:r>
            <a:endParaRPr lang="nl-BE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331640" y="5661248"/>
            <a:ext cx="5836854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In[3]: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names = 'bob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alice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carol'.split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()</a:t>
            </a:r>
            <a:endParaRPr lang="nl-BE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36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8" grpId="0" animBg="1"/>
      <p:bldP spid="9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to file handles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dirty="0" smtClean="0"/>
              <a:t> function writes objects to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sys.stdout</a:t>
            </a:r>
            <a:r>
              <a:rPr lang="en-US" dirty="0" smtClean="0"/>
              <a:t>, adds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\n</a:t>
            </a:r>
            <a:r>
              <a:rPr lang="en-US" dirty="0" smtClean="0"/>
              <a:t>' (or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\r\n</a:t>
            </a:r>
            <a:r>
              <a:rPr lang="en-US" dirty="0" smtClean="0"/>
              <a:t>') and applies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conversion function by default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write(…)</a:t>
            </a:r>
            <a:r>
              <a:rPr lang="en-US" dirty="0" smtClean="0"/>
              <a:t> method writes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to file handle, e.g.,</a:t>
            </a:r>
          </a:p>
          <a:p>
            <a:pPr lvl="1"/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sys.stderr.write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('### error: number is negative\n')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sys.stdout.write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output_str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lush()</a:t>
            </a:r>
            <a:r>
              <a:rPr lang="en-US" dirty="0" smtClean="0"/>
              <a:t> method flushes output to disk</a:t>
            </a:r>
          </a:p>
          <a:p>
            <a:pPr lvl="1"/>
            <a:r>
              <a:rPr lang="en-US" dirty="0" smtClean="0"/>
              <a:t>At least, tells OS to do so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50076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on print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en-US" dirty="0" smtClean="0"/>
              <a:t> has some useful optional arguments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file</a:t>
            </a:r>
            <a:r>
              <a:rPr lang="en-US" dirty="0" smtClean="0"/>
              <a:t>: allows to print to any open file handle, e.g.,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sys.stderr</a:t>
            </a:r>
            <a:r>
              <a:rPr lang="en-US" dirty="0" smtClean="0"/>
              <a:t> (default: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sys.stdout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print("# error: number should be positive",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file=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sys.stderr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dirty="0" smtClean="0"/>
              <a:t>: character to separate multiple objects to print</a:t>
            </a:r>
            <a:br>
              <a:rPr lang="en-US" dirty="0" smtClean="0"/>
            </a:br>
            <a:r>
              <a:rPr lang="en-US" dirty="0" smtClean="0"/>
              <a:t>(default: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 '</a:t>
            </a:r>
            <a:r>
              <a:rPr lang="en-US" dirty="0" smtClean="0"/>
              <a:t>), e.g.,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print('alpha', 3, 5.7,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='\t')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n-US" dirty="0" smtClean="0"/>
              <a:t>: character to add when all arguments are printed</a:t>
            </a:r>
            <a:br>
              <a:rPr lang="en-US" dirty="0" smtClean="0"/>
            </a:br>
            <a:r>
              <a:rPr lang="en-US" dirty="0" smtClean="0"/>
              <a:t>(default: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'\n'</a:t>
            </a:r>
            <a:r>
              <a:rPr lang="en-US" dirty="0" smtClean="0"/>
              <a:t>), e.g.,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print('next print will be on same line',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end='')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flush</a:t>
            </a:r>
            <a:r>
              <a:rPr lang="en-US" dirty="0" smtClean="0"/>
              <a:t>: whether to combine print with a flush on the file handle (default: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lang="en-US" dirty="0" smtClean="0"/>
              <a:t>),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print('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read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done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', file=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sys.stderr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flush=True)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74433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command line arguments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Script name &amp; command line arguments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sys.argv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051720" y="2780928"/>
            <a:ext cx="3168352" cy="9541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import sys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7907" y="3987061"/>
            <a:ext cx="6112571" cy="1754326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 python  cla_printer.py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['cla_printer.py']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 python  cla_printer.py  alpha  beta  3.5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['cla_printer.py', 'alpha', 'beta', '3.5']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cla_printer.py  'alpha beta'  3.5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['cla_printer.py',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'alpha beta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'3.5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6372200" y="3501008"/>
            <a:ext cx="2123222" cy="1363216"/>
            <a:chOff x="6372200" y="3735035"/>
            <a:chExt cx="2123222" cy="1363216"/>
          </a:xfrm>
        </p:grpSpPr>
        <p:sp>
          <p:nvSpPr>
            <p:cNvPr id="6" name="TextBox 5"/>
            <p:cNvSpPr txBox="1"/>
            <p:nvPr/>
          </p:nvSpPr>
          <p:spPr>
            <a:xfrm>
              <a:off x="7164288" y="3735035"/>
              <a:ext cx="1331134" cy="1200329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FF0000"/>
                  </a:solidFill>
                </a:rPr>
                <a:t>Note:</a:t>
              </a:r>
            </a:p>
            <a:p>
              <a:r>
                <a:rPr lang="en-US" sz="2400" dirty="0" smtClean="0">
                  <a:solidFill>
                    <a:srgbClr val="FF0000"/>
                  </a:solidFill>
                </a:rPr>
                <a:t>all values</a:t>
              </a:r>
              <a:br>
                <a:rPr lang="en-US" sz="2400" dirty="0" smtClean="0">
                  <a:solidFill>
                    <a:srgbClr val="FF0000"/>
                  </a:solidFill>
                </a:rPr>
              </a:br>
              <a:r>
                <a:rPr lang="en-US" sz="2400" dirty="0" smtClean="0">
                  <a:solidFill>
                    <a:srgbClr val="FF0000"/>
                  </a:solidFill>
                </a:rPr>
                <a:t>are </a:t>
              </a:r>
              <a:r>
                <a:rPr lang="en-US" sz="2400" dirty="0" err="1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str</a:t>
              </a:r>
              <a:endParaRPr lang="en-US" sz="24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6" idx="1"/>
            </p:cNvCxnSpPr>
            <p:nvPr/>
          </p:nvCxnSpPr>
          <p:spPr>
            <a:xfrm flipH="1">
              <a:off x="6372200" y="4335200"/>
              <a:ext cx="792088" cy="763051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1403648" y="6021288"/>
            <a:ext cx="612186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Okay for very simple cases, better: use </a:t>
            </a:r>
            <a:r>
              <a:rPr lang="en-US" sz="2400" dirty="0" err="1" smtClean="0"/>
              <a:t>argparse</a:t>
            </a:r>
            <a:endParaRPr lang="en-US" sz="2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17036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0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Python fundamentals continued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github.com/gjbex/training-material/tree/master/Python/Fundamentals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51876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more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methods: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strip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Getting rid of line endings: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</a:t>
            </a:r>
          </a:p>
          <a:p>
            <a:pPr lvl="1"/>
            <a:r>
              <a:rPr lang="en-US" dirty="0" smtClean="0"/>
              <a:t>method will strip all combinations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</a:t>
            </a:r>
            <a:r>
              <a:rPr lang="en-US" dirty="0" smtClean="0"/>
              <a:t> and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\n</a:t>
            </a:r>
            <a:r>
              <a:rPr lang="en-US" dirty="0" smtClean="0"/>
              <a:t> from right end of string</a:t>
            </a:r>
          </a:p>
          <a:p>
            <a:pPr lvl="1"/>
            <a:r>
              <a:rPr lang="en-US" dirty="0" smtClean="0"/>
              <a:t>Similar methods:</a:t>
            </a: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lstrip</a:t>
            </a:r>
            <a:r>
              <a:rPr lang="en-US" dirty="0" smtClean="0"/>
              <a:t>: strips from left end of string</a:t>
            </a:r>
          </a:p>
          <a:p>
            <a:pPr lvl="2"/>
            <a:r>
              <a:rPr lang="en-US" dirty="0" smtClean="0">
                <a:latin typeface="Courier New" pitchFamily="49" charset="0"/>
                <a:cs typeface="Courier New" pitchFamily="49" charset="0"/>
              </a:rPr>
              <a:t>strip</a:t>
            </a:r>
            <a:r>
              <a:rPr lang="en-US" dirty="0" smtClean="0"/>
              <a:t>: strips from both ends of string</a:t>
            </a:r>
          </a:p>
          <a:p>
            <a:pPr lvl="1"/>
            <a:r>
              <a:rPr lang="en-US" dirty="0" smtClean="0"/>
              <a:t>no arguments, strips: space,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\t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</a:t>
            </a:r>
            <a:r>
              <a:rPr lang="en-US" dirty="0" smtClean="0"/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dirty="0" smtClean="0">
                <a:latin typeface="Calibri" pitchFamily="34" charset="0"/>
                <a:cs typeface="Courier New" pitchFamily="49" charset="0"/>
              </a:rPr>
              <a:t>, 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71600" y="5877272"/>
            <a:ext cx="7258654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 that strings are not modified, new string is created!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95877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method: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cs typeface="Courier New" pitchFamily="49" charset="0"/>
              </a:rPr>
              <a:t>Splitting string: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split()</a:t>
            </a:r>
            <a:r>
              <a:rPr lang="en-US" dirty="0" smtClean="0">
                <a:cs typeface="Courier New" pitchFamily="49" charset="0"/>
              </a:rPr>
              <a:t>returns list of strings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no argument: split on (multiple) whitespace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otherwise, split on provided string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limit number of splits by providing extra argument</a:t>
            </a:r>
          </a:p>
          <a:p>
            <a:r>
              <a:rPr lang="en-US" dirty="0" smtClean="0">
                <a:cs typeface="Courier New" pitchFamily="49" charset="0"/>
              </a:rPr>
              <a:t>E.g., read file, and print only end times</a:t>
            </a:r>
          </a:p>
          <a:p>
            <a:pPr lvl="1"/>
            <a:endParaRPr lang="en-US" dirty="0" smtClean="0"/>
          </a:p>
          <a:p>
            <a:pPr lvl="1"/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1247383" y="4422011"/>
            <a:ext cx="4044697" cy="203132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start 1: 2013-03-27 14:20:13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end 1: 2013-03-28 03:05:57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start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2: 2013-03-28 04:30:17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start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2013-03-28 04:30:17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end 2: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2013-03-28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05:45:17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2013-03-28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09:15:38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724128" y="4869160"/>
            <a:ext cx="2730106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Split on '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:</a:t>
            </a:r>
            <a:r>
              <a:rPr lang="en-US" sz="2400" dirty="0" smtClean="0"/>
              <a:t>', but note</a:t>
            </a:r>
            <a:br>
              <a:rPr lang="en-US" sz="2400" dirty="0" smtClean="0"/>
            </a:br>
            <a:r>
              <a:rPr lang="en-US" sz="2400" dirty="0" smtClean="0"/>
              <a:t>time format!!!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53844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  <p:bldP spid="6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More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methods: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startswith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endswith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startswith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(prefix)</a:t>
            </a:r>
            <a:r>
              <a:rPr lang="en-US" dirty="0" smtClean="0"/>
              <a:t>, 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endswith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(suffix)</a:t>
            </a:r>
            <a:r>
              <a:rPr lang="en-US" dirty="0" smtClean="0"/>
              <a:t> 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starts with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prefix</a:t>
            </a:r>
            <a:r>
              <a:rPr lang="en-US" dirty="0" smtClean="0"/>
              <a:t>/ends with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suffix</a:t>
            </a:r>
            <a:r>
              <a:rPr lang="en-US" dirty="0" smtClean="0"/>
              <a:t> respectively,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  <a:r>
              <a:rPr lang="en-US" dirty="0" smtClean="0"/>
              <a:t> otherwise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87624" y="3573016"/>
            <a:ext cx="6939720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event_str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event_str.startswith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('end'):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event,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time_str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event_str.split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(':',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time_str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2699792" y="5013176"/>
            <a:ext cx="5040560" cy="1017404"/>
            <a:chOff x="2699792" y="5013176"/>
            <a:chExt cx="5040560" cy="1017404"/>
          </a:xfrm>
        </p:grpSpPr>
        <p:sp>
          <p:nvSpPr>
            <p:cNvPr id="5" name="TextBox 4"/>
            <p:cNvSpPr txBox="1"/>
            <p:nvPr/>
          </p:nvSpPr>
          <p:spPr>
            <a:xfrm>
              <a:off x="2699792" y="5661248"/>
              <a:ext cx="45247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Only single split, otherwise time is split as well</a:t>
              </a:r>
              <a:endParaRPr lang="en-US" dirty="0">
                <a:solidFill>
                  <a:srgbClr val="C0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5" idx="3"/>
            </p:cNvCxnSpPr>
            <p:nvPr/>
          </p:nvCxnSpPr>
          <p:spPr>
            <a:xfrm flipV="1">
              <a:off x="7224557" y="5013176"/>
              <a:ext cx="515795" cy="832738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17826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Even more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methods: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is</a:t>
            </a:r>
            <a:r>
              <a:rPr lang="en-US" i="1" dirty="0" smtClean="0">
                <a:latin typeface="Courier New" pitchFamily="49" charset="0"/>
                <a:cs typeface="Courier New" pitchFamily="49" charset="0"/>
              </a:rPr>
              <a:t>&lt;something&gt;</a:t>
            </a:r>
            <a:endParaRPr lang="en-US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Test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is uppercase/lowercase: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s.isupper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s.islower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'ABC'.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isupper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 == True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'A19'.isupper() == True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isupper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 == False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'19'.isupper()  == False</a:t>
            </a:r>
          </a:p>
          <a:p>
            <a:r>
              <a:rPr lang="en-US" dirty="0" smtClean="0"/>
              <a:t>Test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has only whitespace: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s.isspace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/>
              <a:t>Test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has only digits: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s.isdigit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/>
              <a:t>Test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is </a:t>
            </a:r>
            <a:r>
              <a:rPr lang="en-US" dirty="0" err="1" smtClean="0"/>
              <a:t>alphabethic</a:t>
            </a:r>
            <a:r>
              <a:rPr lang="en-US" dirty="0" smtClean="0"/>
              <a:t>/alphanumeric: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s.isalpha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s.isalnum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5819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Searching &amp; replacing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Does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contain substring?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 in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ABabCD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 == True</a:t>
            </a:r>
          </a:p>
          <a:p>
            <a:r>
              <a:rPr lang="en-US" dirty="0" smtClean="0"/>
              <a:t>Find position of first occurrence of substring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ABabCD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'.find('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 == 2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returns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-1</a:t>
            </a:r>
            <a:r>
              <a:rPr lang="en-US" dirty="0" smtClean="0"/>
              <a:t> when not found</a:t>
            </a:r>
          </a:p>
          <a:p>
            <a:pPr lvl="1"/>
            <a:r>
              <a:rPr lang="en-US" dirty="0" smtClean="0"/>
              <a:t>can search between given start and final position</a:t>
            </a:r>
          </a:p>
          <a:p>
            <a:r>
              <a:rPr lang="en-US" dirty="0" smtClean="0"/>
              <a:t>Replace all occurrences of substring by other substring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'3.14'.replace('.', ',') == '3,14'</a:t>
            </a:r>
          </a:p>
          <a:p>
            <a:pPr lvl="1"/>
            <a:r>
              <a:rPr lang="en-US" dirty="0" smtClean="0"/>
              <a:t>maximum number of replacements can be specified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485241" y="5589240"/>
            <a:ext cx="403097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More methods, but this will do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12969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tr</a:t>
            </a:r>
            <a:r>
              <a:rPr lang="en-US" dirty="0" smtClean="0"/>
              <a:t> operations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Concatenating strings: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 +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Works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>
                <a:cs typeface="Courier New" pitchFamily="49" charset="0"/>
              </a:rPr>
              <a:t> as well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[0, 1] + [3, 4] == [0, 1, 3, 4]</a:t>
            </a:r>
          </a:p>
          <a:p>
            <a:r>
              <a:rPr lang="en-US" dirty="0" smtClean="0"/>
              <a:t>Multiplying strings: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'x' * 4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xxxx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</a:p>
          <a:p>
            <a:pPr lvl="1"/>
            <a:r>
              <a:rPr lang="en-US" dirty="0" smtClean="0"/>
              <a:t>Works 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en-US" dirty="0" smtClean="0"/>
              <a:t> as well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[0.0] * 4 == [0.0, 0.0, 0.0, 0.0]</a:t>
            </a:r>
          </a:p>
          <a:p>
            <a:pPr lvl="2"/>
            <a:r>
              <a:rPr lang="en-US" dirty="0" smtClean="0"/>
              <a:t>However, bear in mind that this may </a:t>
            </a:r>
            <a:r>
              <a:rPr lang="en-US" i="1" dirty="0" smtClean="0"/>
              <a:t>not</a:t>
            </a:r>
            <a:r>
              <a:rPr lang="en-US" dirty="0" smtClean="0"/>
              <a:t> always do what you think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60086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Typographical conventions </a:t>
            </a:r>
            <a:r>
              <a:rPr lang="en-US" dirty="0" smtClean="0"/>
              <a:t>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Inline code fragments and file names are rendered as, e.g.,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hello_world.py</a:t>
            </a:r>
          </a:p>
          <a:p>
            <a:r>
              <a:rPr lang="en-US" dirty="0"/>
              <a:t>Longer code fragments are rendered </a:t>
            </a:r>
            <a:r>
              <a:rPr lang="en-US" dirty="0" smtClean="0"/>
              <a:t>as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dirty="0" smtClean="0">
              <a:solidFill>
                <a:srgbClr val="FF0000"/>
              </a:solidFill>
            </a:endParaRPr>
          </a:p>
          <a:p>
            <a:r>
              <a:rPr lang="en-US" dirty="0" smtClean="0"/>
              <a:t>Data files are rendered as</a:t>
            </a:r>
            <a:endParaRPr lang="nl-BE" dirty="0"/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331640" y="3236783"/>
            <a:ext cx="5285421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print('hello world!')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331639" y="4941168"/>
            <a:ext cx="5285421" cy="15696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case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dim temp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1 -0.5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2 1 0.0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3 1 0.5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4 2 -0.5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1321249" y="3584213"/>
            <a:ext cx="3564285" cy="2926615"/>
            <a:chOff x="1321249" y="3584213"/>
            <a:chExt cx="3564285" cy="2926615"/>
          </a:xfrm>
        </p:grpSpPr>
        <p:sp>
          <p:nvSpPr>
            <p:cNvPr id="7" name="Oval 6"/>
            <p:cNvSpPr/>
            <p:nvPr/>
          </p:nvSpPr>
          <p:spPr>
            <a:xfrm>
              <a:off x="1331639" y="6237312"/>
              <a:ext cx="360041" cy="273516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9" name="Straight Arrow Connector 8"/>
            <p:cNvCxnSpPr>
              <a:stCxn id="10" idx="1"/>
              <a:endCxn id="7" idx="6"/>
            </p:cNvCxnSpPr>
            <p:nvPr/>
          </p:nvCxnSpPr>
          <p:spPr>
            <a:xfrm flipH="1">
              <a:off x="1691680" y="5858572"/>
              <a:ext cx="2016224" cy="515498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707904" y="5535406"/>
              <a:ext cx="1177630" cy="64633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f</a:t>
              </a:r>
              <a:r>
                <a:rPr lang="en-US" dirty="0" smtClean="0"/>
                <a:t>ragment</a:t>
              </a:r>
              <a:br>
                <a:rPr lang="en-US" dirty="0" smtClean="0"/>
              </a:br>
              <a:r>
                <a:rPr lang="en-US" dirty="0" smtClean="0"/>
                <a:t>not shown</a:t>
              </a:r>
              <a:endParaRPr lang="nl-BE" dirty="0"/>
            </a:p>
          </p:txBody>
        </p:sp>
        <p:sp>
          <p:nvSpPr>
            <p:cNvPr id="11" name="Oval 10"/>
            <p:cNvSpPr/>
            <p:nvPr/>
          </p:nvSpPr>
          <p:spPr>
            <a:xfrm>
              <a:off x="1321249" y="3584213"/>
              <a:ext cx="360041" cy="273516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2" name="Straight Arrow Connector 11"/>
            <p:cNvCxnSpPr>
              <a:stCxn id="10" idx="1"/>
              <a:endCxn id="11" idx="6"/>
            </p:cNvCxnSpPr>
            <p:nvPr/>
          </p:nvCxnSpPr>
          <p:spPr>
            <a:xfrm flipH="1" flipV="1">
              <a:off x="1681290" y="3720971"/>
              <a:ext cx="2026614" cy="2137601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18477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Joining list elements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Often, data contained in list data structure</a:t>
            </a:r>
          </a:p>
          <a:p>
            <a:pPr lvl="1"/>
            <a:r>
              <a:rPr lang="en-US" dirty="0" smtClean="0"/>
              <a:t>Needs to be represented as delimited string</a:t>
            </a:r>
          </a:p>
          <a:p>
            <a:pPr lvl="1"/>
            <a:r>
              <a:rPr lang="en-US" dirty="0" smtClean="0"/>
              <a:t>Example: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[3.1745, 18.14, -6.49043]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3.1745,18.14,-6.49043</a:t>
            </a:r>
          </a:p>
          <a:p>
            <a:r>
              <a:rPr lang="en-US" dirty="0" smtClean="0"/>
              <a:t>Use list comprehension,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function and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err="1" smtClean="0"/>
              <a:t>'s</a:t>
            </a:r>
            <a:r>
              <a:rPr lang="en-US" dirty="0" smtClean="0"/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join(…)</a:t>
            </a:r>
            <a:r>
              <a:rPr lang="en-US" dirty="0" smtClean="0"/>
              <a:t> method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99592" y="5229200"/>
            <a:ext cx="7491153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print(','.join(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(number) for number in data]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3.1745,18.14,-6.49043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899592" y="3789040"/>
            <a:ext cx="432048" cy="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/>
          <p:cNvGrpSpPr/>
          <p:nvPr/>
        </p:nvGrpSpPr>
        <p:grpSpPr>
          <a:xfrm>
            <a:off x="7524328" y="5877272"/>
            <a:ext cx="864096" cy="657364"/>
            <a:chOff x="5796136" y="3573016"/>
            <a:chExt cx="864096" cy="657364"/>
          </a:xfrm>
        </p:grpSpPr>
        <p:sp>
          <p:nvSpPr>
            <p:cNvPr id="8" name="TextBox 7"/>
            <p:cNvSpPr txBox="1"/>
            <p:nvPr/>
          </p:nvSpPr>
          <p:spPr>
            <a:xfrm>
              <a:off x="6057182" y="3861048"/>
              <a:ext cx="603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type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 flipH="1" flipV="1">
              <a:off x="5796136" y="3573016"/>
              <a:ext cx="360040" cy="28803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11961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dirty="0" smtClean="0"/>
              <a:t>&amp;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 are sequences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characters (elements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) accessed by position,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 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s[0] == 'a'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s[2] == 'c'</a:t>
            </a:r>
            <a:r>
              <a:rPr lang="en-US" dirty="0" smtClean="0">
                <a:cs typeface="Courier New" pitchFamily="49" charset="0"/>
              </a:rPr>
              <a:t>,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s[-1] == 'c'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s[-2] == 'b'</a:t>
            </a:r>
          </a:p>
          <a:p>
            <a:r>
              <a:rPr lang="en-US" dirty="0" smtClean="0"/>
              <a:t>Substrings (slices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), e.g.,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 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s[0:3]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s[2:4] == 'cd'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s[1:]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bcde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s[:3]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/>
            </a:r>
            <a:br>
              <a:rPr lang="nl-BE" dirty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s[::-1] == '</a:t>
            </a:r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edcba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'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9954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&amp;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 length revisited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computes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length (number of elements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('') == 0</a:t>
            </a:r>
            <a:r>
              <a:rPr lang="en-US" sz="2800" dirty="0" smtClean="0"/>
              <a:t>, 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') == 3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([]) == 0</a:t>
            </a:r>
            <a:r>
              <a:rPr lang="en-US" sz="2800" dirty="0" smtClean="0"/>
              <a:t>, 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([3, 5, 7]) == 3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Length &amp; truth</a:t>
            </a:r>
          </a:p>
          <a:p>
            <a:pPr lvl="1"/>
            <a:r>
              <a:rPr lang="en-US" dirty="0" smtClean="0"/>
              <a:t>Empty string is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  <a:r>
              <a:rPr lang="en-US" dirty="0" smtClean="0"/>
              <a:t>, non-empty string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</a:p>
          <a:p>
            <a:pPr lvl="1"/>
            <a:r>
              <a:rPr lang="en-US" dirty="0" smtClean="0"/>
              <a:t>Empty list is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  <a:r>
              <a:rPr lang="en-US" dirty="0" smtClean="0"/>
              <a:t>, non-empty list is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03434" y="5530006"/>
            <a:ext cx="3631122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 &gt; 0: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4732044" y="5530006"/>
            <a:ext cx="2888923" cy="923330"/>
            <a:chOff x="4372004" y="5530006"/>
            <a:chExt cx="2888923" cy="923330"/>
          </a:xfrm>
        </p:grpSpPr>
        <p:sp>
          <p:nvSpPr>
            <p:cNvPr id="4" name="TextBox 3"/>
            <p:cNvSpPr txBox="1"/>
            <p:nvPr/>
          </p:nvSpPr>
          <p:spPr>
            <a:xfrm>
              <a:off x="4870529" y="5530006"/>
              <a:ext cx="2390398" cy="92333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…</a:t>
              </a:r>
              <a:br>
                <a:rPr lang="en-US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if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line.strip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():</a:t>
              </a:r>
              <a:br>
                <a:rPr lang="en-US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…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372004" y="5733256"/>
              <a:ext cx="38183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>
                  <a:sym typeface="Symbol"/>
                </a:rPr>
                <a:t></a:t>
              </a:r>
              <a:endParaRPr lang="en-US" b="1" dirty="0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26217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 conversion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Convert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to floating 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float(s)</a:t>
            </a:r>
          </a:p>
          <a:p>
            <a:pPr lvl="1"/>
            <a:r>
              <a:rPr lang="en-US" dirty="0" smtClean="0"/>
              <a:t>necessary for comparison: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float(data[2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 &lt; 0.0</a:t>
            </a:r>
            <a:endParaRPr lang="en-US" dirty="0" smtClean="0"/>
          </a:p>
          <a:p>
            <a:r>
              <a:rPr lang="en-US" dirty="0" smtClean="0"/>
              <a:t>Convert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to integer: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(s)</a:t>
            </a:r>
          </a:p>
          <a:p>
            <a:r>
              <a:rPr lang="en-US" dirty="0" smtClean="0"/>
              <a:t>Convert number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 smtClean="0"/>
              <a:t> to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(x)</a:t>
            </a:r>
          </a:p>
          <a:p>
            <a:r>
              <a:rPr lang="en-US" dirty="0" smtClean="0"/>
              <a:t>Convert float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 smtClean="0"/>
              <a:t> to integer: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(x)</a:t>
            </a:r>
          </a:p>
          <a:p>
            <a:pPr lvl="1"/>
            <a:r>
              <a:rPr lang="en-US" dirty="0" smtClean="0"/>
              <a:t>takes integer part of float, e.g.,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(-3.8) == -3</a:t>
            </a:r>
          </a:p>
          <a:p>
            <a:r>
              <a:rPr lang="en-US" dirty="0" smtClean="0"/>
              <a:t>Determining type of expression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</a:t>
            </a:r>
            <a:r>
              <a:rPr lang="en-US" dirty="0" smtClean="0"/>
              <a:t>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type(e)</a:t>
            </a:r>
          </a:p>
          <a:p>
            <a:pPr lvl="1"/>
            <a:r>
              <a:rPr lang="en-US" dirty="0" smtClean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type(3 + 0.1) == float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0923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</a:t>
            </a:r>
            <a:r>
              <a:rPr lang="en-US" dirty="0" smtClean="0"/>
              <a:t> statement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General form:</a:t>
            </a:r>
            <a:br>
              <a:rPr lang="en-US" dirty="0" smtClean="0"/>
            </a:br>
            <a:endParaRPr lang="en-US" dirty="0" smtClean="0"/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/>
          </a:p>
          <a:p>
            <a:r>
              <a:rPr lang="en-US" dirty="0" smtClean="0"/>
              <a:t>Nesting: structure through indentation</a:t>
            </a:r>
          </a:p>
          <a:p>
            <a:r>
              <a:rPr lang="en-US" dirty="0" smtClean="0"/>
              <a:t>Conditional expression:</a:t>
            </a:r>
          </a:p>
          <a:p>
            <a:endParaRPr lang="en-US" dirty="0" smtClean="0"/>
          </a:p>
          <a:p>
            <a:endParaRPr lang="nl-BE" dirty="0"/>
          </a:p>
        </p:txBody>
      </p:sp>
      <p:grpSp>
        <p:nvGrpSpPr>
          <p:cNvPr id="25" name="Group 24"/>
          <p:cNvGrpSpPr/>
          <p:nvPr/>
        </p:nvGrpSpPr>
        <p:grpSpPr>
          <a:xfrm>
            <a:off x="971600" y="1774557"/>
            <a:ext cx="4104456" cy="2590547"/>
            <a:chOff x="-324544" y="2564904"/>
            <a:chExt cx="4104456" cy="2590547"/>
          </a:xfrm>
        </p:grpSpPr>
        <p:grpSp>
          <p:nvGrpSpPr>
            <p:cNvPr id="9" name="Group 8"/>
            <p:cNvGrpSpPr/>
            <p:nvPr/>
          </p:nvGrpSpPr>
          <p:grpSpPr>
            <a:xfrm>
              <a:off x="-324544" y="2564904"/>
              <a:ext cx="4104456" cy="1318796"/>
              <a:chOff x="-252536" y="3388165"/>
              <a:chExt cx="4104456" cy="1318796"/>
            </a:xfrm>
          </p:grpSpPr>
          <p:sp>
            <p:nvSpPr>
              <p:cNvPr id="10" name="Rectangle 9"/>
              <p:cNvSpPr/>
              <p:nvPr/>
            </p:nvSpPr>
            <p:spPr>
              <a:xfrm>
                <a:off x="2978891" y="3388165"/>
                <a:ext cx="873029" cy="615158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1" name="Straight Arrow Connector 10"/>
              <p:cNvCxnSpPr>
                <a:stCxn id="12" idx="3"/>
              </p:cNvCxnSpPr>
              <p:nvPr/>
            </p:nvCxnSpPr>
            <p:spPr>
              <a:xfrm flipV="1">
                <a:off x="2062457" y="3695745"/>
                <a:ext cx="783155" cy="780384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TextBox 11"/>
              <p:cNvSpPr txBox="1"/>
              <p:nvPr/>
            </p:nvSpPr>
            <p:spPr>
              <a:xfrm>
                <a:off x="-252536" y="4245296"/>
                <a:ext cx="231499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Note indentation</a:t>
                </a:r>
                <a:endParaRPr lang="nl-BE" sz="2400" dirty="0"/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2906883" y="3532181"/>
              <a:ext cx="873029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4" name="Straight Arrow Connector 13"/>
            <p:cNvCxnSpPr>
              <a:stCxn id="12" idx="3"/>
              <a:endCxn id="13" idx="1"/>
            </p:cNvCxnSpPr>
            <p:nvPr/>
          </p:nvCxnSpPr>
          <p:spPr>
            <a:xfrm>
              <a:off x="1990449" y="3652868"/>
              <a:ext cx="916434" cy="18689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/>
            <p:cNvSpPr/>
            <p:nvPr/>
          </p:nvSpPr>
          <p:spPr>
            <a:xfrm>
              <a:off x="2906883" y="4540293"/>
              <a:ext cx="873029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6" name="Straight Arrow Connector 15"/>
            <p:cNvCxnSpPr>
              <a:stCxn id="12" idx="3"/>
              <a:endCxn id="15" idx="1"/>
            </p:cNvCxnSpPr>
            <p:nvPr/>
          </p:nvCxnSpPr>
          <p:spPr>
            <a:xfrm>
              <a:off x="1990449" y="3652868"/>
              <a:ext cx="916434" cy="119500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/>
          <p:cNvGrpSpPr/>
          <p:nvPr/>
        </p:nvGrpSpPr>
        <p:grpSpPr>
          <a:xfrm>
            <a:off x="5171885" y="1423167"/>
            <a:ext cx="3644330" cy="2345342"/>
            <a:chOff x="3763055" y="2212456"/>
            <a:chExt cx="3644330" cy="2345342"/>
          </a:xfrm>
        </p:grpSpPr>
        <p:grpSp>
          <p:nvGrpSpPr>
            <p:cNvPr id="8" name="Group 7"/>
            <p:cNvGrpSpPr/>
            <p:nvPr/>
          </p:nvGrpSpPr>
          <p:grpSpPr>
            <a:xfrm>
              <a:off x="4220344" y="3108552"/>
              <a:ext cx="3187041" cy="461665"/>
              <a:chOff x="2771800" y="4085491"/>
              <a:chExt cx="3187041" cy="461665"/>
            </a:xfrm>
          </p:grpSpPr>
          <p:sp>
            <p:nvSpPr>
              <p:cNvPr id="4" name="Oval 3"/>
              <p:cNvSpPr/>
              <p:nvPr/>
            </p:nvSpPr>
            <p:spPr>
              <a:xfrm>
                <a:off x="2771800" y="4149080"/>
                <a:ext cx="360040" cy="360040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4306914" y="4085491"/>
                <a:ext cx="165192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Note colon!</a:t>
                </a:r>
                <a:endParaRPr lang="nl-BE" sz="2400" dirty="0"/>
              </a:p>
            </p:txBody>
          </p:sp>
          <p:cxnSp>
            <p:nvCxnSpPr>
              <p:cNvPr id="7" name="Straight Arrow Connector 6"/>
              <p:cNvCxnSpPr>
                <a:stCxn id="5" idx="1"/>
              </p:cNvCxnSpPr>
              <p:nvPr/>
            </p:nvCxnSpPr>
            <p:spPr>
              <a:xfrm flipH="1">
                <a:off x="3131840" y="4316324"/>
                <a:ext cx="1175074" cy="28599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Oval 25"/>
            <p:cNvSpPr/>
            <p:nvPr/>
          </p:nvSpPr>
          <p:spPr>
            <a:xfrm>
              <a:off x="3779912" y="4197758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7" name="Straight Arrow Connector 26"/>
            <p:cNvCxnSpPr>
              <a:stCxn id="5" idx="1"/>
              <a:endCxn id="26" idx="6"/>
            </p:cNvCxnSpPr>
            <p:nvPr/>
          </p:nvCxnSpPr>
          <p:spPr>
            <a:xfrm flipH="1">
              <a:off x="4139952" y="3339385"/>
              <a:ext cx="1615506" cy="1038393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Oval 31"/>
            <p:cNvSpPr/>
            <p:nvPr/>
          </p:nvSpPr>
          <p:spPr>
            <a:xfrm>
              <a:off x="3763055" y="2212456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3" name="Straight Arrow Connector 32"/>
            <p:cNvCxnSpPr>
              <a:stCxn id="5" idx="1"/>
            </p:cNvCxnSpPr>
            <p:nvPr/>
          </p:nvCxnSpPr>
          <p:spPr>
            <a:xfrm flipH="1" flipV="1">
              <a:off x="4123095" y="2392476"/>
              <a:ext cx="1632363" cy="946909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/>
          <p:cNvSpPr txBox="1"/>
          <p:nvPr/>
        </p:nvSpPr>
        <p:spPr>
          <a:xfrm>
            <a:off x="4168386" y="1318116"/>
            <a:ext cx="1912703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…: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   …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err="1" smtClean="0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…: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else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nl-BE" sz="3200" dirty="0"/>
          </a:p>
        </p:txBody>
      </p:sp>
      <p:sp>
        <p:nvSpPr>
          <p:cNvPr id="38" name="TextBox 37"/>
          <p:cNvSpPr txBox="1"/>
          <p:nvPr/>
        </p:nvSpPr>
        <p:spPr>
          <a:xfrm>
            <a:off x="1942832" y="5674022"/>
            <a:ext cx="3493264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n = 10 if r &gt; 1.0 else 0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69943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8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Conditionals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856" y="1600200"/>
            <a:ext cx="8229600" cy="4525963"/>
          </a:xfrm>
        </p:spPr>
        <p:txBody>
          <a:bodyPr/>
          <a:lstStyle/>
          <a:p>
            <a:r>
              <a:rPr lang="en-US" dirty="0" smtClean="0"/>
              <a:t>Boolean values: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</a:p>
          <a:p>
            <a:r>
              <a:rPr lang="en-US" dirty="0" smtClean="0"/>
              <a:t>Boolean operators: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not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and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or</a:t>
            </a:r>
          </a:p>
          <a:p>
            <a:r>
              <a:rPr lang="en-US" dirty="0" smtClean="0"/>
              <a:t>Comparison operators: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==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!=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&lt;=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&gt;=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work on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cs typeface="Courier New" pitchFamily="49" charset="0"/>
              </a:rPr>
              <a:t>,…</a:t>
            </a:r>
          </a:p>
          <a:p>
            <a:r>
              <a:rPr lang="en-US" dirty="0" smtClean="0"/>
              <a:t>List membership: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in</a:t>
            </a:r>
            <a:r>
              <a:rPr lang="en-US" dirty="0" smtClean="0">
                <a:cs typeface="Courier New" pitchFamily="49" charset="0"/>
              </a:rPr>
              <a:t>, e.g.,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'a' in ['c', 'a', 'd'] == True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'e' not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['c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'a', 'd'] == True</a:t>
            </a:r>
          </a:p>
          <a:p>
            <a:pPr lvl="1"/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60259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Which dimension numbers?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Which dimension numbers occur in file?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7544" y="2492896"/>
            <a:ext cx="7904728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set()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('\r\n').split()[1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1557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Yuck, what's that?!?</a:t>
            </a:r>
            <a:endParaRPr lang="nl-BE" dirty="0"/>
          </a:p>
        </p:txBody>
      </p:sp>
      <p:sp>
        <p:nvSpPr>
          <p:cNvPr id="4" name="Rectangle 3"/>
          <p:cNvSpPr/>
          <p:nvPr/>
        </p:nvSpPr>
        <p:spPr>
          <a:xfrm>
            <a:off x="539552" y="1988840"/>
            <a:ext cx="83529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('\r\n').split()[1])</a:t>
            </a:r>
            <a:endParaRPr lang="nl-BE" sz="2400" dirty="0"/>
          </a:p>
        </p:txBody>
      </p:sp>
      <p:grpSp>
        <p:nvGrpSpPr>
          <p:cNvPr id="7" name="Group 6"/>
          <p:cNvGrpSpPr/>
          <p:nvPr/>
        </p:nvGrpSpPr>
        <p:grpSpPr>
          <a:xfrm>
            <a:off x="539552" y="2564904"/>
            <a:ext cx="8352928" cy="2088232"/>
            <a:chOff x="539552" y="2564904"/>
            <a:chExt cx="8352928" cy="2088232"/>
          </a:xfrm>
        </p:grpSpPr>
        <p:sp>
          <p:nvSpPr>
            <p:cNvPr id="5" name="Rectangle 4"/>
            <p:cNvSpPr/>
            <p:nvPr/>
          </p:nvSpPr>
          <p:spPr>
            <a:xfrm>
              <a:off x="539552" y="3083476"/>
              <a:ext cx="8352928" cy="1569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line_str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sz="2400" dirty="0" err="1">
                  <a:latin typeface="Courier New" pitchFamily="49" charset="0"/>
                  <a:cs typeface="Courier New" pitchFamily="49" charset="0"/>
                </a:rPr>
                <a:t>line.rstrip</a:t>
              </a:r>
              <a:r>
                <a:rPr lang="en-US" sz="2400" dirty="0">
                  <a:latin typeface="Courier New" pitchFamily="49" charset="0"/>
                  <a:cs typeface="Courier New" pitchFamily="49" charset="0"/>
                </a:rPr>
                <a:t>('\r\n')</a:t>
              </a:r>
              <a:endParaRPr lang="en-US" sz="2400" dirty="0" smtClean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data     = 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line_str.split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()</a:t>
              </a:r>
            </a:p>
            <a:p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dim_str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  = data[1]</a:t>
              </a:r>
            </a:p>
            <a:p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dim_nr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   = 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dim_str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)</a:t>
              </a:r>
              <a:endParaRPr lang="nl-BE" sz="2400" dirty="0"/>
            </a:p>
          </p:txBody>
        </p:sp>
        <p:sp>
          <p:nvSpPr>
            <p:cNvPr id="3" name="TextBox 2"/>
            <p:cNvSpPr txBox="1"/>
            <p:nvPr/>
          </p:nvSpPr>
          <p:spPr>
            <a:xfrm rot="5400000">
              <a:off x="3413775" y="2498993"/>
              <a:ext cx="57606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 smtClean="0">
                  <a:sym typeface="Symbol"/>
                </a:rPr>
                <a:t></a:t>
              </a:r>
              <a:endParaRPr lang="nl-BE" sz="4000" b="1" dirty="0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755576" y="5013176"/>
            <a:ext cx="772653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Python can be terse, but stick to what's comfortable for you!</a:t>
            </a:r>
            <a:endParaRPr lang="nl-BE" dirty="0"/>
          </a:p>
        </p:txBody>
      </p:sp>
      <p:sp>
        <p:nvSpPr>
          <p:cNvPr id="8" name="TextBox 7"/>
          <p:cNvSpPr txBox="1"/>
          <p:nvPr/>
        </p:nvSpPr>
        <p:spPr>
          <a:xfrm>
            <a:off x="2472477" y="5949280"/>
            <a:ext cx="3827715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However, use functions…</a:t>
            </a:r>
            <a:endParaRPr lang="nl-BE" sz="28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62413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Reasonable compromise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One additional variable simplifies code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7544" y="2492896"/>
            <a:ext cx="5974713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set()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('\r\n').split()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(data[1]))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95943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/>
              <a:t> is Python data type, acts like set in math</a:t>
            </a:r>
          </a:p>
          <a:p>
            <a:pPr lvl="1"/>
            <a:r>
              <a:rPr lang="en-US" dirty="0" smtClean="0"/>
              <a:t>empty set: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 = set()</a:t>
            </a:r>
          </a:p>
          <a:p>
            <a:pPr lvl="1"/>
            <a:r>
              <a:rPr lang="en-US" dirty="0" smtClean="0"/>
              <a:t>add element: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('a')</a:t>
            </a:r>
          </a:p>
          <a:p>
            <a:pPr lvl="1"/>
            <a:r>
              <a:rPr lang="en-US" dirty="0" smtClean="0"/>
              <a:t>check membership: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'b' in s</a:t>
            </a:r>
          </a:p>
          <a:p>
            <a:pPr lvl="1"/>
            <a:r>
              <a:rPr lang="en-US" dirty="0" smtClean="0"/>
              <a:t>remove element: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s.remove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('b')</a:t>
            </a:r>
          </a:p>
          <a:p>
            <a:pPr lvl="1"/>
            <a:r>
              <a:rPr lang="en-US" dirty="0" smtClean="0"/>
              <a:t>remove and return arbitrary element: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s.pop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en-US" dirty="0" smtClean="0"/>
              <a:t>iterating over elements: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for element in s: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…</a:t>
            </a:r>
          </a:p>
          <a:p>
            <a:r>
              <a:rPr lang="en-US" dirty="0" smtClean="0">
                <a:cs typeface="Courier New" pitchFamily="49" charset="0"/>
              </a:rPr>
              <a:t>No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>
                <a:cs typeface="Courier New" pitchFamily="49" charset="0"/>
              </a:rPr>
              <a:t>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>
                <a:cs typeface="Courier New" pitchFamily="49" charset="0"/>
              </a:rPr>
              <a:t>s,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>
                <a:cs typeface="Courier New" pitchFamily="49" charset="0"/>
              </a:rPr>
              <a:t>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>
                <a:cs typeface="Courier New" pitchFamily="49" charset="0"/>
              </a:rPr>
              <a:t>s</a:t>
            </a:r>
          </a:p>
          <a:p>
            <a:r>
              <a:rPr lang="en-US" dirty="0" smtClean="0">
                <a:cs typeface="Courier New" pitchFamily="49" charset="0"/>
              </a:rPr>
              <a:t>Set comprehensions:</a:t>
            </a:r>
            <a:r>
              <a:rPr lang="nl-BE" dirty="0">
                <a:cs typeface="Courier New" pitchFamily="49" charset="0"/>
              </a:rPr>
              <a:t/>
            </a:r>
            <a:br>
              <a:rPr lang="nl-BE" dirty="0">
                <a:cs typeface="Courier New" pitchFamily="49" charset="0"/>
              </a:rPr>
            </a:br>
            <a:r>
              <a:rPr lang="nl-BE" dirty="0" smtClean="0">
                <a:cs typeface="Courier New" pitchFamily="49" charset="0"/>
              </a:rPr>
              <a:t>              </a:t>
            </a:r>
            <a:r>
              <a:rPr lang="nl-BE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{i </a:t>
            </a:r>
            <a:r>
              <a:rPr lang="nl-BE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nl-BE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 in range(3)} 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 {0, 1, 2}</a:t>
            </a:r>
            <a:endParaRPr lang="en-US" sz="28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02594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Syntax versus semantics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syntax: form, grammar</a:t>
            </a:r>
          </a:p>
          <a:p>
            <a:pPr lvl="1"/>
            <a:r>
              <a:rPr lang="en-US" dirty="0" smtClean="0"/>
              <a:t>correct:</a:t>
            </a:r>
            <a:br>
              <a:rPr lang="en-US" dirty="0" smtClean="0"/>
            </a:br>
            <a:r>
              <a:rPr lang="en-US" i="1" dirty="0" smtClean="0"/>
              <a:t>The dog is barking.</a:t>
            </a:r>
          </a:p>
          <a:p>
            <a:pPr lvl="1"/>
            <a:r>
              <a:rPr lang="en-US" dirty="0" smtClean="0"/>
              <a:t>incorrect:</a:t>
            </a:r>
            <a:br>
              <a:rPr lang="en-US" dirty="0" smtClean="0"/>
            </a:br>
            <a:r>
              <a:rPr lang="en-US" i="1" dirty="0" smtClean="0"/>
              <a:t>The dog barking.</a:t>
            </a:r>
          </a:p>
          <a:p>
            <a:r>
              <a:rPr lang="en-US" dirty="0" smtClean="0"/>
              <a:t>semantics: meaning, interpretation</a:t>
            </a:r>
          </a:p>
          <a:p>
            <a:pPr lvl="1"/>
            <a:r>
              <a:rPr lang="en-US" dirty="0" smtClean="0"/>
              <a:t>correct: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i="1" dirty="0" smtClean="0"/>
              <a:t>The dog </a:t>
            </a:r>
            <a:r>
              <a:rPr lang="nl-BE" i="1" dirty="0" err="1" smtClean="0"/>
              <a:t>barked</a:t>
            </a:r>
            <a:r>
              <a:rPr lang="nl-BE" i="1" dirty="0" smtClean="0"/>
              <a:t>.</a:t>
            </a:r>
          </a:p>
          <a:p>
            <a:pPr lvl="1"/>
            <a:r>
              <a:rPr lang="en-US" dirty="0" smtClean="0"/>
              <a:t>incorrect:</a:t>
            </a:r>
            <a:br>
              <a:rPr lang="en-US" dirty="0" smtClean="0"/>
            </a:br>
            <a:r>
              <a:rPr lang="en-US" i="1" dirty="0" smtClean="0"/>
              <a:t>The dog spoke.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211960" y="5981218"/>
            <a:ext cx="2476960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Except in fairy tales!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1709927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 operations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348880"/>
            <a:ext cx="8229600" cy="3960440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Intersection: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s1.intersection(s2) == {7}</a:t>
            </a:r>
          </a:p>
          <a:p>
            <a:r>
              <a:rPr lang="en-US" dirty="0" smtClean="0"/>
              <a:t>Union: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s1.union(s2) == {3, 5, 7, 11}</a:t>
            </a:r>
          </a:p>
          <a:p>
            <a:r>
              <a:rPr lang="en-US" dirty="0" smtClean="0"/>
              <a:t>Difference: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s1.difference(s2) == {3, 5}</a:t>
            </a:r>
          </a:p>
          <a:p>
            <a:r>
              <a:rPr lang="en-US" dirty="0" smtClean="0"/>
              <a:t>Symmetric difference: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s1.symmetric_difference(s2) == {3, 5, 11}</a:t>
            </a:r>
          </a:p>
          <a:p>
            <a:r>
              <a:rPr lang="en-US" dirty="0" smtClean="0"/>
              <a:t>Is subset of?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s1.issubset(s2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 == False</a:t>
            </a:r>
          </a:p>
          <a:p>
            <a:r>
              <a:rPr lang="en-US" dirty="0" smtClean="0"/>
              <a:t>Is disjoint from?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s1.isdisjoint(s2) == False</a:t>
            </a:r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971600" y="1268760"/>
            <a:ext cx="27655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 = {3, 5, 7}</a:t>
            </a:r>
          </a:p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s2 = {7, 11}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461606" y="1484784"/>
            <a:ext cx="3502882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To modify set, use:</a:t>
            </a:r>
          </a:p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s1.&lt;op&gt;_update(s2)</a:t>
            </a:r>
          </a:p>
          <a:p>
            <a:r>
              <a:rPr lang="en-US" sz="2400" dirty="0" smtClean="0">
                <a:cs typeface="Courier New" panose="02070309020205020404" pitchFamily="49" charset="0"/>
              </a:rPr>
              <a:t>For union, use:</a:t>
            </a:r>
          </a:p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s1.update(s2)</a:t>
            </a:r>
          </a:p>
        </p:txBody>
      </p:sp>
    </p:spTree>
    <p:extLst>
      <p:ext uri="{BB962C8B-B14F-4D97-AF65-F5344CB8AC3E}">
        <p14:creationId xmlns:p14="http://schemas.microsoft.com/office/powerpoint/2010/main" val="1372657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modularity</a:t>
            </a:r>
            <a:endParaRPr lang="nl-BE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Same code copied and pasted, modified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Make it generic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467544" y="2311712"/>
            <a:ext cx="7766870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split()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</a:t>
            </a:r>
            <a:endParaRPr lang="nl-BE" dirty="0"/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67544" y="4505052"/>
            <a:ext cx="7766870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temp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96307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7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Call by reference</a:t>
            </a:r>
          </a:p>
          <a:p>
            <a:pPr lvl="1"/>
            <a:r>
              <a:rPr lang="en-US" dirty="0" smtClean="0"/>
              <a:t>however, remember that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dirty="0" smtClean="0"/>
              <a:t> et al. are immutable</a:t>
            </a:r>
          </a:p>
          <a:p>
            <a:r>
              <a:rPr lang="en-US" dirty="0" smtClean="0"/>
              <a:t>Arguments can have default values</a:t>
            </a:r>
          </a:p>
          <a:p>
            <a:r>
              <a:rPr lang="en-US" dirty="0" smtClean="0"/>
              <a:t>Arguments can be positional, or by keyword</a:t>
            </a:r>
          </a:p>
          <a:p>
            <a:r>
              <a:rPr lang="en-US" dirty="0" smtClean="0"/>
              <a:t>Higher order</a:t>
            </a:r>
          </a:p>
          <a:p>
            <a:pPr lvl="1"/>
            <a:r>
              <a:rPr lang="en-US" dirty="0" smtClean="0"/>
              <a:t>functions can have functions as arguments</a:t>
            </a:r>
            <a:endParaRPr lang="nl-BE" dirty="0" smtClean="0"/>
          </a:p>
          <a:p>
            <a:pPr lvl="1"/>
            <a:r>
              <a:rPr lang="en-US" dirty="0" smtClean="0"/>
              <a:t>function can return functions (closures)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43044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Anatomy of function definition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Function definition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return</a:t>
            </a:r>
            <a:r>
              <a:rPr lang="en-US" dirty="0" smtClean="0"/>
              <a:t> statement to… return results, if any, and return control to caller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763688" y="3215878"/>
            <a:ext cx="34163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nl-BE" sz="20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123728" y="2483604"/>
            <a:ext cx="1800202" cy="789582"/>
            <a:chOff x="2195736" y="2276872"/>
            <a:chExt cx="1800202" cy="789582"/>
          </a:xfrm>
        </p:grpSpPr>
        <p:grpSp>
          <p:nvGrpSpPr>
            <p:cNvPr id="6" name="Group 5"/>
            <p:cNvGrpSpPr/>
            <p:nvPr/>
          </p:nvGrpSpPr>
          <p:grpSpPr>
            <a:xfrm>
              <a:off x="2483768" y="2646204"/>
              <a:ext cx="1512170" cy="420250"/>
              <a:chOff x="4139952" y="2862228"/>
              <a:chExt cx="1512170" cy="420250"/>
            </a:xfrm>
          </p:grpSpPr>
          <p:sp>
            <p:nvSpPr>
              <p:cNvPr id="8" name="Left Brace 7"/>
              <p:cNvSpPr/>
              <p:nvPr/>
            </p:nvSpPr>
            <p:spPr>
              <a:xfrm rot="5400000" flipV="1">
                <a:off x="4861286" y="2491643"/>
                <a:ext cx="69501" cy="151217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9" name="Straight Arrow Connector 8"/>
              <p:cNvCxnSpPr>
                <a:stCxn id="7" idx="2"/>
                <a:endCxn id="8" idx="1"/>
              </p:cNvCxnSpPr>
              <p:nvPr/>
            </p:nvCxnSpPr>
            <p:spPr>
              <a:xfrm>
                <a:off x="4629537" y="2862228"/>
                <a:ext cx="266500" cy="35075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TextBox 6"/>
            <p:cNvSpPr txBox="1"/>
            <p:nvPr/>
          </p:nvSpPr>
          <p:spPr>
            <a:xfrm>
              <a:off x="2195736" y="2276872"/>
              <a:ext cx="15552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function name</a:t>
              </a:r>
              <a:endParaRPr lang="nl-BE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120540" y="2483604"/>
            <a:ext cx="1422377" cy="765802"/>
            <a:chOff x="4192548" y="2276872"/>
            <a:chExt cx="1422377" cy="765802"/>
          </a:xfrm>
        </p:grpSpPr>
        <p:grpSp>
          <p:nvGrpSpPr>
            <p:cNvPr id="11" name="Group 10"/>
            <p:cNvGrpSpPr/>
            <p:nvPr/>
          </p:nvGrpSpPr>
          <p:grpSpPr>
            <a:xfrm>
              <a:off x="4211962" y="2646204"/>
              <a:ext cx="691775" cy="396470"/>
              <a:chOff x="3995938" y="2862228"/>
              <a:chExt cx="691775" cy="396470"/>
            </a:xfrm>
          </p:grpSpPr>
          <p:sp>
            <p:nvSpPr>
              <p:cNvPr id="13" name="Left Brace 12"/>
              <p:cNvSpPr/>
              <p:nvPr/>
            </p:nvSpPr>
            <p:spPr>
              <a:xfrm rot="5400000" flipV="1">
                <a:off x="4291473" y="2917444"/>
                <a:ext cx="45719" cy="63679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4" name="Straight Arrow Connector 13"/>
              <p:cNvCxnSpPr>
                <a:stCxn id="12" idx="2"/>
                <a:endCxn id="13" idx="1"/>
              </p:cNvCxnSpPr>
              <p:nvPr/>
            </p:nvCxnSpPr>
            <p:spPr>
              <a:xfrm flipH="1">
                <a:off x="4314333" y="2862228"/>
                <a:ext cx="373380" cy="35075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TextBox 11"/>
            <p:cNvSpPr txBox="1"/>
            <p:nvPr/>
          </p:nvSpPr>
          <p:spPr>
            <a:xfrm>
              <a:off x="4192548" y="2276872"/>
              <a:ext cx="14223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argument list</a:t>
              </a:r>
              <a:endParaRPr lang="nl-BE" dirty="0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5724128" y="3563724"/>
            <a:ext cx="2068780" cy="648072"/>
            <a:chOff x="5796136" y="3356992"/>
            <a:chExt cx="2068780" cy="648072"/>
          </a:xfrm>
        </p:grpSpPr>
        <p:grpSp>
          <p:nvGrpSpPr>
            <p:cNvPr id="16" name="Group 15"/>
            <p:cNvGrpSpPr/>
            <p:nvPr/>
          </p:nvGrpSpPr>
          <p:grpSpPr>
            <a:xfrm rot="5400000">
              <a:off x="5760132" y="3392996"/>
              <a:ext cx="648072" cy="576064"/>
              <a:chOff x="4355976" y="2708920"/>
              <a:chExt cx="648072" cy="576064"/>
            </a:xfrm>
          </p:grpSpPr>
          <p:sp>
            <p:nvSpPr>
              <p:cNvPr id="18" name="Left Brace 17"/>
              <p:cNvSpPr/>
              <p:nvPr/>
            </p:nvSpPr>
            <p:spPr>
              <a:xfrm rot="5400000" flipV="1">
                <a:off x="4644008" y="2924944"/>
                <a:ext cx="72008" cy="648072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9" name="Straight Arrow Connector 18"/>
              <p:cNvCxnSpPr>
                <a:stCxn id="17" idx="1"/>
                <a:endCxn id="18" idx="1"/>
              </p:cNvCxnSpPr>
              <p:nvPr/>
            </p:nvCxnSpPr>
            <p:spPr>
              <a:xfrm rot="16200000" flipH="1">
                <a:off x="4427549" y="2960513"/>
                <a:ext cx="504056" cy="87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" name="TextBox 16"/>
            <p:cNvSpPr txBox="1"/>
            <p:nvPr/>
          </p:nvSpPr>
          <p:spPr>
            <a:xfrm>
              <a:off x="6372200" y="3356992"/>
              <a:ext cx="149271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function body</a:t>
              </a:r>
            </a:p>
            <a:p>
              <a:r>
                <a:rPr lang="en-US" dirty="0" smtClean="0"/>
                <a:t>statement(s)</a:t>
              </a:r>
              <a:endParaRPr lang="nl-BE" dirty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4868259" y="2946825"/>
            <a:ext cx="3160125" cy="648072"/>
            <a:chOff x="2771800" y="3861048"/>
            <a:chExt cx="3160125" cy="648072"/>
          </a:xfrm>
        </p:grpSpPr>
        <p:sp>
          <p:nvSpPr>
            <p:cNvPr id="21" name="Oval 20"/>
            <p:cNvSpPr/>
            <p:nvPr/>
          </p:nvSpPr>
          <p:spPr>
            <a:xfrm>
              <a:off x="2771800" y="4149080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644008" y="3861048"/>
              <a:ext cx="12879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colon!</a:t>
              </a:r>
              <a:endParaRPr lang="nl-BE" dirty="0"/>
            </a:p>
          </p:txBody>
        </p:sp>
        <p:cxnSp>
          <p:nvCxnSpPr>
            <p:cNvPr id="23" name="Straight Arrow Connector 22"/>
            <p:cNvCxnSpPr>
              <a:stCxn id="22" idx="1"/>
              <a:endCxn id="21" idx="6"/>
            </p:cNvCxnSpPr>
            <p:nvPr/>
          </p:nvCxnSpPr>
          <p:spPr>
            <a:xfrm flipH="1">
              <a:off x="3131840" y="4045714"/>
              <a:ext cx="1512168" cy="28338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/>
          <p:cNvGrpSpPr/>
          <p:nvPr/>
        </p:nvGrpSpPr>
        <p:grpSpPr>
          <a:xfrm>
            <a:off x="395536" y="3594897"/>
            <a:ext cx="2007291" cy="1058239"/>
            <a:chOff x="467544" y="3388165"/>
            <a:chExt cx="2007291" cy="1058239"/>
          </a:xfrm>
        </p:grpSpPr>
        <p:sp>
          <p:nvSpPr>
            <p:cNvPr id="25" name="Rectangle 24"/>
            <p:cNvSpPr/>
            <p:nvPr/>
          </p:nvSpPr>
          <p:spPr>
            <a:xfrm>
              <a:off x="1970779" y="3388165"/>
              <a:ext cx="504056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6" name="Straight Arrow Connector 25"/>
            <p:cNvCxnSpPr>
              <a:stCxn id="27" idx="0"/>
            </p:cNvCxnSpPr>
            <p:nvPr/>
          </p:nvCxnSpPr>
          <p:spPr>
            <a:xfrm flipV="1">
              <a:off x="1360609" y="3717032"/>
              <a:ext cx="610170" cy="36004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467544" y="4077072"/>
              <a:ext cx="17861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indentation</a:t>
              </a:r>
              <a:endParaRPr lang="nl-BE" dirty="0"/>
            </a:p>
          </p:txBody>
        </p:sp>
      </p:grpSp>
      <p:sp>
        <p:nvSpPr>
          <p:cNvPr id="28" name="Slide Number Placeholder 2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0078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flexibility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Optional column separator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765827"/>
            <a:ext cx="7848872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=None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temp)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1547664" y="2195572"/>
            <a:ext cx="2050626" cy="945396"/>
            <a:chOff x="1035381" y="3563724"/>
            <a:chExt cx="2050626" cy="945396"/>
          </a:xfrm>
        </p:grpSpPr>
        <p:sp>
          <p:nvSpPr>
            <p:cNvPr id="6" name="Oval 5"/>
            <p:cNvSpPr/>
            <p:nvPr/>
          </p:nvSpPr>
          <p:spPr>
            <a:xfrm>
              <a:off x="2813364" y="4149080"/>
              <a:ext cx="18002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035381" y="3563724"/>
              <a:ext cx="20506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argument separator</a:t>
              </a:r>
              <a:endParaRPr lang="nl-BE" dirty="0"/>
            </a:p>
          </p:txBody>
        </p:sp>
        <p:cxnSp>
          <p:nvCxnSpPr>
            <p:cNvPr id="8" name="Straight Arrow Connector 7"/>
            <p:cNvCxnSpPr>
              <a:stCxn id="7" idx="2"/>
              <a:endCxn id="6" idx="0"/>
            </p:cNvCxnSpPr>
            <p:nvPr/>
          </p:nvCxnSpPr>
          <p:spPr>
            <a:xfrm>
              <a:off x="2060694" y="3933056"/>
              <a:ext cx="842680" cy="21602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3958339" y="2189478"/>
            <a:ext cx="1402628" cy="565164"/>
            <a:chOff x="4030347" y="2477510"/>
            <a:chExt cx="1402628" cy="565164"/>
          </a:xfrm>
        </p:grpSpPr>
        <p:grpSp>
          <p:nvGrpSpPr>
            <p:cNvPr id="13" name="Group 12"/>
            <p:cNvGrpSpPr/>
            <p:nvPr/>
          </p:nvGrpSpPr>
          <p:grpSpPr>
            <a:xfrm>
              <a:off x="4211962" y="2846842"/>
              <a:ext cx="636790" cy="195832"/>
              <a:chOff x="3995938" y="3062866"/>
              <a:chExt cx="636790" cy="195832"/>
            </a:xfrm>
          </p:grpSpPr>
          <p:sp>
            <p:nvSpPr>
              <p:cNvPr id="15" name="Left Brace 14"/>
              <p:cNvSpPr/>
              <p:nvPr/>
            </p:nvSpPr>
            <p:spPr>
              <a:xfrm rot="5400000" flipV="1">
                <a:off x="4291473" y="2917444"/>
                <a:ext cx="45719" cy="63679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6" name="Straight Arrow Connector 15"/>
              <p:cNvCxnSpPr>
                <a:stCxn id="14" idx="2"/>
                <a:endCxn id="15" idx="1"/>
              </p:cNvCxnSpPr>
              <p:nvPr/>
            </p:nvCxnSpPr>
            <p:spPr>
              <a:xfrm flipH="1">
                <a:off x="4314333" y="3062866"/>
                <a:ext cx="201304" cy="15011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TextBox 13"/>
            <p:cNvSpPr txBox="1"/>
            <p:nvPr/>
          </p:nvSpPr>
          <p:spPr>
            <a:xfrm>
              <a:off x="4030347" y="2477510"/>
              <a:ext cx="14026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default value</a:t>
              </a:r>
              <a:endParaRPr lang="nl-BE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4860032" y="4437113"/>
            <a:ext cx="3672408" cy="1067925"/>
            <a:chOff x="4860032" y="4581129"/>
            <a:chExt cx="3672408" cy="1067925"/>
          </a:xfrm>
        </p:grpSpPr>
        <p:grpSp>
          <p:nvGrpSpPr>
            <p:cNvPr id="18" name="Group 17"/>
            <p:cNvGrpSpPr/>
            <p:nvPr/>
          </p:nvGrpSpPr>
          <p:grpSpPr>
            <a:xfrm flipV="1">
              <a:off x="4860032" y="4581129"/>
              <a:ext cx="2160240" cy="360039"/>
              <a:chOff x="4427984" y="3176974"/>
              <a:chExt cx="2160240" cy="360039"/>
            </a:xfrm>
          </p:grpSpPr>
          <p:sp>
            <p:nvSpPr>
              <p:cNvPr id="20" name="Left Brace 19"/>
              <p:cNvSpPr/>
              <p:nvPr/>
            </p:nvSpPr>
            <p:spPr>
              <a:xfrm rot="5400000" flipV="1">
                <a:off x="5467240" y="2416029"/>
                <a:ext cx="81728" cy="216024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1" name="Straight Arrow Connector 20"/>
              <p:cNvCxnSpPr>
                <a:stCxn id="19" idx="0"/>
                <a:endCxn id="20" idx="1"/>
              </p:cNvCxnSpPr>
              <p:nvPr/>
            </p:nvCxnSpPr>
            <p:spPr>
              <a:xfrm flipH="1">
                <a:off x="5508104" y="3176974"/>
                <a:ext cx="848766" cy="27831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TextBox 18"/>
            <p:cNvSpPr txBox="1"/>
            <p:nvPr/>
          </p:nvSpPr>
          <p:spPr>
            <a:xfrm>
              <a:off x="5045395" y="4941168"/>
              <a:ext cx="348704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call with single argument,</a:t>
              </a:r>
              <a:br>
                <a:rPr lang="en-US" sz="2000" dirty="0" smtClean="0"/>
              </a:br>
              <a:r>
                <a:rPr lang="en-US" sz="2000" dirty="0" smtClean="0"/>
                <a:t>use default for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sep</a:t>
              </a:r>
              <a:r>
                <a:rPr lang="en-US" sz="2000" dirty="0" smtClean="0"/>
                <a:t> (i.e.,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None</a:t>
              </a:r>
              <a:r>
                <a:rPr lang="en-US" sz="2000" dirty="0" smtClean="0"/>
                <a:t>)</a:t>
              </a:r>
              <a:endParaRPr lang="nl-BE" sz="2000" dirty="0"/>
            </a:p>
          </p:txBody>
        </p: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94</a:t>
            </a:fld>
            <a:endParaRPr lang="nl-BE"/>
          </a:p>
        </p:txBody>
      </p:sp>
      <p:grpSp>
        <p:nvGrpSpPr>
          <p:cNvPr id="23" name="Group 22"/>
          <p:cNvGrpSpPr/>
          <p:nvPr/>
        </p:nvGrpSpPr>
        <p:grpSpPr>
          <a:xfrm>
            <a:off x="5450977" y="1717864"/>
            <a:ext cx="3621306" cy="1200329"/>
            <a:chOff x="107504" y="5557338"/>
            <a:chExt cx="3621306" cy="1200329"/>
          </a:xfrm>
          <a:solidFill>
            <a:schemeClr val="bg1"/>
          </a:solidFill>
        </p:grpSpPr>
        <p:sp>
          <p:nvSpPr>
            <p:cNvPr id="11" name="Rectangle 10"/>
            <p:cNvSpPr/>
            <p:nvPr/>
          </p:nvSpPr>
          <p:spPr>
            <a:xfrm>
              <a:off x="107504" y="5589240"/>
              <a:ext cx="3621306" cy="1152128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pic>
          <p:nvPicPr>
            <p:cNvPr id="22" name="Picture 2" descr="C:\Users\lucg5005\AppData\Local\Microsoft\Windows\Temporary Internet Files\Content.IE5\CWZUAEH4\lgi01a201309290600[1]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528" y="5703226"/>
              <a:ext cx="731055" cy="750110"/>
            </a:xfrm>
            <a:prstGeom prst="rect">
              <a:avLst/>
            </a:prstGeom>
            <a:grpFill/>
            <a:extLst/>
          </p:spPr>
        </p:pic>
        <p:sp>
          <p:nvSpPr>
            <p:cNvPr id="10" name="TextBox 9"/>
            <p:cNvSpPr txBox="1"/>
            <p:nvPr/>
          </p:nvSpPr>
          <p:spPr>
            <a:xfrm>
              <a:off x="1038265" y="5557338"/>
              <a:ext cx="269054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  <a:r>
                <a:rPr lang="en-US" dirty="0" smtClean="0"/>
                <a:t>efault values are</a:t>
              </a:r>
              <a:br>
                <a:rPr lang="en-US" dirty="0" smtClean="0"/>
              </a:br>
              <a:r>
                <a:rPr lang="en-US" dirty="0" smtClean="0"/>
                <a:t>created on import,</a:t>
              </a:r>
              <a:br>
                <a:rPr lang="en-US" dirty="0" smtClean="0"/>
              </a:br>
              <a:r>
                <a:rPr lang="en-US" dirty="0" smtClean="0"/>
                <a:t>reused for calls:</a:t>
              </a:r>
              <a:br>
                <a:rPr lang="en-US" dirty="0" smtClean="0"/>
              </a:br>
              <a:r>
                <a:rPr lang="en-US" dirty="0" smtClean="0"/>
                <a:t>mutable types == surprise!</a:t>
              </a:r>
              <a:endParaRPr lang="nl-BE" dirty="0"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678616" y="5674022"/>
            <a:ext cx="7766870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temp)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=';'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1057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Tuples (</a:t>
            </a:r>
            <a:r>
              <a:rPr lang="en-US" dirty="0"/>
              <a:t>YADS </a:t>
            </a:r>
            <a:r>
              <a:rPr lang="en-US" dirty="0" smtClean="0">
                <a:sym typeface="Wingdings" pitchFamily="2" charset="2"/>
              </a:rPr>
              <a:t>)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uple</a:t>
            </a:r>
            <a:r>
              <a:rPr lang="en-US" dirty="0" smtClean="0"/>
              <a:t> is (kind of) fixed length list, </a:t>
            </a:r>
            <a:r>
              <a:rPr lang="en-US" i="1" dirty="0" smtClean="0"/>
              <a:t>immutable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tuple</a:t>
            </a:r>
            <a:r>
              <a:rPr lang="en-US" dirty="0" smtClean="0"/>
              <a:t> with two elements: 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t = ('a', 'b')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first element: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t[0] == 'a'</a:t>
            </a:r>
            <a:r>
              <a:rPr lang="en-US" dirty="0" smtClean="0"/>
              <a:t>, second element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t[1] == 'b'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83568" y="3717032"/>
            <a:ext cx="7766870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=None):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temp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339752" y="4581128"/>
            <a:ext cx="6654202" cy="616134"/>
            <a:chOff x="2339752" y="4581129"/>
            <a:chExt cx="6654202" cy="616134"/>
          </a:xfrm>
        </p:grpSpPr>
        <p:grpSp>
          <p:nvGrpSpPr>
            <p:cNvPr id="6" name="Group 5"/>
            <p:cNvGrpSpPr/>
            <p:nvPr/>
          </p:nvGrpSpPr>
          <p:grpSpPr>
            <a:xfrm flipV="1">
              <a:off x="2339752" y="4581129"/>
              <a:ext cx="5904658" cy="416079"/>
              <a:chOff x="1907704" y="3120934"/>
              <a:chExt cx="5904658" cy="416079"/>
            </a:xfrm>
          </p:grpSpPr>
          <p:sp>
            <p:nvSpPr>
              <p:cNvPr id="8" name="Left Brace 7"/>
              <p:cNvSpPr/>
              <p:nvPr/>
            </p:nvSpPr>
            <p:spPr>
              <a:xfrm rot="5400000" flipV="1">
                <a:off x="4819168" y="543820"/>
                <a:ext cx="81729" cy="590465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9" name="Straight Arrow Connector 8"/>
              <p:cNvCxnSpPr>
                <a:stCxn id="7" idx="1"/>
                <a:endCxn id="8" idx="1"/>
              </p:cNvCxnSpPr>
              <p:nvPr/>
            </p:nvCxnSpPr>
            <p:spPr>
              <a:xfrm flipH="1">
                <a:off x="4860033" y="3120934"/>
                <a:ext cx="482722" cy="33435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TextBox 6"/>
            <p:cNvSpPr txBox="1"/>
            <p:nvPr/>
          </p:nvSpPr>
          <p:spPr>
            <a:xfrm>
              <a:off x="5774803" y="4797153"/>
              <a:ext cx="3219151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tuple</a:t>
              </a:r>
              <a:r>
                <a:rPr lang="en-US" sz="2000" dirty="0" smtClean="0"/>
                <a:t> of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sz="2000" dirty="0" smtClean="0"/>
                <a:t>,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sz="2000" dirty="0" smtClean="0"/>
                <a:t>,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float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1203777" y="5661248"/>
            <a:ext cx="6248543" cy="864096"/>
            <a:chOff x="2339752" y="4477183"/>
            <a:chExt cx="6248543" cy="864096"/>
          </a:xfrm>
        </p:grpSpPr>
        <p:grpSp>
          <p:nvGrpSpPr>
            <p:cNvPr id="14" name="Group 13"/>
            <p:cNvGrpSpPr/>
            <p:nvPr/>
          </p:nvGrpSpPr>
          <p:grpSpPr>
            <a:xfrm flipV="1">
              <a:off x="2339752" y="4477183"/>
              <a:ext cx="3096346" cy="664041"/>
              <a:chOff x="1907704" y="2976918"/>
              <a:chExt cx="3096346" cy="664041"/>
            </a:xfrm>
          </p:grpSpPr>
          <p:sp>
            <p:nvSpPr>
              <p:cNvPr id="16" name="Left Brace 15"/>
              <p:cNvSpPr/>
              <p:nvPr/>
            </p:nvSpPr>
            <p:spPr>
              <a:xfrm rot="5400000" flipV="1">
                <a:off x="3363039" y="1999949"/>
                <a:ext cx="185675" cy="3096346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7" name="Straight Arrow Connector 16"/>
              <p:cNvCxnSpPr>
                <a:stCxn id="15" idx="1"/>
                <a:endCxn id="16" idx="1"/>
              </p:cNvCxnSpPr>
              <p:nvPr/>
            </p:nvCxnSpPr>
            <p:spPr>
              <a:xfrm flipH="1">
                <a:off x="3455877" y="2976918"/>
                <a:ext cx="828091" cy="4783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TextBox 14"/>
            <p:cNvSpPr txBox="1"/>
            <p:nvPr/>
          </p:nvSpPr>
          <p:spPr>
            <a:xfrm>
              <a:off x="4716016" y="4941169"/>
              <a:ext cx="3872279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3-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tuple</a:t>
              </a:r>
              <a:r>
                <a:rPr lang="en-US" sz="2000" dirty="0" smtClean="0"/>
                <a:t> unpacked into 3 variables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395536" y="6237312"/>
            <a:ext cx="2366353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1-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tuple</a:t>
            </a:r>
            <a:r>
              <a:rPr lang="en-US" sz="2000" dirty="0" smtClean="0"/>
              <a:t>: 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('a', )</a:t>
            </a:r>
            <a:endParaRPr lang="nl-BE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61063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10" grpId="0" animBg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Returning to dimension numbers…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Which dimension numbers occur in file?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5536" y="2492896"/>
            <a:ext cx="5561138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_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set()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_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_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91680" y="5661248"/>
            <a:ext cx="491801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_</a:t>
            </a:r>
            <a:r>
              <a:rPr lang="en-US" sz="2000" dirty="0" smtClean="0"/>
              <a:t> is wildcard in tuple unpacking:</a:t>
            </a:r>
          </a:p>
          <a:p>
            <a:r>
              <a:rPr lang="en-US" sz="2000" dirty="0" smtClean="0"/>
              <a:t>tuple elements at those positions are ignored</a:t>
            </a:r>
            <a:endParaRPr lang="nl-BE" sz="2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29356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Named tuples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collections.namedtuple</a:t>
            </a:r>
            <a:r>
              <a:rPr lang="en-US" dirty="0" smtClean="0"/>
              <a:t> </a:t>
            </a:r>
            <a:r>
              <a:rPr lang="en-US" i="1" dirty="0" smtClean="0"/>
              <a:t>is</a:t>
            </a:r>
            <a:r>
              <a:rPr lang="en-US" dirty="0" smtClean="0"/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tuple</a:t>
            </a:r>
            <a:r>
              <a:rPr lang="en-US" dirty="0" smtClean="0"/>
              <a:t>, but elements have names</a:t>
            </a:r>
            <a:endParaRPr lang="en-US" i="1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467544" y="2636912"/>
            <a:ext cx="8180445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collections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namedtuple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namedtuple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temp')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=None):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(data[0]),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(data[1]),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temp=float(data[2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97</a:t>
            </a:fld>
            <a:endParaRPr lang="nl-BE"/>
          </a:p>
        </p:txBody>
      </p:sp>
      <p:grpSp>
        <p:nvGrpSpPr>
          <p:cNvPr id="18" name="Group 17"/>
          <p:cNvGrpSpPr/>
          <p:nvPr/>
        </p:nvGrpSpPr>
        <p:grpSpPr>
          <a:xfrm>
            <a:off x="2699792" y="6249293"/>
            <a:ext cx="4392488" cy="492075"/>
            <a:chOff x="2135563" y="4849204"/>
            <a:chExt cx="4392488" cy="492075"/>
          </a:xfrm>
        </p:grpSpPr>
        <p:grpSp>
          <p:nvGrpSpPr>
            <p:cNvPr id="19" name="Group 18"/>
            <p:cNvGrpSpPr/>
            <p:nvPr/>
          </p:nvGrpSpPr>
          <p:grpSpPr>
            <a:xfrm flipV="1">
              <a:off x="2135563" y="4849204"/>
              <a:ext cx="2580453" cy="292020"/>
              <a:chOff x="1703515" y="2976918"/>
              <a:chExt cx="2580453" cy="292020"/>
            </a:xfrm>
          </p:grpSpPr>
          <p:sp>
            <p:nvSpPr>
              <p:cNvPr id="21" name="Left Brace 20"/>
              <p:cNvSpPr/>
              <p:nvPr/>
            </p:nvSpPr>
            <p:spPr>
              <a:xfrm rot="5400000" flipV="1">
                <a:off x="2781296" y="2098320"/>
                <a:ext cx="92837" cy="224840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2" name="Straight Arrow Connector 21"/>
              <p:cNvCxnSpPr>
                <a:stCxn id="20" idx="1"/>
                <a:endCxn id="21" idx="1"/>
              </p:cNvCxnSpPr>
              <p:nvPr/>
            </p:nvCxnSpPr>
            <p:spPr>
              <a:xfrm flipH="1">
                <a:off x="2827715" y="2976918"/>
                <a:ext cx="1456253" cy="19918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" name="TextBox 19"/>
            <p:cNvSpPr txBox="1"/>
            <p:nvPr/>
          </p:nvSpPr>
          <p:spPr>
            <a:xfrm>
              <a:off x="4716016" y="4941169"/>
              <a:ext cx="1812035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access by name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35496" y="3212976"/>
            <a:ext cx="3312368" cy="1953508"/>
            <a:chOff x="35496" y="3212976"/>
            <a:chExt cx="3312368" cy="1953508"/>
          </a:xfrm>
        </p:grpSpPr>
        <p:sp>
          <p:nvSpPr>
            <p:cNvPr id="25" name="Rectangle 24"/>
            <p:cNvSpPr/>
            <p:nvPr/>
          </p:nvSpPr>
          <p:spPr>
            <a:xfrm>
              <a:off x="467544" y="3212976"/>
              <a:ext cx="1368152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979712" y="4313878"/>
              <a:ext cx="1368152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5496" y="4797152"/>
              <a:ext cx="126477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constructor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29" name="Straight Arrow Connector 28"/>
            <p:cNvCxnSpPr/>
            <p:nvPr/>
          </p:nvCxnSpPr>
          <p:spPr>
            <a:xfrm flipV="1">
              <a:off x="1300266" y="4622072"/>
              <a:ext cx="1363522" cy="359746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>
              <a:stCxn id="27" idx="0"/>
            </p:cNvCxnSpPr>
            <p:nvPr/>
          </p:nvCxnSpPr>
          <p:spPr>
            <a:xfrm flipH="1" flipV="1">
              <a:off x="467544" y="3573016"/>
              <a:ext cx="200337" cy="1224136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5436096" y="3212976"/>
            <a:ext cx="3439880" cy="972108"/>
            <a:chOff x="5436096" y="3212976"/>
            <a:chExt cx="3439880" cy="972108"/>
          </a:xfrm>
        </p:grpSpPr>
        <p:sp>
          <p:nvSpPr>
            <p:cNvPr id="36" name="Rectangle 35"/>
            <p:cNvSpPr/>
            <p:nvPr/>
          </p:nvSpPr>
          <p:spPr>
            <a:xfrm>
              <a:off x="5436096" y="3212976"/>
              <a:ext cx="2880320" cy="2880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7236296" y="3815752"/>
              <a:ext cx="163968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element names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cxnSp>
          <p:nvCxnSpPr>
            <p:cNvPr id="38" name="Straight Arrow Connector 37"/>
            <p:cNvCxnSpPr>
              <a:stCxn id="37" idx="1"/>
              <a:endCxn id="36" idx="2"/>
            </p:cNvCxnSpPr>
            <p:nvPr/>
          </p:nvCxnSpPr>
          <p:spPr>
            <a:xfrm flipH="1" flipV="1">
              <a:off x="6876256" y="3501008"/>
              <a:ext cx="360040" cy="499410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/>
          <p:cNvGrpSpPr/>
          <p:nvPr/>
        </p:nvGrpSpPr>
        <p:grpSpPr>
          <a:xfrm>
            <a:off x="3697513" y="2492896"/>
            <a:ext cx="3358763" cy="1008112"/>
            <a:chOff x="3697513" y="2492896"/>
            <a:chExt cx="3358763" cy="1008112"/>
          </a:xfrm>
        </p:grpSpPr>
        <p:sp>
          <p:nvSpPr>
            <p:cNvPr id="42" name="Rectangle 41"/>
            <p:cNvSpPr/>
            <p:nvPr/>
          </p:nvSpPr>
          <p:spPr>
            <a:xfrm>
              <a:off x="3697513" y="3212976"/>
              <a:ext cx="1512168" cy="2880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5868130" y="2492896"/>
              <a:ext cx="118814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type name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cxnSp>
          <p:nvCxnSpPr>
            <p:cNvPr id="44" name="Straight Arrow Connector 43"/>
            <p:cNvCxnSpPr>
              <a:stCxn id="43" idx="1"/>
              <a:endCxn id="42" idx="0"/>
            </p:cNvCxnSpPr>
            <p:nvPr/>
          </p:nvCxnSpPr>
          <p:spPr>
            <a:xfrm flipH="1">
              <a:off x="4453597" y="2677562"/>
              <a:ext cx="1414533" cy="535414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10171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dimension numbers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many times does a dimension number occur in file?</a:t>
            </a:r>
          </a:p>
          <a:p>
            <a:pPr lvl="1"/>
            <a:r>
              <a:rPr lang="en-US" dirty="0" smtClean="0"/>
              <a:t>maximum &amp; minimum not known a-priori!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3212976"/>
            <a:ext cx="6664004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counter = {}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not in counter: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counter[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counter[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count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counter.items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0}: {1}'.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count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53469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Dictionaries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Data structure that maps a key onto a value</a:t>
            </a:r>
          </a:p>
          <a:p>
            <a:pPr lvl="1"/>
            <a:r>
              <a:rPr lang="en-US" dirty="0" smtClean="0"/>
              <a:t>e.g., map a name to an age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 smtClean="0"/>
              <a:t>Keys can have any (</a:t>
            </a:r>
            <a:r>
              <a:rPr lang="en-US" dirty="0" err="1" smtClean="0"/>
              <a:t>hashable</a:t>
            </a:r>
            <a:r>
              <a:rPr lang="en-US" dirty="0" smtClean="0"/>
              <a:t>) type (mixed too)</a:t>
            </a:r>
          </a:p>
          <a:p>
            <a:pPr lvl="1"/>
            <a:r>
              <a:rPr lang="en-US" dirty="0" smtClean="0"/>
              <a:t>Values can have any type (mixed too)</a:t>
            </a:r>
          </a:p>
          <a:p>
            <a:pPr lvl="1"/>
            <a:r>
              <a:rPr lang="en-US" dirty="0" smtClean="0"/>
              <a:t>Dictionary comprehensions:</a:t>
            </a:r>
            <a:br>
              <a:rPr lang="en-US" dirty="0" smtClean="0"/>
            </a:br>
            <a:r>
              <a:rPr lang="en-US" dirty="0" smtClean="0"/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{k: k**2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for k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in range(3)}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</a:t>
            </a:r>
            <a:br>
              <a:rPr lang="en-US" dirty="0" smtClean="0">
                <a:cs typeface="Courier New" panose="02070309020205020404" pitchFamily="49" charset="0"/>
                <a:sym typeface="Symbol"/>
              </a:rPr>
            </a:br>
            <a:r>
              <a:rPr lang="en-US" dirty="0" smtClean="0">
                <a:cs typeface="Courier New" panose="02070309020205020404" pitchFamily="49" charset="0"/>
                <a:sym typeface="Symbol"/>
              </a:rPr>
              <a:t>                                                            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{0: 0, 1: 1, 2:4}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691680" y="2348880"/>
            <a:ext cx="252825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ages = {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alice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':  35,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'bob':    32,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648036" y="2348880"/>
            <a:ext cx="4680520" cy="432048"/>
            <a:chOff x="2771800" y="4149080"/>
            <a:chExt cx="4680520" cy="432048"/>
          </a:xfrm>
        </p:grpSpPr>
        <p:sp>
          <p:nvSpPr>
            <p:cNvPr id="6" name="Oval 5"/>
            <p:cNvSpPr/>
            <p:nvPr/>
          </p:nvSpPr>
          <p:spPr>
            <a:xfrm>
              <a:off x="2771800" y="4149080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024091" y="4211796"/>
              <a:ext cx="24282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Curly brackets for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dict</a:t>
              </a:r>
              <a:endParaRPr lang="nl-BE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  <a:endCxn id="6" idx="6"/>
            </p:cNvCxnSpPr>
            <p:nvPr/>
          </p:nvCxnSpPr>
          <p:spPr>
            <a:xfrm flipH="1" flipV="1">
              <a:off x="3131840" y="4329100"/>
              <a:ext cx="1892251" cy="6736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2452356" y="3248982"/>
            <a:ext cx="535468" cy="724144"/>
            <a:chOff x="4890476" y="4833158"/>
            <a:chExt cx="535468" cy="724144"/>
          </a:xfrm>
        </p:grpSpPr>
        <p:grpSp>
          <p:nvGrpSpPr>
            <p:cNvPr id="10" name="Group 9"/>
            <p:cNvGrpSpPr/>
            <p:nvPr/>
          </p:nvGrpSpPr>
          <p:grpSpPr>
            <a:xfrm flipV="1">
              <a:off x="4932042" y="4833158"/>
              <a:ext cx="432048" cy="324034"/>
              <a:chOff x="4499994" y="2960950"/>
              <a:chExt cx="432048" cy="324034"/>
            </a:xfrm>
          </p:grpSpPr>
          <p:sp>
            <p:nvSpPr>
              <p:cNvPr id="12" name="Left Brace 11"/>
              <p:cNvSpPr/>
              <p:nvPr/>
            </p:nvSpPr>
            <p:spPr>
              <a:xfrm rot="5400000" flipV="1">
                <a:off x="4693158" y="3046101"/>
                <a:ext cx="45719" cy="43204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3" name="Straight Arrow Connector 12"/>
              <p:cNvCxnSpPr>
                <a:stCxn id="11" idx="0"/>
                <a:endCxn id="12" idx="1"/>
              </p:cNvCxnSpPr>
              <p:nvPr/>
            </p:nvCxnSpPr>
            <p:spPr>
              <a:xfrm flipH="1">
                <a:off x="4716018" y="2960950"/>
                <a:ext cx="10144" cy="278315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" name="TextBox 10"/>
            <p:cNvSpPr txBox="1"/>
            <p:nvPr/>
          </p:nvSpPr>
          <p:spPr>
            <a:xfrm>
              <a:off x="4890476" y="5157192"/>
              <a:ext cx="5354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key</a:t>
              </a:r>
              <a:endParaRPr lang="nl-BE" sz="20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3542034" y="3248980"/>
            <a:ext cx="741934" cy="724146"/>
            <a:chOff x="4756018" y="4833156"/>
            <a:chExt cx="741934" cy="724146"/>
          </a:xfrm>
        </p:grpSpPr>
        <p:grpSp>
          <p:nvGrpSpPr>
            <p:cNvPr id="28" name="Group 27"/>
            <p:cNvGrpSpPr/>
            <p:nvPr/>
          </p:nvGrpSpPr>
          <p:grpSpPr>
            <a:xfrm flipV="1">
              <a:off x="4901106" y="4833156"/>
              <a:ext cx="452829" cy="324036"/>
              <a:chOff x="4469058" y="2960950"/>
              <a:chExt cx="452829" cy="324036"/>
            </a:xfrm>
          </p:grpSpPr>
          <p:sp>
            <p:nvSpPr>
              <p:cNvPr id="30" name="Left Brace 29"/>
              <p:cNvSpPr/>
              <p:nvPr/>
            </p:nvSpPr>
            <p:spPr>
              <a:xfrm rot="5400000" flipV="1">
                <a:off x="4672612" y="3035710"/>
                <a:ext cx="45722" cy="452829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31" name="Straight Arrow Connector 30"/>
              <p:cNvCxnSpPr>
                <a:stCxn id="29" idx="0"/>
                <a:endCxn id="30" idx="1"/>
              </p:cNvCxnSpPr>
              <p:nvPr/>
            </p:nvCxnSpPr>
            <p:spPr>
              <a:xfrm>
                <a:off x="4694937" y="2960950"/>
                <a:ext cx="537" cy="27831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9" name="TextBox 28"/>
            <p:cNvSpPr txBox="1"/>
            <p:nvPr/>
          </p:nvSpPr>
          <p:spPr>
            <a:xfrm>
              <a:off x="4756018" y="5157192"/>
              <a:ext cx="7419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value</a:t>
              </a:r>
              <a:endParaRPr lang="nl-BE" sz="2000" dirty="0"/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1590762" y="2924944"/>
            <a:ext cx="2926250" cy="1305436"/>
            <a:chOff x="4255058" y="2060848"/>
            <a:chExt cx="2926250" cy="1305436"/>
          </a:xfrm>
        </p:grpSpPr>
        <p:sp>
          <p:nvSpPr>
            <p:cNvPr id="36" name="Oval 35"/>
            <p:cNvSpPr/>
            <p:nvPr/>
          </p:nvSpPr>
          <p:spPr>
            <a:xfrm>
              <a:off x="5616116" y="2060848"/>
              <a:ext cx="252028" cy="2999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255058" y="2996952"/>
              <a:ext cx="29262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key, value separated by colon</a:t>
              </a:r>
              <a:endParaRPr lang="nl-BE" dirty="0"/>
            </a:p>
          </p:txBody>
        </p:sp>
        <p:cxnSp>
          <p:nvCxnSpPr>
            <p:cNvPr id="38" name="Straight Arrow Connector 37"/>
            <p:cNvCxnSpPr>
              <a:stCxn id="37" idx="0"/>
              <a:endCxn id="36" idx="4"/>
            </p:cNvCxnSpPr>
            <p:nvPr/>
          </p:nvCxnSpPr>
          <p:spPr>
            <a:xfrm flipV="1">
              <a:off x="5718183" y="2360785"/>
              <a:ext cx="23947" cy="636167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/>
          <p:cNvGrpSpPr/>
          <p:nvPr/>
        </p:nvGrpSpPr>
        <p:grpSpPr>
          <a:xfrm>
            <a:off x="3944710" y="2728581"/>
            <a:ext cx="4042839" cy="627312"/>
            <a:chOff x="3403483" y="3243028"/>
            <a:chExt cx="4042839" cy="627312"/>
          </a:xfrm>
        </p:grpSpPr>
        <p:sp>
          <p:nvSpPr>
            <p:cNvPr id="48" name="Oval 47"/>
            <p:cNvSpPr/>
            <p:nvPr/>
          </p:nvSpPr>
          <p:spPr>
            <a:xfrm>
              <a:off x="3403483" y="3243028"/>
              <a:ext cx="126014" cy="25798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3923306" y="3501008"/>
              <a:ext cx="35230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key/value pair separated by comma</a:t>
              </a:r>
              <a:endParaRPr lang="nl-BE" dirty="0"/>
            </a:p>
          </p:txBody>
        </p:sp>
        <p:cxnSp>
          <p:nvCxnSpPr>
            <p:cNvPr id="50" name="Straight Arrow Connector 49"/>
            <p:cNvCxnSpPr>
              <a:stCxn id="49" idx="1"/>
              <a:endCxn id="48" idx="6"/>
            </p:cNvCxnSpPr>
            <p:nvPr/>
          </p:nvCxnSpPr>
          <p:spPr>
            <a:xfrm flipH="1" flipV="1">
              <a:off x="3529497" y="3372018"/>
              <a:ext cx="393809" cy="31365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42028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68222</TotalTime>
  <Words>23337</Words>
  <Application>Microsoft Office PowerPoint</Application>
  <PresentationFormat>On-screen Show (4:3)</PresentationFormat>
  <Paragraphs>5916</Paragraphs>
  <Slides>484</Slides>
  <Notes>4</Notes>
  <HiddenSlides>0</HiddenSlides>
  <MMClips>3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484</vt:i4>
      </vt:variant>
    </vt:vector>
  </HeadingPairs>
  <TitlesOfParts>
    <vt:vector size="496" baseType="lpstr">
      <vt:lpstr>Arial</vt:lpstr>
      <vt:lpstr>Calibri</vt:lpstr>
      <vt:lpstr>Cambria Math</vt:lpstr>
      <vt:lpstr>Courier New</vt:lpstr>
      <vt:lpstr>Informal Roman</vt:lpstr>
      <vt:lpstr>Lucida Sans</vt:lpstr>
      <vt:lpstr>Lucida Sans Typewriter</vt:lpstr>
      <vt:lpstr>Symbol</vt:lpstr>
      <vt:lpstr>Wingdings</vt:lpstr>
      <vt:lpstr>Office Theme</vt:lpstr>
      <vt:lpstr>Equation</vt:lpstr>
      <vt:lpstr>Vergelijking</vt:lpstr>
      <vt:lpstr>Python for data processing &amp; analysis</vt:lpstr>
      <vt:lpstr>Introduction</vt:lpstr>
      <vt:lpstr>Motivation</vt:lpstr>
      <vt:lpstr>Python applications</vt:lpstr>
      <vt:lpstr>Python versions</vt:lpstr>
      <vt:lpstr>Scope</vt:lpstr>
      <vt:lpstr>Typographical conventions I</vt:lpstr>
      <vt:lpstr>Typographical conventions II</vt:lpstr>
      <vt:lpstr>Syntax versus semantics</vt:lpstr>
      <vt:lpstr>What do you want to do today?</vt:lpstr>
      <vt:lpstr>Running Python I</vt:lpstr>
      <vt:lpstr>Running Python II</vt:lpstr>
      <vt:lpstr>Basic Python programming</vt:lpstr>
      <vt:lpstr>Intermediate Python programming</vt:lpstr>
      <vt:lpstr>Software engineering I</vt:lpstr>
      <vt:lpstr>Software engineering II</vt:lpstr>
      <vt:lpstr>Development I</vt:lpstr>
      <vt:lpstr>Development II</vt:lpstr>
      <vt:lpstr>Application development I</vt:lpstr>
      <vt:lpstr>Application development II</vt:lpstr>
      <vt:lpstr>File formats</vt:lpstr>
      <vt:lpstr>Numerical computing</vt:lpstr>
      <vt:lpstr>Symbolic computing</vt:lpstr>
      <vt:lpstr>Data analysis I</vt:lpstr>
      <vt:lpstr>Data analysis II</vt:lpstr>
      <vt:lpstr>Other training sessions</vt:lpstr>
      <vt:lpstr>How to run Python from the terminal?</vt:lpstr>
      <vt:lpstr>Say hello to Python: terminal</vt:lpstr>
      <vt:lpstr>Interactive: interpreter in terminal</vt:lpstr>
      <vt:lpstr>Interactive: iPython</vt:lpstr>
      <vt:lpstr>Interactive: jupyter notebooks</vt:lpstr>
      <vt:lpstr>Jupyter use cases</vt:lpstr>
      <vt:lpstr>Python help</vt:lpstr>
      <vt:lpstr>Installing &amp; upgrading packages</vt:lpstr>
      <vt:lpstr>Conda: environments</vt:lpstr>
      <vt:lpstr>Conda: installing &amp; updating</vt:lpstr>
      <vt:lpstr>Conda: multiple environments</vt:lpstr>
      <vt:lpstr>Conda: sharing environments</vt:lpstr>
      <vt:lpstr>Conda: caveats</vt:lpstr>
      <vt:lpstr>How to run Python using Anaconda?</vt:lpstr>
      <vt:lpstr>                              : Anaconda</vt:lpstr>
      <vt:lpstr>Anaconda navigator</vt:lpstr>
      <vt:lpstr>spyder</vt:lpstr>
      <vt:lpstr>spyder: work cycle</vt:lpstr>
      <vt:lpstr>spyder: object inspector</vt:lpstr>
      <vt:lpstr>spyder: getting help</vt:lpstr>
      <vt:lpstr>spyder: more features</vt:lpstr>
      <vt:lpstr>Anaconda environments</vt:lpstr>
      <vt:lpstr>Python fundamentals: data types &amp; statements</vt:lpstr>
      <vt:lpstr>Hello world!</vt:lpstr>
      <vt:lpstr>Say hello!</vt:lpstr>
      <vt:lpstr>Hello again!</vt:lpstr>
      <vt:lpstr>Generating data</vt:lpstr>
      <vt:lpstr>for loop</vt:lpstr>
      <vt:lpstr>while loop</vt:lpstr>
      <vt:lpstr>Skipping and quitting</vt:lpstr>
      <vt:lpstr>Data types</vt:lpstr>
      <vt:lpstr>Lists</vt:lpstr>
      <vt:lpstr>More list operations</vt:lpstr>
      <vt:lpstr>Using list elements</vt:lpstr>
      <vt:lpstr>Slicing &amp; dicing</vt:lpstr>
      <vt:lpstr>Iterating over lists</vt:lpstr>
      <vt:lpstr>Generating data revisited</vt:lpstr>
      <vt:lpstr>Formatting strings</vt:lpstr>
      <vt:lpstr>Objects &amp; methods</vt:lpstr>
      <vt:lpstr>Modifying data</vt:lpstr>
      <vt:lpstr>Getting things in and out: I/O &amp; command line arguments</vt:lpstr>
      <vt:lpstr>Reading lines from file handles</vt:lpstr>
      <vt:lpstr>Reading &amp; memory consumption</vt:lpstr>
      <vt:lpstr>Writing to file handles</vt:lpstr>
      <vt:lpstr>More on print</vt:lpstr>
      <vt:lpstr>Simple command line arguments</vt:lpstr>
      <vt:lpstr>Python fundamentals continued</vt:lpstr>
      <vt:lpstr>Some more str methods: strip</vt:lpstr>
      <vt:lpstr>str method: split</vt:lpstr>
      <vt:lpstr>More str methods: startswith, endswith</vt:lpstr>
      <vt:lpstr>Even more str methods: is&lt;something&gt;</vt:lpstr>
      <vt:lpstr>Searching &amp; replacing in str</vt:lpstr>
      <vt:lpstr>str operations</vt:lpstr>
      <vt:lpstr>Joining list elements</vt:lpstr>
      <vt:lpstr>str &amp; list are sequences</vt:lpstr>
      <vt:lpstr>str &amp;  list length revisited</vt:lpstr>
      <vt:lpstr>Type conversion</vt:lpstr>
      <vt:lpstr>if statement</vt:lpstr>
      <vt:lpstr>Conditionals</vt:lpstr>
      <vt:lpstr>Which dimension numbers?</vt:lpstr>
      <vt:lpstr>Yuck, what's that?!?</vt:lpstr>
      <vt:lpstr>Reasonable compromise</vt:lpstr>
      <vt:lpstr>Sets</vt:lpstr>
      <vt:lpstr>Set operations</vt:lpstr>
      <vt:lpstr>More modularity</vt:lpstr>
      <vt:lpstr>Functions</vt:lpstr>
      <vt:lpstr>Anatomy of function definition</vt:lpstr>
      <vt:lpstr>Adding flexibility</vt:lpstr>
      <vt:lpstr>Tuples (YADS )</vt:lpstr>
      <vt:lpstr>Returning to dimension numbers…</vt:lpstr>
      <vt:lpstr>Named tuples</vt:lpstr>
      <vt:lpstr>Counting dimension numbers</vt:lpstr>
      <vt:lpstr>Dictionaries</vt:lpstr>
      <vt:lpstr>Using dictionaries</vt:lpstr>
      <vt:lpstr>Iterating over dictionaries</vt:lpstr>
      <vt:lpstr>Counting again…</vt:lpstr>
      <vt:lpstr>More special data types</vt:lpstr>
      <vt:lpstr>Summary: data types</vt:lpstr>
      <vt:lpstr>Summary: control structures</vt:lpstr>
      <vt:lpstr>Summary: mathematics</vt:lpstr>
      <vt:lpstr>Code organization</vt:lpstr>
      <vt:lpstr>Python modules &amp; packages</vt:lpstr>
      <vt:lpstr>Example module &amp; use</vt:lpstr>
      <vt:lpstr>Importing functions directly</vt:lpstr>
      <vt:lpstr>Double duty</vt:lpstr>
      <vt:lpstr>Package layout &amp; use example</vt:lpstr>
      <vt:lpstr>Writing documentation &amp; simple testing</vt:lpstr>
      <vt:lpstr>Writing documentation</vt:lpstr>
      <vt:lpstr>What to document and how?</vt:lpstr>
      <vt:lpstr>Assertions</vt:lpstr>
      <vt:lpstr>Assert use cases</vt:lpstr>
      <vt:lpstr>Testing: meeting expectations</vt:lpstr>
      <vt:lpstr>Failing tests</vt:lpstr>
      <vt:lpstr>Object-oriented Python</vt:lpstr>
      <vt:lpstr>Object-orientation</vt:lpstr>
      <vt:lpstr>Value versus object identity</vt:lpstr>
      <vt:lpstr>Defining your own classes</vt:lpstr>
      <vt:lpstr>More to the point…</vt:lpstr>
      <vt:lpstr>Making a point… or two</vt:lpstr>
      <vt:lpstr>Object attributes</vt:lpstr>
      <vt:lpstr>Object attributes: control</vt:lpstr>
      <vt:lpstr>Object attribute: setter</vt:lpstr>
      <vt:lpstr>Non-trivial getter/setter</vt:lpstr>
      <vt:lpstr>More object methods I</vt:lpstr>
      <vt:lpstr>More object methods II</vt:lpstr>
      <vt:lpstr>Object methods</vt:lpstr>
      <vt:lpstr>Static methods</vt:lpstr>
      <vt:lpstr>Variable length argument lists</vt:lpstr>
      <vt:lpstr>More elegant solution</vt:lpstr>
      <vt:lpstr>Quick interlude</vt:lpstr>
      <vt:lpstr>Inheritance</vt:lpstr>
      <vt:lpstr>Points with mass</vt:lpstr>
      <vt:lpstr>Base classes &amp; derivation</vt:lpstr>
      <vt:lpstr>Point with mass is still Point</vt:lpstr>
      <vt:lpstr>Class attributes</vt:lpstr>
      <vt:lpstr>All those methods</vt:lpstr>
      <vt:lpstr>Files: I/O and data formats</vt:lpstr>
      <vt:lpstr>Reading from files</vt:lpstr>
      <vt:lpstr>Libraries &amp; data formats</vt:lpstr>
      <vt:lpstr>Data formats: CSV</vt:lpstr>
      <vt:lpstr>Writing to files</vt:lpstr>
      <vt:lpstr>Data formats: XML output</vt:lpstr>
      <vt:lpstr>Data formats: creating XML</vt:lpstr>
      <vt:lpstr>Web scraping: gathering data from the web</vt:lpstr>
      <vt:lpstr>Introduction</vt:lpstr>
      <vt:lpstr>Beautiful Soup</vt:lpstr>
      <vt:lpstr>Finding stuff</vt:lpstr>
      <vt:lpstr>Errors: dealing with exceptions</vt:lpstr>
      <vt:lpstr>Errors</vt:lpstr>
      <vt:lpstr>Playing catch</vt:lpstr>
      <vt:lpstr>More trouble</vt:lpstr>
      <vt:lpstr>Catching more</vt:lpstr>
      <vt:lpstr>All handled!</vt:lpstr>
      <vt:lpstr>Unit testing</vt:lpstr>
      <vt:lpstr>Unit testing</vt:lpstr>
      <vt:lpstr>Test case</vt:lpstr>
      <vt:lpstr>Running tests</vt:lpstr>
      <vt:lpstr>Assert methods</vt:lpstr>
      <vt:lpstr>Checking for expected failure</vt:lpstr>
      <vt:lpstr>Subtests</vt:lpstr>
      <vt:lpstr>Fixtures</vt:lpstr>
      <vt:lpstr>Module-level</vt:lpstr>
      <vt:lpstr>Test case-level</vt:lpstr>
      <vt:lpstr>Test-level</vt:lpstr>
      <vt:lpstr>Flow for fixtures</vt:lpstr>
      <vt:lpstr>Running all tests</vt:lpstr>
      <vt:lpstr>Test coverage</vt:lpstr>
      <vt:lpstr>Coverage usage</vt:lpstr>
      <vt:lpstr>Coverage usage</vt:lpstr>
      <vt:lpstr>Further reading</vt:lpstr>
      <vt:lpstr>Icing on application: Python's argparse, ConfigParser</vt:lpstr>
      <vt:lpstr>Handling command line arguments</vt:lpstr>
      <vt:lpstr>Defining command line arguments</vt:lpstr>
      <vt:lpstr>Using command line arguments</vt:lpstr>
      <vt:lpstr>ConfigParser configuration files</vt:lpstr>
      <vt:lpstr>Reading &amp; using configurations</vt:lpstr>
      <vt:lpstr>Further reading: argparse</vt:lpstr>
      <vt:lpstr>More icing on application: GUI on the cheap</vt:lpstr>
      <vt:lpstr>Introduction</vt:lpstr>
      <vt:lpstr>PowerPoint Presentation</vt:lpstr>
      <vt:lpstr>Hello Flask</vt:lpstr>
      <vt:lpstr>Hello yourself</vt:lpstr>
      <vt:lpstr>Templates</vt:lpstr>
      <vt:lpstr>Form template</vt:lpstr>
      <vt:lpstr>Form handling</vt:lpstr>
      <vt:lpstr>Sessions</vt:lpstr>
      <vt:lpstr>Further reading</vt:lpstr>
      <vt:lpstr>Debugging Python</vt:lpstr>
      <vt:lpstr>Errors &amp; warnings: pylint, flake8</vt:lpstr>
      <vt:lpstr>Use debugger</vt:lpstr>
      <vt:lpstr>Okay, what's this?!?</vt:lpstr>
      <vt:lpstr>Starting &amp; viewing source</vt:lpstr>
      <vt:lpstr>Stepping</vt:lpstr>
      <vt:lpstr>Printing values: variables</vt:lpstr>
      <vt:lpstr>Using external functions</vt:lpstr>
      <vt:lpstr>And now it gets weird…</vt:lpstr>
      <vt:lpstr>Alternative: watch for change</vt:lpstr>
      <vt:lpstr>Let's see…</vt:lpstr>
      <vt:lpstr>Try a fix</vt:lpstr>
      <vt:lpstr>Let's check</vt:lpstr>
      <vt:lpstr>Managing breakpoints</vt:lpstr>
      <vt:lpstr>In practice</vt:lpstr>
      <vt:lpstr>Last, but not least: call traces</vt:lpstr>
      <vt:lpstr>In closing…</vt:lpstr>
      <vt:lpstr>Fixed program</vt:lpstr>
      <vt:lpstr>Further reading</vt:lpstr>
      <vt:lpstr>Profiling</vt:lpstr>
      <vt:lpstr>If you don't profile…</vt:lpstr>
      <vt:lpstr>Profiling approaches</vt:lpstr>
      <vt:lpstr>Timing functions</vt:lpstr>
      <vt:lpstr>Profiler</vt:lpstr>
      <vt:lpstr>Visual profiles: snakeviz</vt:lpstr>
      <vt:lpstr>line_profiler</vt:lpstr>
      <vt:lpstr>Logging</vt:lpstr>
      <vt:lpstr>Logging: motivation</vt:lpstr>
      <vt:lpstr>Initialize &amp; configure logging</vt:lpstr>
      <vt:lpstr>Log levels</vt:lpstr>
      <vt:lpstr>Selecting log level</vt:lpstr>
      <vt:lpstr>Log messages</vt:lpstr>
      <vt:lpstr>Logging destinations</vt:lpstr>
      <vt:lpstr>Further reading: logging</vt:lpstr>
      <vt:lpstr>File system operations: Handling files and directories</vt:lpstr>
      <vt:lpstr>Working with files in directories</vt:lpstr>
      <vt:lpstr>Using glob</vt:lpstr>
      <vt:lpstr>Path operations</vt:lpstr>
      <vt:lpstr>File system tests</vt:lpstr>
      <vt:lpstr>Copying, moving, deleting</vt:lpstr>
      <vt:lpstr>Temporary files</vt:lpstr>
      <vt:lpstr>Walking the tree</vt:lpstr>
      <vt:lpstr>Manipulating strings: Python regular expressions</vt:lpstr>
      <vt:lpstr>Regular expressions: definition</vt:lpstr>
      <vt:lpstr>Regular expressions: expressive power</vt:lpstr>
      <vt:lpstr>Regular expressions: examples I</vt:lpstr>
      <vt:lpstr>Regular expressions: examples II</vt:lpstr>
      <vt:lpstr>Regular expressions: characters</vt:lpstr>
      <vt:lpstr>Regular expressions: character classes</vt:lpstr>
      <vt:lpstr>Regular expressions: operators</vt:lpstr>
      <vt:lpstr>Greedy vs. non-greedy operators</vt:lpstr>
      <vt:lpstr>Why not parse XML with REs?</vt:lpstr>
      <vt:lpstr>Regular expressions: matching</vt:lpstr>
      <vt:lpstr>Raw strings</vt:lpstr>
      <vt:lpstr>Ignoring case</vt:lpstr>
      <vt:lpstr>More readable regular expressions</vt:lpstr>
      <vt:lpstr>Regular expression performance</vt:lpstr>
      <vt:lpstr>Regular expressions: extracting I</vt:lpstr>
      <vt:lpstr>Capturing vs. grouping</vt:lpstr>
      <vt:lpstr>Finding repetitions</vt:lpstr>
      <vt:lpstr>Regular expressions: extracting II</vt:lpstr>
      <vt:lpstr>Regular expressions: extracting III</vt:lpstr>
      <vt:lpstr>Regular expressions: substitution</vt:lpstr>
      <vt:lpstr>Further reading: regular expressions</vt:lpstr>
      <vt:lpstr>Formatting data: revisiting string formatting</vt:lpstr>
      <vt:lpstr>Formatting: templates</vt:lpstr>
      <vt:lpstr>Formatting: format specifiers</vt:lpstr>
      <vt:lpstr>Formatting: types</vt:lpstr>
      <vt:lpstr>Relational databases: Python DB API &amp; SQLAlchemy ORM</vt:lpstr>
      <vt:lpstr>Accessing relational databases</vt:lpstr>
      <vt:lpstr>SQL</vt:lpstr>
      <vt:lpstr>Python DB access: inserting data</vt:lpstr>
      <vt:lpstr>Python DB access: querying</vt:lpstr>
      <vt:lpstr>SQLAlchemy: ORM</vt:lpstr>
      <vt:lpstr>SQLAlchemy: relationships</vt:lpstr>
      <vt:lpstr>SQLAlchemy: create tables</vt:lpstr>
      <vt:lpstr>SQLAlchemy: inserts</vt:lpstr>
      <vt:lpstr>SQLAlchemy: inserting relationships</vt:lpstr>
      <vt:lpstr>SQLAlchemy: queries</vt:lpstr>
      <vt:lpstr>SQLAlchemy: updates</vt:lpstr>
      <vt:lpstr>SQLAlchemy: just classes</vt:lpstr>
      <vt:lpstr>Pitfalls</vt:lpstr>
      <vt:lpstr>Further reading: relational databases</vt:lpstr>
      <vt:lpstr>Transforming list data: Python sorting &amp; list comprehensions</vt:lpstr>
      <vt:lpstr>Sorting a simple list</vt:lpstr>
      <vt:lpstr>Sorting a complex list: key function</vt:lpstr>
      <vt:lpstr>Reversing a list</vt:lpstr>
      <vt:lpstr>Going functional: mapping</vt:lpstr>
      <vt:lpstr>Going functional: filtering</vt:lpstr>
      <vt:lpstr>Going functional: aggregating</vt:lpstr>
      <vt:lpstr>Going functional: zip it</vt:lpstr>
      <vt:lpstr>Further reading: functional style</vt:lpstr>
      <vt:lpstr>Facing infinity: iterators</vt:lpstr>
      <vt:lpstr>Large data (structures)</vt:lpstr>
      <vt:lpstr>Primes version 1.0: iterator</vt:lpstr>
      <vt:lpstr>List comprehensions vs. generators</vt:lpstr>
      <vt:lpstr>Primes version 2.0: yield</vt:lpstr>
      <vt:lpstr>yield statement</vt:lpstr>
      <vt:lpstr>Primes version 3.0: filter</vt:lpstr>
      <vt:lpstr>Other useful functions in itertools</vt:lpstr>
      <vt:lpstr>Generating data (again)</vt:lpstr>
      <vt:lpstr>Further reading: functional style</vt:lpstr>
      <vt:lpstr>Data representation: Python classes case study</vt:lpstr>
      <vt:lpstr>Going OO: data abstraction</vt:lpstr>
      <vt:lpstr>Class Block: attributes</vt:lpstr>
      <vt:lpstr>Class Block: methods</vt:lpstr>
      <vt:lpstr>Class Block: method implementations</vt:lpstr>
      <vt:lpstr>Parsing an (almost) regular language: finite state automata</vt:lpstr>
      <vt:lpstr>Task: convert data</vt:lpstr>
      <vt:lpstr>Model the data</vt:lpstr>
      <vt:lpstr>Annotated data</vt:lpstr>
      <vt:lpstr>Improved model</vt:lpstr>
      <vt:lpstr>Computable model</vt:lpstr>
      <vt:lpstr>Class BlockParser</vt:lpstr>
      <vt:lpstr>From model to code</vt:lpstr>
      <vt:lpstr>Parsing a context-free language: pyparsing</vt:lpstr>
      <vt:lpstr>Task: computing branch lengths</vt:lpstr>
      <vt:lpstr>Model Newick data: nodes</vt:lpstr>
      <vt:lpstr>Attributes: Python decorators</vt:lpstr>
      <vt:lpstr>Model Newick data format</vt:lpstr>
      <vt:lpstr>pyparsing: parser generator</vt:lpstr>
      <vt:lpstr>pyparsing: how to use?</vt:lpstr>
      <vt:lpstr>pyparsing: Newick grammar</vt:lpstr>
      <vt:lpstr>pyparsing: some details</vt:lpstr>
      <vt:lpstr>pyparsing: actions</vt:lpstr>
      <vt:lpstr>pyparsing: actual parsing</vt:lpstr>
      <vt:lpstr>Task solved</vt:lpstr>
      <vt:lpstr>Using shell commands: Python subprocess</vt:lpstr>
      <vt:lpstr>Counting words in a file</vt:lpstr>
      <vt:lpstr>Counting words in a string</vt:lpstr>
      <vt:lpstr>Python for scientific computing: numpy</vt:lpstr>
      <vt:lpstr>Out of the box</vt:lpstr>
      <vt:lpstr>Python performance</vt:lpstr>
      <vt:lpstr>Libraries for numeric computation</vt:lpstr>
      <vt:lpstr>Python using numpy</vt:lpstr>
      <vt:lpstr>Creating array I</vt:lpstr>
      <vt:lpstr>Creating arrays II</vt:lpstr>
      <vt:lpstr>Creating arrays III</vt:lpstr>
      <vt:lpstr>Numpy data types</vt:lpstr>
      <vt:lpstr>Accessing array elements</vt:lpstr>
      <vt:lpstr>Accessing subarrays: slicing</vt:lpstr>
      <vt:lpstr>Fancy indexing</vt:lpstr>
      <vt:lpstr>Operations on arrays</vt:lpstr>
      <vt:lpstr>Functions operating on arrays</vt:lpstr>
      <vt:lpstr>Some linear algebra</vt:lpstr>
      <vt:lpstr>References versus copies</vt:lpstr>
      <vt:lpstr>numpy data I/O revisited</vt:lpstr>
      <vt:lpstr>Matrices</vt:lpstr>
      <vt:lpstr>Python for scientific computing: Scipy</vt:lpstr>
      <vt:lpstr>Libraries for numeric computation</vt:lpstr>
      <vt:lpstr>Singular Value Decomposition</vt:lpstr>
      <vt:lpstr>Linear regression</vt:lpstr>
      <vt:lpstr>Optimization: function definitions</vt:lpstr>
      <vt:lpstr>Optimization</vt:lpstr>
      <vt:lpstr>Ordinary differential equations</vt:lpstr>
      <vt:lpstr>Jacobian for equations</vt:lpstr>
      <vt:lpstr>Integrate ODEs</vt:lpstr>
      <vt:lpstr>Signal processing</vt:lpstr>
      <vt:lpstr>Original signal</vt:lpstr>
      <vt:lpstr>Create highpass filter</vt:lpstr>
      <vt:lpstr>Filter signal</vt:lpstr>
      <vt:lpstr>Filtered signal</vt:lpstr>
      <vt:lpstr>Matplotlib</vt:lpstr>
      <vt:lpstr>And some matplotlib…</vt:lpstr>
      <vt:lpstr>Simple line plot</vt:lpstr>
      <vt:lpstr>Axis labels, annotation</vt:lpstr>
      <vt:lpstr>Multiple functions on line plot</vt:lpstr>
      <vt:lpstr>Complete line plot</vt:lpstr>
      <vt:lpstr>Histogram</vt:lpstr>
      <vt:lpstr>Line plot on histogram</vt:lpstr>
      <vt:lpstr>Heat map data</vt:lpstr>
      <vt:lpstr>Heat map plot</vt:lpstr>
      <vt:lpstr>3D surface plot I</vt:lpstr>
      <vt:lpstr>3D surface plot II</vt:lpstr>
      <vt:lpstr>References</vt:lpstr>
      <vt:lpstr>Sympy</vt:lpstr>
      <vt:lpstr>Introduction</vt:lpstr>
      <vt:lpstr>Defining symbols</vt:lpstr>
      <vt:lpstr>Solving equations</vt:lpstr>
      <vt:lpstr>Eigenvalues, eigenvectors</vt:lpstr>
      <vt:lpstr>Derivatives</vt:lpstr>
      <vt:lpstr>Integration</vt:lpstr>
      <vt:lpstr>Limits and series expansion</vt:lpstr>
      <vt:lpstr>Expression representation</vt:lpstr>
      <vt:lpstr>Parts of expressions</vt:lpstr>
      <vt:lpstr>Expression manipulation</vt:lpstr>
      <vt:lpstr>Further reading</vt:lpstr>
      <vt:lpstr>HDF5: PyTables</vt:lpstr>
      <vt:lpstr>HDF5: what is it?</vt:lpstr>
      <vt:lpstr>HDF5 data</vt:lpstr>
      <vt:lpstr>HDF5 storage</vt:lpstr>
      <vt:lpstr>HDF5: how to use it?</vt:lpstr>
      <vt:lpstr>Importing modules</vt:lpstr>
      <vt:lpstr>Open &amp; close HDF5 file</vt:lpstr>
      <vt:lpstr>Creating a group</vt:lpstr>
      <vt:lpstr>Adding an array</vt:lpstr>
      <vt:lpstr>Adding an 2D array</vt:lpstr>
      <vt:lpstr>Annotations</vt:lpstr>
      <vt:lpstr>Objects &amp; tables</vt:lpstr>
      <vt:lpstr>Populate table</vt:lpstr>
      <vt:lpstr>Reading an array </vt:lpstr>
      <vt:lpstr>Reading a table</vt:lpstr>
      <vt:lpstr>HDF5 command line utilities</vt:lpstr>
      <vt:lpstr>Pandas</vt:lpstr>
      <vt:lpstr>What is it?</vt:lpstr>
      <vt:lpstr>Example data</vt:lpstr>
      <vt:lpstr>Read dataframe</vt:lpstr>
      <vt:lpstr>Transform dataframe</vt:lpstr>
      <vt:lpstr>Plot data</vt:lpstr>
      <vt:lpstr>Missing data: NaNs</vt:lpstr>
      <vt:lpstr>In-place changes</vt:lpstr>
      <vt:lpstr>Statistics &amp; adding columns</vt:lpstr>
      <vt:lpstr>Cumulative sum</vt:lpstr>
      <vt:lpstr>More pivot &amp; query</vt:lpstr>
      <vt:lpstr>Reading HTML tables</vt:lpstr>
      <vt:lpstr>Scatter matrix</vt:lpstr>
      <vt:lpstr>Computing correlations</vt:lpstr>
      <vt:lpstr>HoloViews</vt:lpstr>
      <vt:lpstr>What is it?</vt:lpstr>
      <vt:lpstr>Trivial example</vt:lpstr>
      <vt:lpstr>Combining plots</vt:lpstr>
      <vt:lpstr>Side by side</vt:lpstr>
      <vt:lpstr>Overlay</vt:lpstr>
      <vt:lpstr>pandas &amp; HoloViews</vt:lpstr>
      <vt:lpstr>Plotting DataFrame</vt:lpstr>
      <vt:lpstr>More overlays</vt:lpstr>
      <vt:lpstr>Plotting distributions</vt:lpstr>
      <vt:lpstr>GridSpace</vt:lpstr>
      <vt:lpstr>HoloMap</vt:lpstr>
      <vt:lpstr>Bokeh</vt:lpstr>
      <vt:lpstr>What is it?</vt:lpstr>
      <vt:lpstr>Simple plot</vt:lpstr>
      <vt:lpstr>HTML file</vt:lpstr>
      <vt:lpstr>HTML file with widget</vt:lpstr>
      <vt:lpstr>Linked figures</vt:lpstr>
      <vt:lpstr>Linked brushing</vt:lpstr>
      <vt:lpstr>Hover tool</vt:lpstr>
      <vt:lpstr>Image &amp; video processing</vt:lpstr>
      <vt:lpstr>Image &amp; video processing</vt:lpstr>
      <vt:lpstr>Image restoration</vt:lpstr>
      <vt:lpstr>Segmentation</vt:lpstr>
      <vt:lpstr>Capturing video</vt:lpstr>
      <vt:lpstr>Reading/writing video</vt:lpstr>
      <vt:lpstr>Follow the ball: setup</vt:lpstr>
      <vt:lpstr>Follow the ball</vt:lpstr>
      <vt:lpstr>Further reading</vt:lpstr>
      <vt:lpstr>Machine learning</vt:lpstr>
      <vt:lpstr>Introduction</vt:lpstr>
      <vt:lpstr>scikit-learn</vt:lpstr>
      <vt:lpstr>Machine learning tasks</vt:lpstr>
      <vt:lpstr>Data set</vt:lpstr>
      <vt:lpstr>World happiness</vt:lpstr>
      <vt:lpstr>Task 1</vt:lpstr>
      <vt:lpstr>Let's peek…</vt:lpstr>
      <vt:lpstr>Missing values?</vt:lpstr>
      <vt:lpstr>Extracting data</vt:lpstr>
      <vt:lpstr>Numerical attributes pipeline</vt:lpstr>
      <vt:lpstr>Categorical attribute pipeline</vt:lpstr>
      <vt:lpstr>Combining pipelines &amp; execution</vt:lpstr>
      <vt:lpstr>Training &amp; prediction</vt:lpstr>
      <vt:lpstr>Score &amp; errors</vt:lpstr>
      <vt:lpstr>Fine tuning</vt:lpstr>
      <vt:lpstr>Training result</vt:lpstr>
      <vt:lpstr>Testing the model</vt:lpstr>
      <vt:lpstr>Test result</vt:lpstr>
      <vt:lpstr>Task 2</vt:lpstr>
      <vt:lpstr>Data preparation</vt:lpstr>
      <vt:lpstr>Training &amp; scoring</vt:lpstr>
      <vt:lpstr>Testing the model</vt:lpstr>
      <vt:lpstr>Actually…</vt:lpstr>
      <vt:lpstr>Data set properties</vt:lpstr>
      <vt:lpstr>Task 3</vt:lpstr>
      <vt:lpstr>Data preparation &amp; Training</vt:lpstr>
      <vt:lpstr>Examine clusters</vt:lpstr>
      <vt:lpstr>And the winners are…</vt:lpstr>
      <vt:lpstr>Caveat</vt:lpstr>
      <vt:lpstr>Conclusions</vt:lpstr>
      <vt:lpstr>Further reading</vt:lpstr>
      <vt:lpstr>Conclusions</vt:lpstr>
      <vt:lpstr>Conclusions</vt:lpstr>
      <vt:lpstr>Migrating from 2.x to 3.x</vt:lpstr>
      <vt:lpstr>New in Python 3</vt:lpstr>
      <vt:lpstr>Tools to help migration</vt:lpstr>
      <vt:lpstr>Pitfalls</vt:lpstr>
      <vt:lpstr>More pitfalls</vt:lpstr>
      <vt:lpstr>Writing for both 2.x and 3.x</vt:lpstr>
      <vt:lpstr>References</vt:lpstr>
      <vt:lpstr>Some useful learning references</vt:lpstr>
      <vt:lpstr>Books</vt:lpstr>
      <vt:lpstr>Python software</vt:lpstr>
      <vt:lpstr>Useful non-standard Python libraries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 for data processing &amp; integration</dc:title>
  <dc:creator>Geert Jan Bex</dc:creator>
  <cp:lastModifiedBy>Geert Jan Bex</cp:lastModifiedBy>
  <cp:revision>951</cp:revision>
  <cp:lastPrinted>2013-05-30T07:55:36Z</cp:lastPrinted>
  <dcterms:created xsi:type="dcterms:W3CDTF">2013-02-08T06:04:20Z</dcterms:created>
  <dcterms:modified xsi:type="dcterms:W3CDTF">2017-10-04T11:33:30Z</dcterms:modified>
</cp:coreProperties>
</file>